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4" r:id="rId3"/>
    <p:sldMasterId id="2147483700" r:id="rId4"/>
    <p:sldMasterId id="2147483712" r:id="rId5"/>
  </p:sldMasterIdLst>
  <p:notesMasterIdLst>
    <p:notesMasterId r:id="rId15"/>
  </p:notesMasterIdLst>
  <p:sldIdLst>
    <p:sldId id="256" r:id="rId6"/>
    <p:sldId id="257" r:id="rId7"/>
    <p:sldId id="261" r:id="rId8"/>
    <p:sldId id="262" r:id="rId9"/>
    <p:sldId id="263" r:id="rId10"/>
    <p:sldId id="258" r:id="rId11"/>
    <p:sldId id="264" r:id="rId12"/>
    <p:sldId id="260" r:id="rId13"/>
    <p:sldId id="259" r:id="rId14"/>
  </p:sldIdLst>
  <p:sldSz cx="12192000" cy="6858000"/>
  <p:notesSz cx="6808788" cy="99409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Grande" pitchFamily="-8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3" autoAdjust="0"/>
    <p:restoredTop sz="55078" autoAdjust="0"/>
  </p:normalViewPr>
  <p:slideViewPr>
    <p:cSldViewPr snapToGrid="0">
      <p:cViewPr varScale="1">
        <p:scale>
          <a:sx n="37" d="100"/>
          <a:sy n="37" d="100"/>
        </p:scale>
        <p:origin x="19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F7CD8-994F-4E0E-9D5D-DAE77258B25D}" type="datetimeFigureOut">
              <a:rPr lang="uk-UA" smtClean="0"/>
              <a:t>19.09.2018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E65AB-7FEF-473D-8446-D1B9F43F893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265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E65AB-7FEF-473D-8446-D1B9F43F893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1764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работодателей сложился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стереотип, что работник — это человек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возрасте «от 20-ти до 35-ти» (ну, «до 40»).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 продолжительность жизни людей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растет! К сожалению, этой проблеме —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старению человеческого капитала — вни-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мания уделяется недостаточно. (сотрудникио отображ общество и потребности общества)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поколение 50+ живет наполненной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насыщенной жизнью: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люди продолжают работать;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они хорошие профессионалы (и нам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всегда есть кем их заменить);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них есть деньги;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главное — они стремятся к развитию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осознаем эти тренды, поэтому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странах присутствия стараемся макси-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мально использовать потенциал сотруд-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ников старшего поколения.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HR-</a:t>
            </a:r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философия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P&amp;G — «растить сотрудников изнутри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», помогать им выстраивать карьеру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нашей компании, поэтому основное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внимание уделялось и уделяется молоде-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жи. Но есть и существенные изменения.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осознали: увольнять сотрудников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старшего возраста (самых опытных), ко-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торые по каким-то причинам не достига-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ют ожидаемых результатов — неправиль-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но! Разбрасываться человеческим капи-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талом вообще нельзя, а по нынешним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временам это просто непозволительная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роскошь!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Пример про лайф коачинг.</a:t>
            </a:r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данным различных исследований, число трудовых мигрантов из нашей страны достигло 4 млн. человек или 16% трудоспособногонаселения. Особенно тревожны следующие беспристрастные цифры: в 2002 - 2017 годах совокупный чистый выезд украинцев за пределы Украины, то есть тех, кто уехал и не вернулся, составил 6,3 млн. человек. А это наш национальный человеческий капитал. Поэтому уже и в Нацбанке очень обеспокоились, назвав масштабы трудовой миграции изУкраины угрожающими для будущего украинской экономики. система разделения труда опирается на конкурентные преимущества. А те государства, которые умеют наращивать свои конкурентные преимущества в высокодоходных секторах экономики, получают лучшее положение на рынках, доминируя над другими странами в торгово-экономических отношениях</a:t>
            </a:r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Да, в 1990 годах в странах СНГ обра-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зовалась «демографическая яма» — люди,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которые должны были стать нашими сотрудниками,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просто не родились. Пробле-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вовлечения, мотивации и т. п. моло-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дого поколения активно обсуждаются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профессиональном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HR-</a:t>
            </a:r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сообществе,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факту молодежи все меньше. Поэто-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му работодатели все ожесточеннее кон-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курируют за таланты.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Есть и еще одна проблема — у нового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поколения другие ценности, другое представление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 жизни: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все молодые люди хотят работать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корпоративном секторе — быть «офис-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ным планктоном»;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многие ожидают от работодателя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большей гибкости и ответственности (экологической,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социальной и т. п.).</a:t>
            </a:r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Вызовы для эйчаров.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эпоху револю-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ций концепция управления персоналом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может оставаться прежней. Какими,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нашей точки зрения, будут главные «оси»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этих изменений?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E65AB-7FEF-473D-8446-D1B9F43F8938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551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На смену управлению персоналом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приходит понимание персонала. Мы хо-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тим понимать тех, кто у нас работают.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Ранее для этого всегда использовались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стандартные механизмы: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исследование мнений сотрудников;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фокус-группы;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онлайн-обзоры.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 сейчас все эти методы работают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хуже, чем раньше… Да и эффективность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стандартных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HR-</a:t>
            </a:r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технологий снижается.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Например, у нас есть очень хорошие про-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граммы обучения и развития, поддержки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здорового образа жизни, выстраивания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карьерного пути и т. п., но далеко не все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сотрудники их ценят, пользуются ими.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Людей захлестывает «информационное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цунами», порой они не реагируют, по-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скольку: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не понимают, что это им дает;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не приоритизируют информацию.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Может быть, выход в том, чтобы по-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нять: сотрудники могут сами управлять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всеми процессами, поэтому нужно изба-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вить их от мелочной опеки и контроля?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какой будет роль эйчара в такой само-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регулируемой системе? Наверное, глав-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ной задачей для нас станет понять, как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настроить эту систему, чтобы она нор-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мально работала.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Раскрытие новых возможностей по-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коления 45+. Хотим мы того или нет, но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именно это поколение останется с нами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будет работать ближайшие 10–15 лет.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Продолжительность жизни людей рас-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тет, и на государственном уровне ведутся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разговоры о повышении пенсионного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возраста. Кроме того, пенсионных нако-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плений не всем хватит, поэтому люди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будут продолжать работать. С ухудшени-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ем демографической ситуации мы, эйча-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ры, должны: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перестать видеть в «возрастных» со-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трудниках «балласт»;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создавать для них комфортные ус-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ловия работы;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адаптировать к технологическим из-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менениям и новым требованиям (напри-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мер, помогать осваивать современные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гаджеты, укреплять здоровье и т. д.).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тогда эти люди станут конкурент-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ным преимуществом нашей компании!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Гибкость в реализации потребно-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стей поколений X, Y, Z. Теме «взаимодействие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поколений» посвящено огромное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количество всевозможных исследова-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ний. Главные вопросы: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Чего ждут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Гибкость в реализации потребно-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стей поколений X, Y, Z. Теме «взаимодействие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поколений» посвящено огромное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количество всевозможных исследова-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ний. Главные вопросы: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Чего ждут сотрудники?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может дать им компания?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Эйчары понимают, что к молодежи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нужны другие HR-подходы. Что я имею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виду? В конце ХХ века личность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человека, его мотивационная структура,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способ познания мира формировались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совершенно других условиях. Все дети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развивались в более или менее равных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технологических рамках: гуляли во дво-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рах, ходили в однотипные детские сады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школы с общей программой, активно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общались с ровесниками. Теперь же их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личностно-мотивационная сфера фор-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мируется в ситуации информационных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перегрузок и дефицита свободного вре-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мени (для игр, чтения, общения со сверстниками).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результате молодежь исповедует со-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всем другие ценности. Соответственно,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когда молодые люди приходят на работу,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они зачастую просто не понимают кор-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поративных ценностей и требований. Им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очень сложно объяснить «что такое хоро-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шо, а что такое плохо», как себя нужно вести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разных ситуациях. Конечно, какие-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 наши ценности хорошо «резонируют»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настроем молодежи (например, корпо-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ративная социальная ответственность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них важна даже больше, чем для старшего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поколения), а какие-то ей совер-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шенно не интересны. Со временем стало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ясно, что мы не понимаем их интересов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потребностей, поэтому нужно искать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новые подходы. Гибкость нужна, прежде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всего, в: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обучении;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рабочих процессах;</a:t>
            </a:r>
          </a:p>
          <a:p>
            <a:r>
              <a:rPr lang="uk-UA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компенсационных программах.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E65AB-7FEF-473D-8446-D1B9F43F8938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1001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E65AB-7FEF-473D-8446-D1B9F43F8938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4913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E65AB-7FEF-473D-8446-D1B9F43F8938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2482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E65AB-7FEF-473D-8446-D1B9F43F8938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2071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E65AB-7FEF-473D-8446-D1B9F43F8938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9978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E65AB-7FEF-473D-8446-D1B9F43F8938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76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E65AB-7FEF-473D-8446-D1B9F43F8938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0660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18777"/>
            <a:ext cx="12192000" cy="1076325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09376"/>
            <a:ext cx="12192000" cy="952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 descr="ppt_Title_Pag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521" y="0"/>
            <a:ext cx="10922000" cy="463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0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N_MooreOK-905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488" y="0"/>
            <a:ext cx="6096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525"/>
          <a:stretch/>
        </p:blipFill>
        <p:spPr>
          <a:xfrm>
            <a:off x="0" y="1"/>
            <a:ext cx="8615203" cy="6876287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5998464" cy="1143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5998464" cy="4851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5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y02_3G_14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437" y="13261"/>
            <a:ext cx="13716000" cy="6858000"/>
          </a:xfrm>
          <a:prstGeom prst="rect">
            <a:avLst/>
          </a:prstGeom>
        </p:spPr>
      </p:pic>
      <p:pic>
        <p:nvPicPr>
          <p:cNvPr id="6" name="Picture 5" descr="Mask_MdBlue copy 1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766"/>
          <a:stretch/>
        </p:blipFill>
        <p:spPr>
          <a:xfrm>
            <a:off x="-10069" y="1"/>
            <a:ext cx="8579508" cy="687126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5998464" cy="1143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5998464" cy="4851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76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_Pages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7600" y="-101600"/>
            <a:ext cx="12487467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152"/>
            <a:ext cx="109728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94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2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5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27" r="1909" b="25432"/>
          <a:stretch/>
        </p:blipFill>
        <p:spPr>
          <a:xfrm>
            <a:off x="-19739" y="0"/>
            <a:ext cx="12223029" cy="6866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152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94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85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14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3" r="34537" b="24694"/>
          <a:stretch/>
        </p:blipFill>
        <p:spPr>
          <a:xfrm>
            <a:off x="0" y="0"/>
            <a:ext cx="1222081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152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94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411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y03_5E_363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223" y="1882421"/>
            <a:ext cx="5904088" cy="2952044"/>
          </a:xfrm>
          <a:prstGeom prst="rect">
            <a:avLst/>
          </a:prstGeom>
        </p:spPr>
      </p:pic>
      <p:pic>
        <p:nvPicPr>
          <p:cNvPr id="4" name="Picture 3" descr="Phase Forward Templates-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15" r="5258"/>
          <a:stretch/>
        </p:blipFill>
        <p:spPr>
          <a:xfrm>
            <a:off x="-1" y="-10127"/>
            <a:ext cx="12192001" cy="6868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00408"/>
            <a:ext cx="6756017" cy="1143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0"/>
            <a:ext cx="6756017" cy="5194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1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ay04_6E_269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802" y="2556933"/>
            <a:ext cx="4284135" cy="2142067"/>
          </a:xfrm>
          <a:prstGeom prst="rect">
            <a:avLst/>
          </a:prstGeom>
        </p:spPr>
      </p:pic>
      <p:pic>
        <p:nvPicPr>
          <p:cNvPr id="12" name="Picture 11" descr="Page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6149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73152"/>
            <a:ext cx="10972800" cy="1143000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2" y="1600200"/>
            <a:ext cx="8297333" cy="5194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057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_Pages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301803" cy="694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152"/>
            <a:ext cx="10972800" cy="1143000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94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6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923" y="1787526"/>
            <a:ext cx="7249583" cy="1362075"/>
          </a:xfrm>
        </p:spPr>
        <p:txBody>
          <a:bodyPr anchor="b"/>
          <a:lstStyle>
            <a:lvl1pPr algn="r">
              <a:defRPr sz="4000" b="0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7922" y="3160714"/>
            <a:ext cx="7249583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Page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77" r="60370" b="27901"/>
          <a:stretch/>
        </p:blipFill>
        <p:spPr>
          <a:xfrm>
            <a:off x="8726311" y="-28568"/>
            <a:ext cx="3488268" cy="689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68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Pages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301803" cy="694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152"/>
            <a:ext cx="10972800" cy="1143000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94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59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" y="1"/>
            <a:ext cx="121920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152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94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18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ay05_4G_432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229" y="4487334"/>
            <a:ext cx="4047065" cy="2023532"/>
          </a:xfrm>
          <a:prstGeom prst="rect">
            <a:avLst/>
          </a:prstGeom>
        </p:spPr>
      </p:pic>
      <p:pic>
        <p:nvPicPr>
          <p:cNvPr id="8" name="Picture 7" descr="Page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6149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73152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94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460089" y="5029200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R Frutiger Roman"/>
                <a:cs typeface="R Frutiger Roman"/>
              </a:rPr>
              <a:t>Place additional text here</a:t>
            </a:r>
          </a:p>
        </p:txBody>
      </p:sp>
    </p:spTree>
    <p:extLst>
      <p:ext uri="{BB962C8B-B14F-4D97-AF65-F5344CB8AC3E}">
        <p14:creationId xmlns:p14="http://schemas.microsoft.com/office/powerpoint/2010/main" val="377929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_Pages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33" y="-12701"/>
            <a:ext cx="12310533" cy="695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152"/>
            <a:ext cx="10972800" cy="1143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94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82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y01_1G_032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39062" y="678041"/>
            <a:ext cx="4356101" cy="3872089"/>
          </a:xfrm>
          <a:prstGeom prst="rect">
            <a:avLst/>
          </a:prstGeom>
        </p:spPr>
      </p:pic>
      <p:pic>
        <p:nvPicPr>
          <p:cNvPr id="4" name="Picture 3" descr="Page13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95"/>
          <a:stretch/>
        </p:blipFill>
        <p:spPr>
          <a:xfrm>
            <a:off x="-2583" y="1"/>
            <a:ext cx="12194584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018" y="1787526"/>
            <a:ext cx="7249583" cy="1362075"/>
          </a:xfrm>
        </p:spPr>
        <p:txBody>
          <a:bodyPr anchor="b"/>
          <a:lstStyle>
            <a:lvl1pPr algn="r">
              <a:defRPr sz="4000" b="0" cap="none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0017" y="3160714"/>
            <a:ext cx="7249583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3870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y05_4D_516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05718" y="790224"/>
            <a:ext cx="4318001" cy="3838223"/>
          </a:xfrm>
          <a:prstGeom prst="rect">
            <a:avLst/>
          </a:prstGeom>
        </p:spPr>
      </p:pic>
      <p:pic>
        <p:nvPicPr>
          <p:cNvPr id="5" name="Picture 4" descr="Page1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72"/>
          <a:stretch/>
        </p:blipFill>
        <p:spPr>
          <a:xfrm>
            <a:off x="1" y="-8918"/>
            <a:ext cx="12192000" cy="68669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018" y="1787526"/>
            <a:ext cx="7249583" cy="1362075"/>
          </a:xfrm>
        </p:spPr>
        <p:txBody>
          <a:bodyPr anchor="b"/>
          <a:lstStyle>
            <a:lvl1pPr algn="r">
              <a:defRPr sz="4000" b="0" cap="none">
                <a:solidFill>
                  <a:srgbClr val="870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0017" y="3160714"/>
            <a:ext cx="7249583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6060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_Pages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266" y="-25400"/>
            <a:ext cx="12251265" cy="69387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152"/>
            <a:ext cx="10972800" cy="1143000"/>
          </a:xfrm>
        </p:spPr>
        <p:txBody>
          <a:bodyPr/>
          <a:lstStyle>
            <a:lvl1pPr>
              <a:defRPr>
                <a:solidFill>
                  <a:srgbClr val="870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94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670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reamstime_4428173.jp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3284" y="8164"/>
            <a:ext cx="12211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-20885" y="6261100"/>
            <a:ext cx="12216384" cy="596900"/>
          </a:xfrm>
          <a:prstGeom prst="rect">
            <a:avLst/>
          </a:prstGeom>
          <a:solidFill>
            <a:srgbClr val="0025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0085E8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640" y="3121026"/>
            <a:ext cx="6908800" cy="1470025"/>
          </a:xfrm>
        </p:spPr>
        <p:txBody>
          <a:bodyPr/>
          <a:lstStyle>
            <a:lvl1pPr>
              <a:defRPr>
                <a:solidFill>
                  <a:srgbClr val="2F006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640" y="4419600"/>
            <a:ext cx="6908800" cy="533400"/>
          </a:xfrm>
        </p:spPr>
        <p:txBody>
          <a:bodyPr/>
          <a:lstStyle>
            <a:lvl1pPr marL="0" indent="0" algn="l">
              <a:buNone/>
              <a:defRPr sz="2200">
                <a:solidFill>
                  <a:srgbClr val="B3047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 descr="Standard_Color.png-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923" y="6028707"/>
            <a:ext cx="1887672" cy="109399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607627" y="6476128"/>
            <a:ext cx="2976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FFFF"/>
                </a:solidFill>
                <a:cs typeface="Arial" pitchFamily="34" charset="0"/>
              </a:rPr>
              <a:t>2014 Confidential &amp; Proprietary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A17AC69-5E46-4E09-AC2E-7AE72087D4F1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6616701" y="6483821"/>
            <a:ext cx="3848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cs typeface="Arial" pitchFamily="34" charset="0"/>
              </a:rPr>
              <a:t>CMK#US142987/NF PX14-205/207</a:t>
            </a:r>
          </a:p>
        </p:txBody>
      </p:sp>
    </p:spTree>
    <p:extLst>
      <p:ext uri="{BB962C8B-B14F-4D97-AF65-F5344CB8AC3E}">
        <p14:creationId xmlns:p14="http://schemas.microsoft.com/office/powerpoint/2010/main" val="3156906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C866F60-A9CB-4231-876B-828A1254CCDA}" type="datetimeFigureOut">
              <a:rPr lang="uk-UA" smtClean="0"/>
              <a:t>19.09.2018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A17AC69-5E46-4E09-AC2E-7AE72087D4F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1225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reamstime_4428173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3284" y="8164"/>
            <a:ext cx="12211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 userDrawn="1"/>
        </p:nvSpPr>
        <p:spPr>
          <a:xfrm>
            <a:off x="-20885" y="6261100"/>
            <a:ext cx="12216384" cy="596900"/>
          </a:xfrm>
          <a:prstGeom prst="rect">
            <a:avLst/>
          </a:prstGeom>
          <a:solidFill>
            <a:srgbClr val="0025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600" b="1" dirty="0">
              <a:solidFill>
                <a:srgbClr val="0085E8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640" y="3121026"/>
            <a:ext cx="6908800" cy="1470025"/>
          </a:xfrm>
        </p:spPr>
        <p:txBody>
          <a:bodyPr/>
          <a:lstStyle>
            <a:lvl1pPr>
              <a:defRPr>
                <a:solidFill>
                  <a:srgbClr val="2F006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640" y="4419600"/>
            <a:ext cx="6908800" cy="533400"/>
          </a:xfrm>
        </p:spPr>
        <p:txBody>
          <a:bodyPr/>
          <a:lstStyle>
            <a:lvl1pPr marL="0" indent="0" algn="l">
              <a:buNone/>
              <a:defRPr sz="2200">
                <a:solidFill>
                  <a:srgbClr val="B3047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 descr="Standard_Color.png-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5923" y="6028707"/>
            <a:ext cx="1887672" cy="109399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 userDrawn="1"/>
        </p:nvSpPr>
        <p:spPr>
          <a:xfrm>
            <a:off x="4607627" y="6476128"/>
            <a:ext cx="2976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00" dirty="0">
                <a:solidFill>
                  <a:srgbClr val="FFFFFF"/>
                </a:solidFill>
                <a:latin typeface="Century Gothic"/>
                <a:ea typeface="+mn-ea"/>
                <a:cs typeface="Arial" pitchFamily="34" charset="0"/>
              </a:rPr>
              <a:t>2014 Confidential &amp; Proprietary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6D6A47-CD2A-4811-84A8-886E8A06AD4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616701" y="6483821"/>
            <a:ext cx="3848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900" dirty="0">
                <a:solidFill>
                  <a:srgbClr val="FFFFFF"/>
                </a:solidFill>
                <a:latin typeface="Century Gothic"/>
                <a:ea typeface="+mn-ea"/>
                <a:cs typeface="Arial" pitchFamily="34" charset="0"/>
              </a:rPr>
              <a:t>CMK#US142987/NF PX14-205/207</a:t>
            </a:r>
          </a:p>
        </p:txBody>
      </p:sp>
    </p:spTree>
    <p:extLst>
      <p:ext uri="{BB962C8B-B14F-4D97-AF65-F5344CB8AC3E}">
        <p14:creationId xmlns:p14="http://schemas.microsoft.com/office/powerpoint/2010/main" val="4080645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tint val="66000"/>
                  <a:satMod val="160000"/>
                </a:schemeClr>
              </a:gs>
              <a:gs pos="50000">
                <a:schemeClr val="accent1">
                  <a:lumMod val="50000"/>
                  <a:tint val="44500"/>
                  <a:satMod val="160000"/>
                </a:schemeClr>
              </a:gs>
              <a:gs pos="100000">
                <a:schemeClr val="accent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-20885" y="6261100"/>
            <a:ext cx="12216384" cy="596900"/>
          </a:xfrm>
          <a:prstGeom prst="rect">
            <a:avLst/>
          </a:prstGeom>
          <a:solidFill>
            <a:srgbClr val="0025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600" b="1" dirty="0">
              <a:solidFill>
                <a:srgbClr val="0085E8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2" descr="C:\Users\karthik\Desktop\Presentations_Pending\p&amp;g_presentation\p&amp;g_logo.bmp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27" r="9358"/>
          <a:stretch>
            <a:fillRect/>
          </a:stretch>
        </p:blipFill>
        <p:spPr bwMode="auto">
          <a:xfrm>
            <a:off x="4978400" y="2028856"/>
            <a:ext cx="22352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640" y="3121026"/>
            <a:ext cx="6908800" cy="14700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640" y="4419600"/>
            <a:ext cx="6908800" cy="533400"/>
          </a:xfrm>
        </p:spPr>
        <p:txBody>
          <a:bodyPr/>
          <a:lstStyle>
            <a:lvl1pPr marL="0" indent="0" algn="l">
              <a:buNone/>
              <a:defRPr sz="2200">
                <a:solidFill>
                  <a:srgbClr val="2F006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 descr="Standard_Color.png-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5923" y="6028707"/>
            <a:ext cx="1887672" cy="1093992"/>
          </a:xfrm>
          <a:prstGeom prst="rect">
            <a:avLst/>
          </a:prstGeom>
          <a:noFill/>
        </p:spPr>
      </p:pic>
      <p:pic>
        <p:nvPicPr>
          <p:cNvPr id="14" name="Picture 13" descr="Full_Title_Color.png-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886974" y="-587371"/>
            <a:ext cx="6418053" cy="3719554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662584" y="6416676"/>
            <a:ext cx="223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CFCF6-E3A3-40A4-BDD7-C6D1A67877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607627" y="6476128"/>
            <a:ext cx="2976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00" dirty="0">
                <a:solidFill>
                  <a:srgbClr val="FFFFFF"/>
                </a:solidFill>
                <a:latin typeface="Century Gothic"/>
                <a:ea typeface="+mn-ea"/>
                <a:cs typeface="Arial" pitchFamily="34" charset="0"/>
              </a:rPr>
              <a:t>2013 Confidential &amp; Proprietary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16701" y="6483821"/>
            <a:ext cx="3848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900" dirty="0">
                <a:solidFill>
                  <a:srgbClr val="FFFFFF"/>
                </a:solidFill>
                <a:latin typeface="Century Gothic"/>
                <a:ea typeface="+mn-ea"/>
                <a:cs typeface="Arial" pitchFamily="34" charset="0"/>
              </a:rPr>
              <a:t>CMK#US142987/NF PX14-205/207</a:t>
            </a:r>
          </a:p>
        </p:txBody>
      </p:sp>
    </p:spTree>
    <p:extLst>
      <p:ext uri="{BB962C8B-B14F-4D97-AF65-F5344CB8AC3E}">
        <p14:creationId xmlns:p14="http://schemas.microsoft.com/office/powerpoint/2010/main" val="223461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93" y="24888"/>
            <a:ext cx="11281440" cy="889513"/>
          </a:xfrm>
        </p:spPr>
        <p:txBody>
          <a:bodyPr anchor="b"/>
          <a:lstStyle>
            <a:lvl1pPr marL="0" indent="0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69900" y="800100"/>
            <a:ext cx="11281935" cy="762000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B3047E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0FD7C-6454-486A-BF05-DC7B3D6643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899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25" r="14925"/>
          <a:stretch/>
        </p:blipFill>
        <p:spPr>
          <a:xfrm flipH="1" flipV="1">
            <a:off x="-1" y="2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152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94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367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70293" y="1676400"/>
            <a:ext cx="9181707" cy="449580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A02E5-C64C-4EB1-84F1-2E7925D284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24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CFCF6-E3A3-40A4-BDD7-C6D1A67877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71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25" r="14925"/>
          <a:stretch/>
        </p:blipFill>
        <p:spPr>
          <a:xfrm flipH="1" flipV="1">
            <a:off x="-1" y="2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152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94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51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reamstime_4428173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3284" y="8164"/>
            <a:ext cx="12211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 userDrawn="1"/>
        </p:nvSpPr>
        <p:spPr>
          <a:xfrm>
            <a:off x="-20885" y="6261100"/>
            <a:ext cx="12216384" cy="596900"/>
          </a:xfrm>
          <a:prstGeom prst="rect">
            <a:avLst/>
          </a:prstGeom>
          <a:solidFill>
            <a:srgbClr val="0025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600" b="1" dirty="0">
              <a:solidFill>
                <a:srgbClr val="0085E8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640" y="3121026"/>
            <a:ext cx="6908800" cy="1470025"/>
          </a:xfrm>
        </p:spPr>
        <p:txBody>
          <a:bodyPr/>
          <a:lstStyle>
            <a:lvl1pPr>
              <a:defRPr>
                <a:solidFill>
                  <a:srgbClr val="2F006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640" y="4419600"/>
            <a:ext cx="6908800" cy="533400"/>
          </a:xfrm>
        </p:spPr>
        <p:txBody>
          <a:bodyPr/>
          <a:lstStyle>
            <a:lvl1pPr marL="0" indent="0" algn="l">
              <a:buNone/>
              <a:defRPr sz="2200">
                <a:solidFill>
                  <a:srgbClr val="B3047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 descr="Standard_Color.png-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5923" y="6028707"/>
            <a:ext cx="1887672" cy="109399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 userDrawn="1"/>
        </p:nvSpPr>
        <p:spPr>
          <a:xfrm>
            <a:off x="4607627" y="6476128"/>
            <a:ext cx="2976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00" dirty="0">
                <a:solidFill>
                  <a:srgbClr val="FFFFFF"/>
                </a:solidFill>
                <a:latin typeface="Century Gothic"/>
                <a:ea typeface="+mn-ea"/>
                <a:cs typeface="Arial" pitchFamily="34" charset="0"/>
              </a:rPr>
              <a:t>2014 Confidential &amp; Proprietary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6D6A47-CD2A-4811-84A8-886E8A06AD4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616701" y="6483821"/>
            <a:ext cx="3848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900" dirty="0">
                <a:solidFill>
                  <a:srgbClr val="FFFFFF"/>
                </a:solidFill>
                <a:latin typeface="Century Gothic"/>
                <a:ea typeface="+mn-ea"/>
                <a:cs typeface="Arial" pitchFamily="34" charset="0"/>
              </a:rPr>
              <a:t>CMK#US142987/NF PX14-205/207</a:t>
            </a:r>
          </a:p>
        </p:txBody>
      </p:sp>
    </p:spTree>
    <p:extLst>
      <p:ext uri="{BB962C8B-B14F-4D97-AF65-F5344CB8AC3E}">
        <p14:creationId xmlns:p14="http://schemas.microsoft.com/office/powerpoint/2010/main" val="4014014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tint val="66000"/>
                  <a:satMod val="160000"/>
                </a:schemeClr>
              </a:gs>
              <a:gs pos="50000">
                <a:schemeClr val="accent1">
                  <a:lumMod val="50000"/>
                  <a:tint val="44500"/>
                  <a:satMod val="160000"/>
                </a:schemeClr>
              </a:gs>
              <a:gs pos="100000">
                <a:schemeClr val="accent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-20885" y="6261100"/>
            <a:ext cx="12216384" cy="596900"/>
          </a:xfrm>
          <a:prstGeom prst="rect">
            <a:avLst/>
          </a:prstGeom>
          <a:solidFill>
            <a:srgbClr val="0025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600" b="1" dirty="0">
              <a:solidFill>
                <a:srgbClr val="0085E8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2" descr="C:\Users\karthik\Desktop\Presentations_Pending\p&amp;g_presentation\p&amp;g_logo.bmp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27" r="9358"/>
          <a:stretch>
            <a:fillRect/>
          </a:stretch>
        </p:blipFill>
        <p:spPr bwMode="auto">
          <a:xfrm>
            <a:off x="4978400" y="2028856"/>
            <a:ext cx="22352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640" y="3121026"/>
            <a:ext cx="6908800" cy="14700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2640" y="4419600"/>
            <a:ext cx="6908800" cy="533400"/>
          </a:xfrm>
        </p:spPr>
        <p:txBody>
          <a:bodyPr/>
          <a:lstStyle>
            <a:lvl1pPr marL="0" indent="0" algn="l">
              <a:buNone/>
              <a:defRPr sz="2200">
                <a:solidFill>
                  <a:srgbClr val="2F006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 descr="Standard_Color.png-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5923" y="6028707"/>
            <a:ext cx="1887672" cy="1093992"/>
          </a:xfrm>
          <a:prstGeom prst="rect">
            <a:avLst/>
          </a:prstGeom>
          <a:noFill/>
        </p:spPr>
      </p:pic>
      <p:pic>
        <p:nvPicPr>
          <p:cNvPr id="14" name="Picture 13" descr="Full_Title_Color.png-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886974" y="-587371"/>
            <a:ext cx="6418053" cy="3719554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662584" y="6416676"/>
            <a:ext cx="223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CFCF6-E3A3-40A4-BDD7-C6D1A67877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607627" y="6476128"/>
            <a:ext cx="2976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00" dirty="0">
                <a:solidFill>
                  <a:srgbClr val="FFFFFF"/>
                </a:solidFill>
                <a:latin typeface="Century Gothic"/>
                <a:ea typeface="+mn-ea"/>
                <a:cs typeface="Arial" pitchFamily="34" charset="0"/>
              </a:rPr>
              <a:t>2013 Confidential &amp; Proprietary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616701" y="6483821"/>
            <a:ext cx="3848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900" dirty="0">
                <a:solidFill>
                  <a:srgbClr val="FFFFFF"/>
                </a:solidFill>
                <a:latin typeface="Century Gothic"/>
                <a:ea typeface="+mn-ea"/>
                <a:cs typeface="Arial" pitchFamily="34" charset="0"/>
              </a:rPr>
              <a:t>CMK#US142987/NF PX14-205/207</a:t>
            </a:r>
          </a:p>
        </p:txBody>
      </p:sp>
    </p:spTree>
    <p:extLst>
      <p:ext uri="{BB962C8B-B14F-4D97-AF65-F5344CB8AC3E}">
        <p14:creationId xmlns:p14="http://schemas.microsoft.com/office/powerpoint/2010/main" val="2623800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93" y="24888"/>
            <a:ext cx="11281440" cy="889513"/>
          </a:xfrm>
        </p:spPr>
        <p:txBody>
          <a:bodyPr anchor="b"/>
          <a:lstStyle>
            <a:lvl1pPr marL="0" indent="0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69900" y="800100"/>
            <a:ext cx="11281935" cy="762000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B3047E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0FD7C-6454-486A-BF05-DC7B3D6643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59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70293" y="1676400"/>
            <a:ext cx="9181707" cy="449580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A02E5-C64C-4EB1-84F1-2E7925D284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7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CFCF6-E3A3-40A4-BDD7-C6D1A67877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40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9/19/2018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6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9/19/2018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7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mail_tag_r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7" y="5911276"/>
            <a:ext cx="12038060" cy="900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25" r="14925"/>
          <a:stretch/>
        </p:blipFill>
        <p:spPr>
          <a:xfrm flipH="1" flipV="1">
            <a:off x="4341092" y="-1"/>
            <a:ext cx="7850905" cy="44161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152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94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4264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9/19/2018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16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9/19/2018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620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9/19/2018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180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9/19/2018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59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9/19/2018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86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9/19/2018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9F2D1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14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9/19/2018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226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9/19/2018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02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9/19/2018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srgbClr val="003DA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DA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770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92BC-02CD-457E-AE11-88FC021B548F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54F-D0E9-4B0D-B4C4-D2561745D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1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 descr="FL_3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68203" y="2986222"/>
            <a:ext cx="3615885" cy="409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age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7288" y="-1973797"/>
            <a:ext cx="15693437" cy="8831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152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63700"/>
            <a:ext cx="10972800" cy="5194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233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92BC-02CD-457E-AE11-88FC021B548F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54F-D0E9-4B0D-B4C4-D2561745D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5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92BC-02CD-457E-AE11-88FC021B548F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54F-D0E9-4B0D-B4C4-D2561745D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67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92BC-02CD-457E-AE11-88FC021B548F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54F-D0E9-4B0D-B4C4-D2561745D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49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92BC-02CD-457E-AE11-88FC021B548F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54F-D0E9-4B0D-B4C4-D2561745D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30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92BC-02CD-457E-AE11-88FC021B548F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54F-D0E9-4B0D-B4C4-D2561745D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252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92BC-02CD-457E-AE11-88FC021B548F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54F-D0E9-4B0D-B4C4-D2561745D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592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92BC-02CD-457E-AE11-88FC021B548F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54F-D0E9-4B0D-B4C4-D2561745D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292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92BC-02CD-457E-AE11-88FC021B548F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54F-D0E9-4B0D-B4C4-D2561745D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040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92BC-02CD-457E-AE11-88FC021B548F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54F-D0E9-4B0D-B4C4-D2561745D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36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92BC-02CD-457E-AE11-88FC021B548F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754F-D0E9-4B0D-B4C4-D2561745D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6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ay03_5C_307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59862" y="2099735"/>
            <a:ext cx="8517463" cy="4258731"/>
          </a:xfrm>
          <a:prstGeom prst="rect">
            <a:avLst/>
          </a:prstGeom>
        </p:spPr>
      </p:pic>
      <p:pic>
        <p:nvPicPr>
          <p:cNvPr id="4" name="Picture 3" descr="Page10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395"/>
          <a:stretch/>
        </p:blipFill>
        <p:spPr>
          <a:xfrm>
            <a:off x="1" y="-16934"/>
            <a:ext cx="12271023" cy="6900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274320"/>
            <a:ext cx="7924800" cy="1143000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1600200"/>
            <a:ext cx="7941733" cy="4851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27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y05_4J_417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884" y="-225212"/>
            <a:ext cx="11169227" cy="5584613"/>
          </a:xfrm>
          <a:prstGeom prst="rect">
            <a:avLst/>
          </a:prstGeom>
        </p:spPr>
      </p:pic>
      <p:pic>
        <p:nvPicPr>
          <p:cNvPr id="4" name="Picture 3" descr="Page1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72"/>
          <a:stretch/>
        </p:blipFill>
        <p:spPr>
          <a:xfrm>
            <a:off x="0" y="-10301"/>
            <a:ext cx="12194456" cy="68683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885" y="274320"/>
            <a:ext cx="7924800" cy="1143000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886" y="1600200"/>
            <a:ext cx="7941733" cy="4851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69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4278_photoHiRe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 descr="Foreground Arcs_MdBlue-04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27"/>
          <a:stretch/>
        </p:blipFill>
        <p:spPr>
          <a:xfrm>
            <a:off x="0" y="-37869"/>
            <a:ext cx="8191971" cy="69636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6553200" cy="1143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942667" cy="4851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750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ay01_1C_02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54311" y="-881574"/>
            <a:ext cx="9144000" cy="812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181"/>
          <a:stretch/>
        </p:blipFill>
        <p:spPr>
          <a:xfrm>
            <a:off x="0" y="-50570"/>
            <a:ext cx="8161899" cy="6975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6553200" cy="1143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942667" cy="48514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01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3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73152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3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Frutiger 45 Light" pitchFamily="2" charset="0"/>
          <a:ea typeface="MS PGothic" pitchFamily="34" charset="-128"/>
          <a:cs typeface="Arial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utiger 45 Light" charset="0"/>
          <a:ea typeface="MS PGothic" pitchFamily="34" charset="-128"/>
          <a:cs typeface="Geneva" pitchFamily="-108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utiger 45 Light" charset="0"/>
          <a:ea typeface="MS PGothic" pitchFamily="34" charset="-128"/>
          <a:cs typeface="Geneva" pitchFamily="-108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utiger 45 Light" charset="0"/>
          <a:ea typeface="MS PGothic" pitchFamily="34" charset="-128"/>
          <a:cs typeface="Geneva" pitchFamily="-108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utiger 45 Light" charset="0"/>
          <a:ea typeface="MS PGothic" pitchFamily="34" charset="-128"/>
          <a:cs typeface="Geneva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Geneva" pitchFamily="-108" charset="-128"/>
          <a:cs typeface="Geneva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Geneva" pitchFamily="-108" charset="-128"/>
          <a:cs typeface="Geneva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Geneva" pitchFamily="-108" charset="-128"/>
          <a:cs typeface="Geneva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Geneva" pitchFamily="-108" charset="-128"/>
          <a:cs typeface="Geneva" pitchFamily="-10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Frutiger 45 Light" pitchFamily="2" charset="0"/>
          <a:ea typeface="MS PGothic" pitchFamily="34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Frutiger 45 Light" pitchFamily="2" charset="0"/>
          <a:ea typeface="Geneva" pitchFamily="-108" charset="-128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Frutiger 45 Light" pitchFamily="2" charset="0"/>
          <a:ea typeface="ヒラギノ角ゴ Pro W3" charset="-128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Frutiger 45 Light" pitchFamily="2" charset="0"/>
          <a:ea typeface="ヒラギノ角ゴ Pro W3" charset="-128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Frutiger 45 Light" pitchFamily="2" charset="0"/>
          <a:ea typeface="ヒラギノ角ゴ Pro W3" charset="-128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dreamstime_4428173.jpg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3284" y="0"/>
            <a:ext cx="12211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69901" y="25400"/>
            <a:ext cx="11434233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6834" y="1676400"/>
            <a:ext cx="916516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0885" y="6261100"/>
            <a:ext cx="12216384" cy="596900"/>
          </a:xfrm>
          <a:prstGeom prst="rect">
            <a:avLst/>
          </a:prstGeom>
          <a:solidFill>
            <a:srgbClr val="0025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600" b="1" dirty="0">
              <a:solidFill>
                <a:srgbClr val="0085E8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62584" y="6416676"/>
            <a:ext cx="2235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FFFFFF"/>
                </a:solidFill>
                <a:latin typeface="Century Gothic" pitchFamily="-65" charset="0"/>
                <a:cs typeface="+mn-cs"/>
              </a:defRPr>
            </a:lvl1pPr>
          </a:lstStyle>
          <a:p>
            <a:pPr defTabSz="914400">
              <a:defRPr/>
            </a:pPr>
            <a:fld id="{686D6A47-CD2A-4811-84A8-886E8A06AD48}" type="slidenum">
              <a:rPr lang="en-US" smtClean="0">
                <a:ea typeface="+mn-ea"/>
              </a:rPr>
              <a:pPr defTabSz="914400">
                <a:defRPr/>
              </a:pPr>
              <a:t>‹#›</a:t>
            </a:fld>
            <a:endParaRPr lang="en-US" dirty="0"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7627" y="6611780"/>
            <a:ext cx="2976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00" dirty="0">
                <a:solidFill>
                  <a:srgbClr val="FFFFFF"/>
                </a:solidFill>
                <a:latin typeface="Century Gothic"/>
                <a:ea typeface="+mn-ea"/>
                <a:cs typeface="Arial" pitchFamily="34" charset="0"/>
              </a:rPr>
              <a:t>2014 Confidential &amp; Proprietary</a:t>
            </a:r>
          </a:p>
        </p:txBody>
      </p:sp>
      <p:pic>
        <p:nvPicPr>
          <p:cNvPr id="10" name="Picture 9" descr="Standard_Color.png-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5923" y="6028707"/>
            <a:ext cx="1887672" cy="109399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616701" y="6619473"/>
            <a:ext cx="3848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900" dirty="0">
                <a:solidFill>
                  <a:srgbClr val="FFFFFF"/>
                </a:solidFill>
                <a:latin typeface="Century Gothic"/>
                <a:ea typeface="+mn-ea"/>
                <a:cs typeface="Arial" pitchFamily="34" charset="0"/>
              </a:rPr>
              <a:t>CMK#US142987/NF PX14-205/207</a:t>
            </a:r>
          </a:p>
        </p:txBody>
      </p:sp>
    </p:spTree>
    <p:extLst>
      <p:ext uri="{BB962C8B-B14F-4D97-AF65-F5344CB8AC3E}">
        <p14:creationId xmlns:p14="http://schemas.microsoft.com/office/powerpoint/2010/main" val="137003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2F006D"/>
          </a:solidFill>
          <a:latin typeface="Frutiger 45 Light" pitchFamily="2" charset="0"/>
          <a:ea typeface="ＭＳ Ｐゴシック" pitchFamily="34" charset="-128"/>
          <a:cs typeface="Frutiger 45 Light" pitchFamily="2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2F006D"/>
          </a:solidFill>
          <a:latin typeface="Century Gothic" pitchFamily="34" charset="0"/>
          <a:ea typeface="ＭＳ Ｐゴシック" pitchFamily="34" charset="-128"/>
          <a:cs typeface="Century Gothic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2F006D"/>
          </a:solidFill>
          <a:latin typeface="Century Gothic" pitchFamily="34" charset="0"/>
          <a:ea typeface="ＭＳ Ｐゴシック" pitchFamily="34" charset="-128"/>
          <a:cs typeface="Century Gothic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2F006D"/>
          </a:solidFill>
          <a:latin typeface="Century Gothic" pitchFamily="34" charset="0"/>
          <a:ea typeface="ＭＳ Ｐゴシック" pitchFamily="34" charset="-128"/>
          <a:cs typeface="Century Gothic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2F006D"/>
          </a:solidFill>
          <a:latin typeface="Century Gothic" pitchFamily="34" charset="0"/>
          <a:ea typeface="ＭＳ Ｐゴシック" pitchFamily="34" charset="-128"/>
          <a:cs typeface="Century Gothic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5100">
          <a:solidFill>
            <a:srgbClr val="A8C137"/>
          </a:solidFill>
          <a:latin typeface="Century Gothic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5100">
          <a:solidFill>
            <a:srgbClr val="A8C137"/>
          </a:solidFill>
          <a:latin typeface="Century Gothic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5100">
          <a:solidFill>
            <a:srgbClr val="A8C137"/>
          </a:solidFill>
          <a:latin typeface="Century Gothic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5100">
          <a:solidFill>
            <a:srgbClr val="A8C137"/>
          </a:solidFill>
          <a:latin typeface="Century Gothic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B3047E"/>
        </a:buClr>
        <a:buFont typeface="Courier New" pitchFamily="49" charset="0"/>
        <a:buChar char="o"/>
        <a:defRPr sz="1400" kern="1200">
          <a:solidFill>
            <a:srgbClr val="3D3D40"/>
          </a:solidFill>
          <a:latin typeface="Frutiger 45 Light" pitchFamily="2" charset="0"/>
          <a:ea typeface="ＭＳ Ｐゴシック" pitchFamily="34" charset="-128"/>
          <a:cs typeface="Frutiger 45 Light" pitchFamily="2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Century Gothic"/>
          <a:ea typeface="ＭＳ Ｐゴシック" pitchFamily="34" charset="-128"/>
          <a:cs typeface="Century Gothic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Courier New" pitchFamily="49" charset="0"/>
        <a:buChar char="o"/>
        <a:defRPr sz="1400" kern="1200">
          <a:solidFill>
            <a:schemeClr val="tx1"/>
          </a:solidFill>
          <a:latin typeface="Century Gothic"/>
          <a:ea typeface="ＭＳ Ｐゴシック" pitchFamily="34" charset="-128"/>
          <a:cs typeface="Century Gothic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Courier New" pitchFamily="49" charset="0"/>
        <a:buChar char="o"/>
        <a:defRPr sz="1200" kern="1200">
          <a:solidFill>
            <a:schemeClr val="tx1"/>
          </a:solidFill>
          <a:latin typeface="Century Gothic"/>
          <a:ea typeface="ＭＳ Ｐゴシック" pitchFamily="34" charset="-128"/>
          <a:cs typeface="Century Gothic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Courier New" pitchFamily="49" charset="0"/>
        <a:buChar char="o"/>
        <a:defRPr sz="1000" kern="1200">
          <a:solidFill>
            <a:schemeClr val="tx1"/>
          </a:solidFill>
          <a:latin typeface="Century Gothic"/>
          <a:ea typeface="ＭＳ Ｐゴシック" pitchFamily="34" charset="-128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dreamstime_4428173.jpg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3284" y="0"/>
            <a:ext cx="12211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69901" y="25400"/>
            <a:ext cx="11434233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86834" y="1676400"/>
            <a:ext cx="916516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0885" y="6261100"/>
            <a:ext cx="12216384" cy="596900"/>
          </a:xfrm>
          <a:prstGeom prst="rect">
            <a:avLst/>
          </a:prstGeom>
          <a:solidFill>
            <a:srgbClr val="0025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600" b="1" dirty="0">
              <a:solidFill>
                <a:srgbClr val="0085E8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62584" y="6416676"/>
            <a:ext cx="2235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FFFFFF"/>
                </a:solidFill>
                <a:latin typeface="Century Gothic" pitchFamily="-65" charset="0"/>
                <a:cs typeface="+mn-cs"/>
              </a:defRPr>
            </a:lvl1pPr>
          </a:lstStyle>
          <a:p>
            <a:pPr defTabSz="914400">
              <a:defRPr/>
            </a:pPr>
            <a:fld id="{686D6A47-CD2A-4811-84A8-886E8A06AD48}" type="slidenum">
              <a:rPr lang="en-US" smtClean="0">
                <a:ea typeface="+mn-ea"/>
              </a:rPr>
              <a:pPr defTabSz="914400">
                <a:defRPr/>
              </a:pPr>
              <a:t>‹#›</a:t>
            </a:fld>
            <a:endParaRPr lang="en-US" dirty="0"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7627" y="6611780"/>
            <a:ext cx="2976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1000" dirty="0">
                <a:solidFill>
                  <a:srgbClr val="FFFFFF"/>
                </a:solidFill>
                <a:latin typeface="Century Gothic"/>
                <a:ea typeface="+mn-ea"/>
                <a:cs typeface="Arial" pitchFamily="34" charset="0"/>
              </a:rPr>
              <a:t>2014 Confidential &amp; Proprietary</a:t>
            </a:r>
          </a:p>
        </p:txBody>
      </p:sp>
      <p:pic>
        <p:nvPicPr>
          <p:cNvPr id="10" name="Picture 9" descr="Standard_Color.png-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5923" y="6028707"/>
            <a:ext cx="1887672" cy="109399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616701" y="6619473"/>
            <a:ext cx="3848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900" dirty="0">
                <a:solidFill>
                  <a:srgbClr val="FFFFFF"/>
                </a:solidFill>
                <a:latin typeface="Century Gothic"/>
                <a:ea typeface="+mn-ea"/>
                <a:cs typeface="Arial" pitchFamily="34" charset="0"/>
              </a:rPr>
              <a:t>CMK#US142987/NF PX14-205/207</a:t>
            </a:r>
          </a:p>
        </p:txBody>
      </p:sp>
    </p:spTree>
    <p:extLst>
      <p:ext uri="{BB962C8B-B14F-4D97-AF65-F5344CB8AC3E}">
        <p14:creationId xmlns:p14="http://schemas.microsoft.com/office/powerpoint/2010/main" val="315272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2F006D"/>
          </a:solidFill>
          <a:latin typeface="Frutiger 45 Light" pitchFamily="2" charset="0"/>
          <a:ea typeface="ＭＳ Ｐゴシック" pitchFamily="34" charset="-128"/>
          <a:cs typeface="Frutiger 45 Light" pitchFamily="2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2F006D"/>
          </a:solidFill>
          <a:latin typeface="Century Gothic" pitchFamily="34" charset="0"/>
          <a:ea typeface="ＭＳ Ｐゴシック" pitchFamily="34" charset="-128"/>
          <a:cs typeface="Century Gothic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2F006D"/>
          </a:solidFill>
          <a:latin typeface="Century Gothic" pitchFamily="34" charset="0"/>
          <a:ea typeface="ＭＳ Ｐゴシック" pitchFamily="34" charset="-128"/>
          <a:cs typeface="Century Gothic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2F006D"/>
          </a:solidFill>
          <a:latin typeface="Century Gothic" pitchFamily="34" charset="0"/>
          <a:ea typeface="ＭＳ Ｐゴシック" pitchFamily="34" charset="-128"/>
          <a:cs typeface="Century Gothic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2F006D"/>
          </a:solidFill>
          <a:latin typeface="Century Gothic" pitchFamily="34" charset="0"/>
          <a:ea typeface="ＭＳ Ｐゴシック" pitchFamily="34" charset="-128"/>
          <a:cs typeface="Century Gothic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5100">
          <a:solidFill>
            <a:srgbClr val="A8C137"/>
          </a:solidFill>
          <a:latin typeface="Century Gothic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5100">
          <a:solidFill>
            <a:srgbClr val="A8C137"/>
          </a:solidFill>
          <a:latin typeface="Century Gothic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5100">
          <a:solidFill>
            <a:srgbClr val="A8C137"/>
          </a:solidFill>
          <a:latin typeface="Century Gothic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5100">
          <a:solidFill>
            <a:srgbClr val="A8C137"/>
          </a:solidFill>
          <a:latin typeface="Century Gothic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B3047E"/>
        </a:buClr>
        <a:buFont typeface="Courier New" pitchFamily="49" charset="0"/>
        <a:buChar char="o"/>
        <a:defRPr sz="1400" kern="1200">
          <a:solidFill>
            <a:srgbClr val="3D3D40"/>
          </a:solidFill>
          <a:latin typeface="Frutiger 45 Light" pitchFamily="2" charset="0"/>
          <a:ea typeface="ＭＳ Ｐゴシック" pitchFamily="34" charset="-128"/>
          <a:cs typeface="Frutiger 45 Light" pitchFamily="2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Century Gothic"/>
          <a:ea typeface="ＭＳ Ｐゴシック" pitchFamily="34" charset="-128"/>
          <a:cs typeface="Century Gothic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Courier New" pitchFamily="49" charset="0"/>
        <a:buChar char="o"/>
        <a:defRPr sz="1400" kern="1200">
          <a:solidFill>
            <a:schemeClr val="tx1"/>
          </a:solidFill>
          <a:latin typeface="Century Gothic"/>
          <a:ea typeface="ＭＳ Ｐゴシック" pitchFamily="34" charset="-128"/>
          <a:cs typeface="Century Gothic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Courier New" pitchFamily="49" charset="0"/>
        <a:buChar char="o"/>
        <a:defRPr sz="1200" kern="1200">
          <a:solidFill>
            <a:schemeClr val="tx1"/>
          </a:solidFill>
          <a:latin typeface="Century Gothic"/>
          <a:ea typeface="ＭＳ Ｐゴシック" pitchFamily="34" charset="-128"/>
          <a:cs typeface="Century Gothic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Courier New" pitchFamily="49" charset="0"/>
        <a:buChar char="o"/>
        <a:defRPr sz="1000" kern="1200">
          <a:solidFill>
            <a:schemeClr val="tx1"/>
          </a:solidFill>
          <a:latin typeface="Century Gothic"/>
          <a:ea typeface="ＭＳ Ｐゴシック" pitchFamily="34" charset="-128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C2560D-EC28-3B41-86E8-18F1CE0113B4}" type="datetimeFigureOut">
              <a:rPr lang="en-US" smtClean="0">
                <a:solidFill>
                  <a:srgbClr val="003DAF">
                    <a:tint val="75000"/>
                  </a:srgbClr>
                </a:solidFill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9/19/2018</a:t>
            </a:fld>
            <a:endParaRPr lang="en-US" dirty="0">
              <a:solidFill>
                <a:srgbClr val="003DAF">
                  <a:tint val="75000"/>
                </a:srgbClr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3DAF">
                  <a:tint val="75000"/>
                </a:srgbClr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066355A-084C-D24E-9AD2-7E4FC41EA627}" type="slidenum">
              <a:rPr lang="en-US" smtClean="0">
                <a:solidFill>
                  <a:srgbClr val="003DAF">
                    <a:tint val="75000"/>
                  </a:srgbClr>
                </a:solidFill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3DAF">
                  <a:tint val="75000"/>
                </a:srgbClr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9214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292BC-02CD-457E-AE11-88FC021B548F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4754F-D0E9-4B0D-B4C4-D2561745D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4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C087C-22D5-4BFF-8853-86D03BCA9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840810"/>
            <a:ext cx="12192000" cy="1076325"/>
          </a:xfrm>
        </p:spPr>
        <p:txBody>
          <a:bodyPr/>
          <a:lstStyle/>
          <a:p>
            <a:r>
              <a:rPr lang="en-US" dirty="0"/>
              <a:t>Generations: </a:t>
            </a:r>
            <a:br>
              <a:rPr lang="en-US" dirty="0"/>
            </a:br>
            <a:r>
              <a:rPr lang="en-US" dirty="0"/>
              <a:t>HR Challenges</a:t>
            </a:r>
            <a:endParaRPr lang="uk-U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D76C9-A03E-4C2C-B3DF-C2DD43F20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958465"/>
            <a:ext cx="12192000" cy="952500"/>
          </a:xfrm>
        </p:spPr>
        <p:txBody>
          <a:bodyPr/>
          <a:lstStyle/>
          <a:p>
            <a:r>
              <a:rPr lang="en-US" dirty="0"/>
              <a:t>P&amp;G for ACC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5088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EAC1CE-CD66-495E-8490-2115FA39D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57" t="33135" r="11072" b="12743"/>
          <a:stretch/>
        </p:blipFill>
        <p:spPr>
          <a:xfrm>
            <a:off x="614661" y="3265402"/>
            <a:ext cx="4885509" cy="370985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38CEF50-6F36-406B-9C3B-1C52E11D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CECA90-51B2-44AA-98AB-5C9D39CF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сс</a:t>
            </a:r>
            <a:endParaRPr lang="uk-U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960C77-E47F-4C86-AF12-FCF524EAB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07" t="25999" r="29426" b="11675"/>
          <a:stretch/>
        </p:blipFill>
        <p:spPr>
          <a:xfrm>
            <a:off x="190164" y="-92394"/>
            <a:ext cx="5937999" cy="3357796"/>
          </a:xfrm>
          <a:prstGeom prst="rect">
            <a:avLst/>
          </a:prstGeom>
        </p:spPr>
      </p:pic>
      <p:pic>
        <p:nvPicPr>
          <p:cNvPr id="1026" name="Picture 2" descr="https://uainfo.org/static/img/a/f/af3c76e2f6764724f7079b22ca824253_500x317.jpg">
            <a:extLst>
              <a:ext uri="{FF2B5EF4-FFF2-40B4-BE49-F238E27FC236}">
                <a16:creationId xmlns:a16="http://schemas.microsoft.com/office/drawing/2014/main" id="{25A3FAE1-15A3-4D0C-B250-11253B2D0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50" y="259673"/>
            <a:ext cx="47625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generation z">
            <a:extLst>
              <a:ext uri="{FF2B5EF4-FFF2-40B4-BE49-F238E27FC236}">
                <a16:creationId xmlns:a16="http://schemas.microsoft.com/office/drawing/2014/main" id="{271B74A1-3A3B-410F-8B8B-718290ACF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726" y="3062799"/>
            <a:ext cx="5873674" cy="39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714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B5F50-84B8-47F4-AF7D-B70637AA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 Challenges: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BE454-3D54-492A-A0EC-2B54027A9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Resources </a:t>
            </a:r>
            <a:r>
              <a:rPr lang="en-US" u="sng" dirty="0"/>
              <a:t>understanding</a:t>
            </a:r>
            <a:r>
              <a:rPr lang="en-US" dirty="0"/>
              <a:t> vs management</a:t>
            </a:r>
          </a:p>
          <a:p>
            <a:r>
              <a:rPr lang="en-US" dirty="0"/>
              <a:t>Unleash 45+</a:t>
            </a:r>
          </a:p>
          <a:p>
            <a:r>
              <a:rPr lang="en-US" dirty="0"/>
              <a:t>Flexibility to serve XYZ gen needs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72359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14477" y="1157272"/>
            <a:ext cx="3276084" cy="4235796"/>
            <a:chOff x="4900680" y="1180280"/>
            <a:chExt cx="3276084" cy="42357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80" y="1180280"/>
              <a:ext cx="3276084" cy="4235796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6181837" y="1398769"/>
              <a:ext cx="70403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26365" y="2066586"/>
            <a:ext cx="2747279" cy="3235552"/>
            <a:chOff x="5953271" y="3251149"/>
            <a:chExt cx="2333767" cy="29987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271" y="3251149"/>
              <a:ext cx="2333767" cy="2998704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6869084" y="3402747"/>
              <a:ext cx="467344" cy="484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08698" y="3614356"/>
            <a:ext cx="1576160" cy="2088570"/>
            <a:chOff x="6256057" y="2125087"/>
            <a:chExt cx="2509915" cy="3253651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057" y="2125087"/>
              <a:ext cx="2509915" cy="3253651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7146840" y="2325967"/>
              <a:ext cx="707597" cy="6233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05</a:t>
              </a:r>
            </a:p>
          </p:txBody>
        </p:sp>
      </p:grpSp>
      <p:sp>
        <p:nvSpPr>
          <p:cNvPr id="5" name="Rectangle 89"/>
          <p:cNvSpPr/>
          <p:nvPr/>
        </p:nvSpPr>
        <p:spPr>
          <a:xfrm>
            <a:off x="0" y="-24129"/>
            <a:ext cx="3225820" cy="707886"/>
          </a:xfrm>
          <a:custGeom>
            <a:avLst/>
            <a:gdLst>
              <a:gd name="connsiteX0" fmla="*/ 0 w 3687548"/>
              <a:gd name="connsiteY0" fmla="*/ 0 h 707886"/>
              <a:gd name="connsiteX1" fmla="*/ 3687548 w 3687548"/>
              <a:gd name="connsiteY1" fmla="*/ 0 h 707886"/>
              <a:gd name="connsiteX2" fmla="*/ 3687548 w 3687548"/>
              <a:gd name="connsiteY2" fmla="*/ 707886 h 707886"/>
              <a:gd name="connsiteX3" fmla="*/ 0 w 3687548"/>
              <a:gd name="connsiteY3" fmla="*/ 707886 h 707886"/>
              <a:gd name="connsiteX4" fmla="*/ 0 w 3687548"/>
              <a:gd name="connsiteY4" fmla="*/ 0 h 707886"/>
              <a:gd name="connsiteX0" fmla="*/ 0 w 4106648"/>
              <a:gd name="connsiteY0" fmla="*/ 0 h 707886"/>
              <a:gd name="connsiteX1" fmla="*/ 4106648 w 4106648"/>
              <a:gd name="connsiteY1" fmla="*/ 12700 h 707886"/>
              <a:gd name="connsiteX2" fmla="*/ 3687548 w 4106648"/>
              <a:gd name="connsiteY2" fmla="*/ 707886 h 707886"/>
              <a:gd name="connsiteX3" fmla="*/ 0 w 4106648"/>
              <a:gd name="connsiteY3" fmla="*/ 707886 h 707886"/>
              <a:gd name="connsiteX4" fmla="*/ 0 w 4106648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6648" h="707886">
                <a:moveTo>
                  <a:pt x="0" y="0"/>
                </a:moveTo>
                <a:lnTo>
                  <a:pt x="4106648" y="12700"/>
                </a:lnTo>
                <a:lnTo>
                  <a:pt x="3687548" y="707886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solidFill>
            <a:srgbClr val="40C0E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53255" y="594931"/>
            <a:ext cx="374842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Married B2+, mostly women with 1 small kid (0-3y.o.). 57% are still on maternity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859003" y="301893"/>
            <a:ext cx="2478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kids 0-7y.o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322729" y="4031233"/>
            <a:ext cx="3463908" cy="382642"/>
            <a:chOff x="4048352" y="4573812"/>
            <a:chExt cx="4721395" cy="263996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8426643" y="4573812"/>
              <a:ext cx="343104" cy="263994"/>
            </a:xfrm>
            <a:prstGeom prst="line">
              <a:avLst/>
            </a:prstGeom>
            <a:ln w="28575">
              <a:solidFill>
                <a:srgbClr val="677573"/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048352" y="4837808"/>
              <a:ext cx="4385486" cy="0"/>
            </a:xfrm>
            <a:prstGeom prst="line">
              <a:avLst/>
            </a:prstGeom>
            <a:ln w="28575">
              <a:solidFill>
                <a:srgbClr val="677573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/>
          <p:cNvSpPr/>
          <p:nvPr/>
        </p:nvSpPr>
        <p:spPr>
          <a:xfrm>
            <a:off x="281441" y="4469086"/>
            <a:ext cx="2180405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B67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GenZ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67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without kids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9490" y="4760504"/>
            <a:ext cx="35280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Young ambitious singles, mostly B1 and A&amp;T, skewed to men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/>
          <p:cNvGrpSpPr/>
          <p:nvPr/>
        </p:nvGrpSpPr>
        <p:grpSpPr>
          <a:xfrm flipV="1">
            <a:off x="145165" y="900874"/>
            <a:ext cx="4078666" cy="589720"/>
            <a:chOff x="4048352" y="4573812"/>
            <a:chExt cx="4721395" cy="263996"/>
          </a:xfrm>
        </p:grpSpPr>
        <p:cxnSp>
          <p:nvCxnSpPr>
            <p:cNvPr id="54" name="Straight Connector 53"/>
            <p:cNvCxnSpPr/>
            <p:nvPr/>
          </p:nvCxnSpPr>
          <p:spPr>
            <a:xfrm flipH="1">
              <a:off x="8426643" y="4573812"/>
              <a:ext cx="343104" cy="263994"/>
            </a:xfrm>
            <a:prstGeom prst="line">
              <a:avLst/>
            </a:prstGeom>
            <a:ln w="28575">
              <a:solidFill>
                <a:srgbClr val="08C0D4"/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048352" y="4837808"/>
              <a:ext cx="4385486" cy="0"/>
            </a:xfrm>
            <a:prstGeom prst="line">
              <a:avLst/>
            </a:prstGeom>
            <a:ln w="28575">
              <a:solidFill>
                <a:srgbClr val="08C0D4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72737" y="956875"/>
            <a:ext cx="2456122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9BFD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GenY&amp;X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9BFD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without kids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7823" y="1274432"/>
            <a:ext cx="315451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senior singles without kids spread across bands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84" y="5680856"/>
            <a:ext cx="436988" cy="30872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84" y="6143844"/>
            <a:ext cx="448262" cy="4466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556679" y="3454028"/>
            <a:ext cx="1794017" cy="2209543"/>
            <a:chOff x="4684438" y="3080515"/>
            <a:chExt cx="1897788" cy="24449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438" y="3080515"/>
              <a:ext cx="1897788" cy="244491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390180" y="3240114"/>
              <a:ext cx="4443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28212" y="2653645"/>
            <a:ext cx="2509915" cy="3253651"/>
            <a:chOff x="4179168" y="1953899"/>
            <a:chExt cx="2509915" cy="32536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168" y="1953899"/>
              <a:ext cx="2509915" cy="3253651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5148725" y="2175970"/>
              <a:ext cx="5501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6853254" y="4145490"/>
            <a:ext cx="5121037" cy="522913"/>
            <a:chOff x="4048352" y="4478991"/>
            <a:chExt cx="4621303" cy="358817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8426642" y="4478991"/>
              <a:ext cx="243013" cy="358815"/>
            </a:xfrm>
            <a:prstGeom prst="line">
              <a:avLst/>
            </a:prstGeom>
            <a:ln w="28575">
              <a:solidFill>
                <a:srgbClr val="B57958"/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048352" y="4837808"/>
              <a:ext cx="4385486" cy="0"/>
            </a:xfrm>
            <a:prstGeom prst="line">
              <a:avLst/>
            </a:prstGeom>
            <a:ln w="28575">
              <a:solidFill>
                <a:srgbClr val="B57958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7273644" y="4667063"/>
            <a:ext cx="17736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77B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45+y.o. seniors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257109" y="4972102"/>
            <a:ext cx="39949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Married (14% div.) Gen X&amp;BB, with 1-2 kids of school age and above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223738" y="2407115"/>
            <a:ext cx="396826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Married (9% div., 14%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mostly with kids 0-18yo, skewed to men.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7" name="Group 66"/>
          <p:cNvGrpSpPr/>
          <p:nvPr/>
        </p:nvGrpSpPr>
        <p:grpSpPr>
          <a:xfrm flipH="1" flipV="1">
            <a:off x="7207874" y="2083407"/>
            <a:ext cx="4488004" cy="462343"/>
            <a:chOff x="5102072" y="4478991"/>
            <a:chExt cx="3567583" cy="358815"/>
          </a:xfrm>
        </p:grpSpPr>
        <p:cxnSp>
          <p:nvCxnSpPr>
            <p:cNvPr id="68" name="Straight Connector 67"/>
            <p:cNvCxnSpPr/>
            <p:nvPr/>
          </p:nvCxnSpPr>
          <p:spPr>
            <a:xfrm flipH="1">
              <a:off x="8426642" y="4478991"/>
              <a:ext cx="243013" cy="358815"/>
            </a:xfrm>
            <a:prstGeom prst="line">
              <a:avLst/>
            </a:prstGeom>
            <a:ln w="28575">
              <a:solidFill>
                <a:srgbClr val="F09801"/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5102072" y="4837803"/>
              <a:ext cx="3331766" cy="0"/>
            </a:xfrm>
            <a:prstGeom prst="line">
              <a:avLst/>
            </a:prstGeom>
            <a:ln w="28575">
              <a:solidFill>
                <a:srgbClr val="F0980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69"/>
          <p:cNvSpPr/>
          <p:nvPr/>
        </p:nvSpPr>
        <p:spPr>
          <a:xfrm>
            <a:off x="8223738" y="2085616"/>
            <a:ext cx="2247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E94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GenX&amp;BB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E94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kids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899" y="3176270"/>
            <a:ext cx="436988" cy="30872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899" y="3639258"/>
            <a:ext cx="448262" cy="44665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55" y="445366"/>
            <a:ext cx="436988" cy="30872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55" y="908354"/>
            <a:ext cx="448262" cy="446656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9" y="2025941"/>
            <a:ext cx="436988" cy="308725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9" y="2488929"/>
            <a:ext cx="448262" cy="446656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0" y="5518202"/>
            <a:ext cx="436988" cy="308725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0" y="5981190"/>
            <a:ext cx="448262" cy="446656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607" y="5805741"/>
            <a:ext cx="436988" cy="308725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607" y="6268729"/>
            <a:ext cx="448262" cy="446656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4368874" y="5795117"/>
            <a:ext cx="315451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within organization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368874" y="6254803"/>
            <a:ext cx="315451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3Y attrition rate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913194" y="5468390"/>
            <a:ext cx="10154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97533" y="1990233"/>
            <a:ext cx="10154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41%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1222315" y="399673"/>
            <a:ext cx="9696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844144" y="3126805"/>
            <a:ext cx="9696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8674259" y="5629767"/>
            <a:ext cx="9696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913194" y="6022025"/>
            <a:ext cx="10154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97533" y="2487854"/>
            <a:ext cx="10154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1243740" y="931627"/>
            <a:ext cx="10154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846989" y="3661140"/>
            <a:ext cx="10154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8699161" y="6147222"/>
            <a:ext cx="10154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4%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 flipH="1" flipV="1">
            <a:off x="6311128" y="314255"/>
            <a:ext cx="5090100" cy="2278121"/>
            <a:chOff x="5102072" y="4478991"/>
            <a:chExt cx="3567583" cy="358815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8426642" y="4478991"/>
              <a:ext cx="243013" cy="358815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102072" y="4837803"/>
              <a:ext cx="3331766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3347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6727402" y="5028055"/>
            <a:ext cx="506945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traditions, grow organization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business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feel of belonging and appreciation of their expertize / seniority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like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loss of human touch in P&amp;G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14477" y="1157272"/>
            <a:ext cx="3276084" cy="4235796"/>
            <a:chOff x="4900680" y="1180280"/>
            <a:chExt cx="3276084" cy="42357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80" y="1180280"/>
              <a:ext cx="3276084" cy="4235796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6181837" y="1398769"/>
              <a:ext cx="70403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26365" y="2066586"/>
            <a:ext cx="2747279" cy="3235552"/>
            <a:chOff x="5953271" y="3251149"/>
            <a:chExt cx="2333767" cy="29987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271" y="3251149"/>
              <a:ext cx="2333767" cy="2998704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6869084" y="3402747"/>
              <a:ext cx="467344" cy="4849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08698" y="3614356"/>
            <a:ext cx="1576160" cy="2088570"/>
            <a:chOff x="6256057" y="2125087"/>
            <a:chExt cx="2509915" cy="3253651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057" y="2125087"/>
              <a:ext cx="2509915" cy="3253651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7146840" y="2325967"/>
              <a:ext cx="707597" cy="6233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05</a:t>
              </a:r>
            </a:p>
          </p:txBody>
        </p:sp>
      </p:grpSp>
      <p:sp>
        <p:nvSpPr>
          <p:cNvPr id="5" name="Rectangle 89"/>
          <p:cNvSpPr/>
          <p:nvPr/>
        </p:nvSpPr>
        <p:spPr>
          <a:xfrm>
            <a:off x="0" y="-24129"/>
            <a:ext cx="3225820" cy="707886"/>
          </a:xfrm>
          <a:custGeom>
            <a:avLst/>
            <a:gdLst>
              <a:gd name="connsiteX0" fmla="*/ 0 w 3687548"/>
              <a:gd name="connsiteY0" fmla="*/ 0 h 707886"/>
              <a:gd name="connsiteX1" fmla="*/ 3687548 w 3687548"/>
              <a:gd name="connsiteY1" fmla="*/ 0 h 707886"/>
              <a:gd name="connsiteX2" fmla="*/ 3687548 w 3687548"/>
              <a:gd name="connsiteY2" fmla="*/ 707886 h 707886"/>
              <a:gd name="connsiteX3" fmla="*/ 0 w 3687548"/>
              <a:gd name="connsiteY3" fmla="*/ 707886 h 707886"/>
              <a:gd name="connsiteX4" fmla="*/ 0 w 3687548"/>
              <a:gd name="connsiteY4" fmla="*/ 0 h 707886"/>
              <a:gd name="connsiteX0" fmla="*/ 0 w 4106648"/>
              <a:gd name="connsiteY0" fmla="*/ 0 h 707886"/>
              <a:gd name="connsiteX1" fmla="*/ 4106648 w 4106648"/>
              <a:gd name="connsiteY1" fmla="*/ 12700 h 707886"/>
              <a:gd name="connsiteX2" fmla="*/ 3687548 w 4106648"/>
              <a:gd name="connsiteY2" fmla="*/ 707886 h 707886"/>
              <a:gd name="connsiteX3" fmla="*/ 0 w 4106648"/>
              <a:gd name="connsiteY3" fmla="*/ 707886 h 707886"/>
              <a:gd name="connsiteX4" fmla="*/ 0 w 4106648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6648" h="707886">
                <a:moveTo>
                  <a:pt x="0" y="0"/>
                </a:moveTo>
                <a:lnTo>
                  <a:pt x="4106648" y="12700"/>
                </a:lnTo>
                <a:lnTo>
                  <a:pt x="3687548" y="707886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solidFill>
            <a:srgbClr val="40C0E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groups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657849" y="301893"/>
            <a:ext cx="59112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Proud P&amp;G Family member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kids 0-7y.o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22729" y="4031233"/>
            <a:ext cx="3463908" cy="382642"/>
            <a:chOff x="4048352" y="4573812"/>
            <a:chExt cx="4721395" cy="263996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8426643" y="4573812"/>
              <a:ext cx="343104" cy="263994"/>
            </a:xfrm>
            <a:prstGeom prst="line">
              <a:avLst/>
            </a:prstGeom>
            <a:ln w="28575">
              <a:solidFill>
                <a:srgbClr val="677573"/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048352" y="4837808"/>
              <a:ext cx="4385486" cy="0"/>
            </a:xfrm>
            <a:prstGeom prst="line">
              <a:avLst/>
            </a:prstGeom>
            <a:ln w="28575">
              <a:solidFill>
                <a:srgbClr val="677573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/>
          <p:cNvSpPr/>
          <p:nvPr/>
        </p:nvSpPr>
        <p:spPr>
          <a:xfrm>
            <a:off x="221890" y="4453102"/>
            <a:ext cx="388223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67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Ambitious and Demanding Tony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67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67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67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without kids</a:t>
            </a:r>
          </a:p>
        </p:txBody>
      </p:sp>
      <p:grpSp>
        <p:nvGrpSpPr>
          <p:cNvPr id="53" name="Group 52"/>
          <p:cNvGrpSpPr/>
          <p:nvPr/>
        </p:nvGrpSpPr>
        <p:grpSpPr>
          <a:xfrm flipV="1">
            <a:off x="145165" y="900874"/>
            <a:ext cx="4078666" cy="589720"/>
            <a:chOff x="4048352" y="4573812"/>
            <a:chExt cx="4721395" cy="263996"/>
          </a:xfrm>
        </p:grpSpPr>
        <p:cxnSp>
          <p:nvCxnSpPr>
            <p:cNvPr id="54" name="Straight Connector 53"/>
            <p:cNvCxnSpPr/>
            <p:nvPr/>
          </p:nvCxnSpPr>
          <p:spPr>
            <a:xfrm flipH="1">
              <a:off x="8426643" y="4573812"/>
              <a:ext cx="343104" cy="263994"/>
            </a:xfrm>
            <a:prstGeom prst="line">
              <a:avLst/>
            </a:prstGeom>
            <a:ln w="28575">
              <a:solidFill>
                <a:srgbClr val="08C0D4"/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048352" y="4837808"/>
              <a:ext cx="4385486" cy="0"/>
            </a:xfrm>
            <a:prstGeom prst="line">
              <a:avLst/>
            </a:prstGeom>
            <a:ln w="28575">
              <a:solidFill>
                <a:srgbClr val="08C0D4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133838" y="940151"/>
            <a:ext cx="2574744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9BFD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P&amp;G Romantics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BFD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9BFD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GenY&amp;X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BFD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without kids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56679" y="3454028"/>
            <a:ext cx="1794017" cy="2209543"/>
            <a:chOff x="4684438" y="3080515"/>
            <a:chExt cx="1897788" cy="24449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438" y="3080515"/>
              <a:ext cx="1897788" cy="244491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390180" y="3240114"/>
              <a:ext cx="4443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28212" y="2653645"/>
            <a:ext cx="2509915" cy="3253651"/>
            <a:chOff x="4179168" y="1953899"/>
            <a:chExt cx="2509915" cy="32536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168" y="1953899"/>
              <a:ext cx="2509915" cy="3253651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5148725" y="2175970"/>
              <a:ext cx="55015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6853254" y="4145490"/>
            <a:ext cx="5121037" cy="522913"/>
            <a:chOff x="4048352" y="4478991"/>
            <a:chExt cx="4621303" cy="358817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8426642" y="4478991"/>
              <a:ext cx="243013" cy="358815"/>
            </a:xfrm>
            <a:prstGeom prst="line">
              <a:avLst/>
            </a:prstGeom>
            <a:ln w="28575">
              <a:solidFill>
                <a:srgbClr val="B57958"/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048352" y="4837808"/>
              <a:ext cx="4385486" cy="0"/>
            </a:xfrm>
            <a:prstGeom prst="line">
              <a:avLst/>
            </a:prstGeom>
            <a:ln w="28575">
              <a:solidFill>
                <a:srgbClr val="B57958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6790588" y="4670607"/>
            <a:ext cx="31891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77B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P&amp;G Gurus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77B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45+y.o. seniors</a:t>
            </a:r>
          </a:p>
        </p:txBody>
      </p:sp>
      <p:grpSp>
        <p:nvGrpSpPr>
          <p:cNvPr id="67" name="Group 66"/>
          <p:cNvGrpSpPr/>
          <p:nvPr/>
        </p:nvGrpSpPr>
        <p:grpSpPr>
          <a:xfrm flipH="1" flipV="1">
            <a:off x="7207874" y="2083407"/>
            <a:ext cx="4488004" cy="462343"/>
            <a:chOff x="5102072" y="4478991"/>
            <a:chExt cx="3567583" cy="358815"/>
          </a:xfrm>
        </p:grpSpPr>
        <p:cxnSp>
          <p:nvCxnSpPr>
            <p:cNvPr id="68" name="Straight Connector 67"/>
            <p:cNvCxnSpPr/>
            <p:nvPr/>
          </p:nvCxnSpPr>
          <p:spPr>
            <a:xfrm flipH="1">
              <a:off x="8426642" y="4478991"/>
              <a:ext cx="243013" cy="358815"/>
            </a:xfrm>
            <a:prstGeom prst="line">
              <a:avLst/>
            </a:prstGeom>
            <a:ln w="28575">
              <a:solidFill>
                <a:srgbClr val="F09801"/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5102072" y="4837803"/>
              <a:ext cx="3331766" cy="0"/>
            </a:xfrm>
            <a:prstGeom prst="line">
              <a:avLst/>
            </a:prstGeom>
            <a:ln w="28575">
              <a:solidFill>
                <a:srgbClr val="F0980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69"/>
          <p:cNvSpPr/>
          <p:nvPr/>
        </p:nvSpPr>
        <p:spPr>
          <a:xfrm>
            <a:off x="7430173" y="2083809"/>
            <a:ext cx="4472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E94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P&amp;G Army Captain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94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E94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GenX&amp;BB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940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kids</a:t>
            </a:r>
          </a:p>
        </p:txBody>
      </p:sp>
      <p:grpSp>
        <p:nvGrpSpPr>
          <p:cNvPr id="41" name="Group 40"/>
          <p:cNvGrpSpPr/>
          <p:nvPr/>
        </p:nvGrpSpPr>
        <p:grpSpPr>
          <a:xfrm flipH="1" flipV="1">
            <a:off x="6311128" y="314255"/>
            <a:ext cx="5090100" cy="2278121"/>
            <a:chOff x="5102072" y="4478991"/>
            <a:chExt cx="3567583" cy="358815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8426642" y="4478991"/>
              <a:ext cx="243013" cy="358815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round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102072" y="4837803"/>
              <a:ext cx="3331766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TextBox 75"/>
          <p:cNvSpPr txBox="1"/>
          <p:nvPr/>
        </p:nvSpPr>
        <p:spPr>
          <a:xfrm>
            <a:off x="120994" y="5018109"/>
            <a:ext cx="420136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treat me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reward me like 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meaningful easy work, rewards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like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work too much, no appreciation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33838" y="1632812"/>
            <a:ext cx="365237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speed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justice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PVPs, humanity,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P&amp;G love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like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hypocrisy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918959" y="637255"/>
            <a:ext cx="505533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work / life balance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support and reassurance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potential /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like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guilt for career or family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513584" y="2496952"/>
            <a:ext cx="446070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comfort, confidence and authority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clarity and stability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like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ambiguity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850" y="1578790"/>
            <a:ext cx="831183" cy="794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5753" y="780828"/>
            <a:ext cx="931103" cy="824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4636" y="2868843"/>
            <a:ext cx="889885" cy="832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89659" y="4807045"/>
            <a:ext cx="784862" cy="827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8582" y="4824316"/>
            <a:ext cx="792455" cy="796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9873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7091D4-BA65-4565-889E-CBF665E38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29" t="40758" r="40429" b="8932"/>
          <a:stretch/>
        </p:blipFill>
        <p:spPr>
          <a:xfrm>
            <a:off x="7550331" y="313509"/>
            <a:ext cx="4717672" cy="61656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F9088-E0D4-4625-B7BA-E374D280C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История про стажера - </a:t>
            </a:r>
            <a:r>
              <a:rPr lang="en-US" dirty="0"/>
              <a:t>integration</a:t>
            </a:r>
            <a:endParaRPr lang="uk-UA" dirty="0"/>
          </a:p>
        </p:txBody>
      </p:sp>
      <p:sp>
        <p:nvSpPr>
          <p:cNvPr id="4" name="AutoShape 3" descr="data:image/jpg;base64,%20/9j/4AAQSkZJRgABAQEAYABgAAD/2wBDAAUDBAQEAwUEBAQFBQUGBwwIBwcHBw8LCwkMEQ8SEhEPERETFhwXExQaFRERGCEYGh0dHx8fExciJCIeJBweHx7/2wBDAQUFBQcGBw4ICA4eFBEUHh4eHh4eHh4eHh4eHh4eHh4eHh4eHh4eHh4eHh4eHh4eHh4eHh4eHh4eHh4eHh4eHh7/wAARCAC3AQ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1Py+KQRn8KthKQLzXScxheKZfseiTXn2r7M9uRIjnoSD90+x6fjTPBGqrrVtd3UcvmQmfMeTnapUZX8Dmr3inSI9a0G70x2K+ehVWH8LDkH8wK87+BH2myvNV0u44CEMnPcEg1jJtVF2NopOm+56sY805Y6lTpQ3WtTEjbpiopCc1I+c00R5NIQkeSasDAX3pojwOKULmgYofbzSGTd3qTyxjFRmPb0pDHRNz61ZRipFQwL3qZfvUwHtk05VprNxxSq1IZKKs2qBuTVWPmrtr0pjJglOWPJqQYxU8SZx60rjH2dt/Eauqu0Y2061TkVejQEcrU3KHWL4QAjFaYPyZ9qrW8af3eKmZlCdallIDnqazJfEOjJdiw/tWz+1scLEJhuJ9MV51+0X4s1DRPDdtp+l3DW0+ouyPOpwyRqMtg9icgZr5htVEeoJd2+oSG7VvMRs5YsOcg+tRKfKy403JXPtye6y/XioZLoYJzXL+GNXl1Pw3p1/Njzp7dXkx/exz+tW5Lg4xXRHVXMGXpbrL9aBMziqEZ3HJ5q7CqkcVRJYt1LsOcVdghYZbPFQ2UQLc81qRw7sYqWykik3mZ6ZorWFuoH3aKnmQ7Hj4HFNIwal20ba0MiMdCK8v+GTRx+ILwM37ws647/er1FhzXiUs3/CPfEu7SaTy4zclh/uscj9DXPXfK4yOigrpxPbE6UE81jp4k0g7A15Ghf7u44zXm3xB+MkWl6rPpOhWaXxiXbLclztVvQY64rT2kbXuY8r5uXqdz4x8VW+g3NvbOFMkw3ZboBnA/rVnQfFFheW00s08UawAmVywwmOufSvnrVfiFd6/qCyX0Udu5VU3KM4x0PPStXVbqRNBhtnljxqN4qzSxdZEAyQfXnr9a5JVZqd+h3RoQcLdT2Oz+KPhC4vRZx3kgDNtWZoyIyfrXVX+p6fp9g19eTxxW6jO9jwa+bPsUN2hsjM0S7mO5o8A5HH0xUF14h1DX7bStBvpjFaaZD+9O7/WHJwT+GBTjiNHcVTB8rVj6A0zxj4d1KdYbXVLdpGPyqXwTV3S9WivLmSFFL4kZQV5CqOMt6ZIOK+dJ9Es5ZBNpV+I5jzGhbhj6A16r8BtTXULHUY5ppDdwyKkkbYwBjqPxzn6VVOs5uxFXDqnFtnpikAUqyKWwrKT7GvKvjL4qv7fUbXwxosrR3FwN08ifeRfQVzWk6x/Yrpew6jfpLCG3LcuSs4XkqQensaudaMXYzp4eU48yPe5JFjQu7BVHJJOABUWnalp987JaXkE7J95UcEiuJ+JGr/aPBFpdWLZivXRsltoKbS2CffAFeZW2syaDdLrViIEaGRA4hkz5in7wI9qVSvySSsVTw7nByufSkYzVuBttZUGoW7aMuqhv9HMImz/ALOM1w6/EW8S7Ept7VrTeC0YY+YqZ5NaTqxja7M4UpzvZHrERB5PGPWmnWdLhnED30AlP8IcE1xXxZ1y40vwBNfWDYMxRBIP4VbvXidrqVi86SG4nN07hDOrktv9+1Z1ayg9jSlRdTqfXts24cHrWhJc29pavNcSLHHGpZ2PQAdTXm3wW8SXWvaLLa36n7bYOIpG/vjsavfGm7mtfh3qTRtsL7Is+zOAf0zTU1KPMJxalymNqnxvt453XS9Bubq1RseczBd49QPSu48IeLtL8U6KNR0+UgA7ZIm+9G3oa+Tlndx5TagwZZMny0yNvpWx8KvFy+HPHb2bXH+gXrbJAx4Ruzfn/OsKdVuWp0VaKUbo9a+P+jzaxocepQMGOnq5aMjOVbGT+GK8J8OWE1zrFnbLLFl5VjAAHAJr1L4l/FDS00q40/SGF7PMDG7FfkCkEHn1ryHRtXhsZzfwI0d3G4Ma4z83UGtqsbtWIoztFpn03ommx6No1tpsLMyQJt3HqT3NcT488WXtrqjaVprrG0agzSnnaT2Aqjpnxct5rdBf6ZKsoADMjDDH1rj/ABbqEGpa/c6lbyTRwSsrhccn5QCD+VaVXyw0MqUOafvHaeCPGGow63DZ6tci4guG2LJjG1u1es6jqFppenNf3kyxQKPvf3j2A9TXzp4eWz+3xecrwwvMjF3b7vzCu2+O2oOt5pei2MvmWUdt5o2NnczHr+VY0qjSdzWrRXMrHX6H8WNBk1QQSQTpDu2+d1A9zXrVpPDPBHcW8iSRSDcrocgivjzT5mUwqI41RuCCwBFfRnwMcnwdJG0zOYbhl2n+EcEY/A0oVG5WYVKSiro77dmiovPH8Iz70VtY5zy54faojDW1JB7VXeD2ra5lYymjrm/GHh3w7rEWNWhjWbHyTodsi/j3/GpfFfiaOzka0sWVpBw74yAfQVwF7q0tzcqsk7PIx45/Ws5zWx6GHwMp+9J2MPxP4J8RW8iR6FMdZthlkZGCvH7EZ/lXNf2NcaPFLILeB72aXM8c5wxJ/h/OvQla5tR50E0iOOQwPNcTr032nUHkvZW+08tuPUk964K7taKOyGD9nUcm7nPa7osF1LcgWU9texIWBRco5AziqOqaVr0dpp80kE+yDCcA4Rwcn8ea6zTri40m3vLi5ufMUqGRXPJb+E1u+GtcX+zhHdRm4EjeYWY9GPJI/Gqp35W3sYVrc6UdzmGuNVjtC01yWhwOo5+n1rI0WSGPU7tbu2Eyyxg7M4PFd9qdzZXztGIVDsxG7GMk8151qKzxap9qjBQgZT0wD0/KueLu7HROLVmzo5JNJZLSO5sZohFnayN+NXvg3r0On+NdQbnyLrd19uRXGavqdxNF5MaKjN1K1peBrOSLV1dsj5Q2au/s4uREkqklG2hb8R6xLqPxFuNQgEhAYjDcHaBj8KreJNct1s5beCdpnlUpskGSme/sa7jWk0eGeGa9gjhFxhDcjjDdg3sfWvJ/FNmtrr06wzpPEx3JIpyCKqnL2rUmjOS9lDliz3DR7WTxB8Gre3heNZrONZ4zIcKdudyn9f0rgtI0m71tzK5tba2hkK8f8tCP6VjaHeXTadELrUrlNKjDtLbIxAfBHyceuR1rS0S5tJbQeValg6srKZCEUE5wPerryT2Jw9NrSR9F+CWg1jwa+ktCIpbeL7NLGDkfd+Ug+hFeKWUbaf4hNrdW8MbQzNEwY5cZPOa7b4feN9N8P2tzHPayG8mtU+z26AsXZSwArz/QbW81LVrzVL+ORLh7lmKuCCCTn+tTUmpU0+o6MHCpJLY+gvEGiQ3nwzOjebC7NbqsRdgPmHK189ahbato+pGz1D/iXucSKgUDPoR6/Wup8da2mh6FbTXE8i3KuDBHn7+Oo+mDXEaZrreL9QX+0pdtzDxEmePLznA+ma0qp8qbRFB2m1c+kvgRb2Gi6NNqGsatp8c+oOHVTMAQoHf3qz+0Hf2l18MNQ/s24guo9y+ZJHIGC4Oe3evmz4l3ht7HTrNZeQzNjuBgCt3QPDF0PCxj/tSVftaI89uThCeoBqqClKHuoyr2hPVnN6Bdahc2ghJVP4S2zDYrPuNMvbXVWumVtjOSh/vc/wA69N8P+H5HM8s0MXmbyzMv3T6Yov7dZLlvIhBeAbgccA+9XTw8+aWmgVK8eWOpwOrWrR3AkdHUSjcM5FUg20kq2B6V6D47gWXwbFOpAeCRTn2bjFedRfdxmujlcVZmKkp6mhbs0wAGWPfArovC+6XT9QhuY2DsENqzDkMG5/DaT+lVNLkW1SOHG3I5I7mtddkihg43dsGs5u6sXF2ZU1ZZ4bA+exyzBV44HOf6UySS8v7e33MWaIbACedval1XdIFieRiMEgk1LbRjzI2Vt3y/L61xy91nVH3tSXTYYldYpYZBJnjdXrvwx8caN4T0Kew1MzyXck7St5a5GCBgZ/CvMYJYRE0jg74+SMVkTTytK80oPznPHaqje90bRpKpH3j6asfid4RuIPNkkmgbP3GQn+VFfNFvdM0fylsA0VpzyM/qtM+qpbXIzXF/ELWk0izNpCw+1yr2/gX1rvjIoHJ47188/EfWo9R1y8uI5QEL7U57DgVpKVjDB0FUnrsjhfEmt+W7ohLPkjA5JNTaJaooW4v2BkYZ+bJAHp1/nTNF0EtO2p3Dq7SNmNGHCj6+tal7pwZSwZ+ndun+feoR7qjY2rWWznQRiRTngZPOar3fh+xupfMkgV2HrXNwWklvNuVmHOetb9jrQjkCyFT65NTKz0Y9HuQ+JfC9nrGnonEN1EoEbjo+Oit/jXE2UE1mWjkUo44KntivRtU1KMXEcMRBaUBxz90d64fU5le+upFYMDI2CO/Nc9fSFkYzpRU1JFKzmkursxpgGN92fbbVeaAz+coh+8zbB9eP6VueE7WM2N1dtgyyFwpPbjb/AFqylvbiTbvQFRjnjNSqaaQuS71OJOkzRzMZYSvy/LXZ6JpCieFgyrmPB/EYz+GabqUCSWTTphvIyzflxWFb3NxbwG7kZ1XbkDPQVlWg31BU1Eg8WeIkuov7OSPfIjGORcZBIOMitXR/DEFnp8TTC3l1KYDCy8xwKe59TWJ4LsIb65kvmUGRZSQM9+pP61u3l9atrDRTLJMkiHaqttPH/wCs104hOio04vfU8+hFVZOTNRPDVvZoq3lxaX1jIds8UaeWybjwwx71yXinQr7w1rgj02aWSxuIvNicHkL6H3FdKNQszbM5011YQ+XvLnHtmpNft7fXPBsclxO0a2bFpXQEsF6E474OD+dc0JtTSezOitTSV49DndF8W3cVvFb26tPcAlY0UfNjvzW1cav4gsbmxuLuxFuksgUySknfnjDemO30rkPAbSReIpn09UmlihIizwGGeWr0rb/a0T2WsX8DW11FiKJeTHJj19Qa3c/ZSstjKNL20OZ7nmvxCvtW8Raz8sRljtU2IEOR15P4/wBKzvBGg3muam0Mcslr5KlmkVGYqR24711ujwQQTzR2/wC8SG4aEyZznjIrp/BrXOgzyWcWkSbLgNcyXAHB74z9K0qV2mZ08OpJO5y154TivL37KdauGvPL4N9FsDkH7oOc9M/lXfaVDcQRp/aEZilVVwgOQRjH4jisrX9WsPE2j3UKW0i3ECllLYyMd81W8E6nc376VFdvJLG4MO9zkna3T8iK6MJV5naxzYujy9T1HTY40sGkVhh13D6EVzc7yLazr5YZjuwCcfSuvs4ViTyNo8vG0VzN/pr3F21upYMeGJ6Beteq1ocM1ZGL43jVfBdwHLAgoEBI5ORXmOnpJNcoq/dDDJ7Yr1nx3Y2reFL7dIw8mMMG3fxDoD/nvXAeEvDn9qW63VxeGKEk7Y1649a4MTUUNzowtNzVkPvBMkQlCn5G5Ip1nLJkPuPXg1tXvhOW2gafTruSVlGTE/RvasjTk8xQ2wrnqK5oVFPY6KlJw3LF1MsyAjJfuKry3mxUZ4iPLPBU4rTFqGAxgVX1GxEtu8YcBh8w96qUE9yYyaJbG4muI55skbkY49OKorcSMhBbNbugWuNOAxy6nP5Vh29vglXIyDgik0kduFcndD4LqaBSsbAAnJ470VcSCPaOBRUXR1+wZ9N6/qcdnol3P8ysIiFyO54FfOWu2i6pqywtzFH88hU4P0z2rrte+I1nrVokMsMunxgbnjlHzZ9680t/Fenrf3TLG/2dnGyZTzgD0rGclUrLsjPLcPK22p1yJHaxiJY8wMOE/u1AVCtiOQtGc7cnOD6H/wCvTLTUrbULFZbSVZoiOGHUfUdarXE3kuZF5yBnvXTc9BolmZeP8/5/nXN+Iv3aPKsoQKcnnnHtWtLcq5OORz/n/P41zOtSy3F0tj5TEyuJBkckf4VLMpNI1NAnkkD3krMEVfl3dQAOuKq3kZFnNcKRIAxyV6VoND/Z2lMsjpGZRt+bn8Kgs1msWjhu4wEnQbgFwA2ORXPiIvkuZ3ftLeRkeH71o9MvfndfmUfTc+f5CtKWR0RZWnhlRhkbiM1Hf6ctjC0cf+plkV1x1wA3H4Zot7O3mgAaSMR98MBj8D0og01dDjFq41NQjvidPtY1BcYkKnhV71neMrhbeyNuvVvlH0roPDujxQGe4t2DRu2N+MDA9K8/8ZXgm1qZUbKRNtGPXvUU17StbojLEzcKTvuzpPAEPl6ZPKxJdjlQOo4qrr5JukuYZCkkLrk+nOKxdB11tMtZM5dnJCgnhTxzUniHUVW1WOM5kkwzHNaThKVW7OGnUUYG/ql9qNzYmG4uFEaYOFUDJrqfBcqzw3ELEbJFIIz1BFeOLfXkreV9pkZOSfoK63wzq7QpY26gl7gAJzyT90j/AD6VlWoNRuawxCmzKeO60LW55CqqIpGj27sEpntXoHhJYZpQsdu26Ublkc8KPUVznxO0Z7B7S4mvFlmuAcqOiHjj3rvvh9o7R6DYl5t52KwOOntSrSTgpF4dTjJxOPvmOh67b289kY9z8tggN8x59+K6mfUNUEsf2Z5fJYYLLyCvp7Uz4kyNqOs22keakcFjayXchYjkgcDP4frUOrwSQXjLp8my3k+ZVRvlwaU58yi2aUVyykuhp3d/CbFo7p7aDeNhcADdn1qzobaTFotvDZJ5lxbMZ08sdMnnP1FcX4k0PUrnTFuoY5J/KfMipycY6ge1S/CrT9Zt3ur6aOdVRgCkoILLjOf1rowrcU5Q3MMUlOSjLY9vt7qJ22BhuADY9vWud8QyRne4aXzQu0KhI5zwR71TuNUjR1mSYBjHjA64rW8O2slxcQ3tw4dXjOz25rqeIliWoQ07mPsI0U5S1PPvHOn6yvg9r+73srSr5i7sFR2JHSsjwxJqkek27W2xYRkMxI9a9e+I9n53gbVo1A4tmcf8B+b+lfP3hjUPMP8AZcrSgsxKFefc/wBaMZTaSsZ4WSUtT0uBJo9aill1ZViwG8vOc+3pWVrMMNlfTtayF185mP8As57U2xh0+NFZZhLLn5QuePc0txZzm7u1jY3JyGZAOQrcj61w0pJS1Ouuvd0IFnZX+ZuDyDmrdq32yT7L5LSO33CB3rJkSWMbPLk+X1U8e1b/AIUvo7cOiKGkKjec9M/56V1znyq5x0qfMzY8Xj+z/CdvbWmPOUqC6dUxyTXD2zsX3O4JJyTnqa6PUtSZNTJAEkQUKVJ655P864jUH2alPHjYA5wB0A7UqUfdN/bKE9jpopkCfeormFY44oq+U1+vvsdD8VY7mA24aX9/MrBnA6qOP8a4WOFYYfL9q3/EPh3WvDaw2utap9uaXdLGN5bYOh6+pFc/cvgVi0kfSZRSjDCxn1f+ZmG6vdLuxdWVzJEw6gHgj0IrpdJ8ZxXkQh1D9zIeki9DXJ6hJkbT34qW2tIyirtGKLmU6HPNqJ34uGcJJDNuGQQyEfnUepXd1da/YWUiRxiCH5XH33Dndk+lc/4fjmS+gtrWaRWmkWMDORknHSux8QaTDaeNbm4tpA0NlAkb57yBMYx9MZpSlaLZ5uLhKnOMOu5heINTujqFtp0hWVYpA2emc9Af1rtNbsZ7u0DLMwPDBXGcH2Nedab/AMTrxhHGeqyh3wf4V5P8q9Y1TUbHTbIzzMN3RU7k9se1NL3UpEUZ3cpM5czx3GmS2t5IsEkfSX+6R3rk5bnN0YmnMi9ztGCK0re1udeu5YbVCFdizHsuTmsjULOWC6nt4FaYQMQzqOOODWNNRi2rmNWrOS91F281i9TZEl06xBcbBwoqj9ltLpnea2R24YkcE+tTDRdSYRtLCw80/IMVqaf4T1ZmaIRMM/ePoPSq54R2MHSqz3MBfDVjcTBlvJIInzjK7tprD1/SrzTbwwz/AL1P+Wcq/dce1elW3ha+eVrMMY3VQwJ9e2KqvbbC+m6pASmcMpHKn1HpQq2pMqDS1VjiV8La+bH7ZHpd0FWJpHOP4OPm+mDXS/DTQ4L+yj1q6aQmznCwKOAWyDzXXzTJD4bmgso2km8tojxzyMKB69qj0G0/4Rvwbp2nX2IryWcMyZ5yTn+WKiriHKLVrHTSwsYTTTumcl8Y5GGo2ytndgkHPat/4deNru+msvD9rpqAKmGmLk7VA5OK5341lW1G1ZeojOa2f2eNM85tR1BxjOIUb07n+lOFJTpLS7MpVHGs9bI9av8Aw9oVwvn3GmwXFzMoMzyEnI7L1xVE6NAz4jhUIBhVUcKPSteGVNv2aLLsvDux6VbjjWNNqtgjr+v+BrqjlWIq76JE/X6NLzbKumaZHEqxEH5iAQO1JdzSWmqTwAApvKgH0pLnUWsVZl3SKvzBSfm7kfyrDn1u3v8AWLkx7wGCyLu9GHasMZhJYaCX4l4bEqtUuc34v0W8h1nz9ORpIbgcL/zzPoPavTND09dJs7S38wsQpZs9mPJ/WsBL6O2xdXALRRfM+Bk4Fa+neJtB1i3+1WupQfJ95Hbay/ga6cscHFvqZY9SUkuhpa/Lp9zbPpN3Lt+1xtGQp52sCK8l1vwjoWizyxaeJUufKPlyOxJyQeh7elbusawk3imSeCYMkboilW4I4HWtTxDZi8sluSv70gBuc4OMjFZ4irKpzW2TClRUbX6nm+jbvsyzEY2kq/PRh1rtPBn2lbNpLmAK08plicfeKHgZPpx0rLOhWc0jtNHKHdw+EfCkgYOR+tdl4d0/yljyj+UmB/u8cVxR992R0STSuXNe1S3soYbaWOMo46bAc8etcTr+jwNatqGiRiHbkzQKcjB6sv4dfatX4gSyBIbiRSIYyVU44x06+uRXPWerSW0qgH5a0rOVOZFKKlDzMiN3Zy7cnPNYfic7dTSQf8tIwT9Rx/Sum1FIoLttpCo/zpnj5T/nFYPilYZNPjmSRS8T44bnaf8A69dsWmro4ZJp2ZlJOdvDN+BoqksnFFUSd18WdVXUPEjIrOVtk8n5xg5BOfwzXA3bcHmtHXbyW81Ge7kbJeQscd+ag0DT5Ne1+z0m3yftEgUt/dXqx/AZrnerPuYWw2FjGWlkb154Rht/hLHr1xH/AKbdXqMhPVYcMAPx6/lXLQR7I69s+Nvk6f4IsNLt0CxmZEjUdlRT/iK8VYhU5OKJaOxyZVN1KcqkurZ0/wAK7Jb/AMa2jMpMVoGuJCB/dHy/risS78RGa9vbySYCSZ5WKjuxY4/SqelatfabcPPp95NbM6lWaM43D0NYunwPd6rDAoLPNKqADuWbH9a0VJTjqeLjsZJYiTj2seiaZpcehX8+pNC0R+zW5IbkguoeT+Y/OsG/1K78Qa6ttblgjttQE/cTNdh8Wb22t73UNJgZhJFtDBuuMAD9BXN/DSz8y+kmxl8bRUVpaNmUNYxgn5s9D0zSzp+mrZ6em13+Vpe4HdvrWrYaHZW1kbZbcbH4Ynq31NVZtY07TrcGe4G4ccVDp/i+1uSVBwoPBPpXmpSep6ceU3Tp9sXikaPPk/cHpxV63h2sdqYB5qhHqSvb+dnKkZqnP4qsbYbnlAHtStc1ska9xp2+ZLhRtdRjPqPSsrxr4aOqab9rt8JeQ9OPvj0NXdH8XaXfNsWZWPQjvW5cOvkeZF8yGo1izKaUkeK6FqMkd99nlGy4hbDK3fHQ1j+NdRvhrlvfTT5topVYA9znkVc+I1s9t4re4tcxsfmOOhrA8Y5l0PdIxzvUkZ68f/qruhFOzPLqTcbpHS63F4d8SIpv7uWwuduNwGR+RrqvBtnD4S0o6fDOZwXZ2k24LZ9vyFeOxw+JNclhuBbXVz5y4SUIcFV+U4PoK9K8TXMmk2lkrl2jVFVpD3Pet6Evq9WGugppV6cnbU6q11tJHlKYhO4h8/xdBn8quvq0mBmQYJ+fB9jx+JJFctZ2rSPu6h4wwOO+f/r1b+ySpjG5gMEepwc/j0/8er6VTlY8blRr3uoCYEGRTuHfv9PzP51ylu8h1uQwSKy28Z8wD+7uGMfTdWq0ZjjYGHfsGODjoCOhrnndrXxClyFVI2YpIF7qeoNcOOh7SnqdGHk4TujurMxzRbX+ZWGCPUV5dqWljT9eubZgSsbfLx/CeR+leh6THcxXksARnt4z8sp4DDt+lc/45TGuW91CRuKhHHrz/wDXr5mk3GbifQVUpQjMxrCRovMXkDHFewaJN9qsba6MjNiJT5Zxjla8hvj9nv542GBsU/mKveFvFkscMdiLht1vlSvrzwPyrqw8rNnLXWisz1aP+zrZvtE6qS21eVzlvYdq1RJHIjLgABduAemK8xW61K4d7w3DwxrhjxkHHtV6C+FuWv7WaV/MGXBPDHt1rrUo7nJaXVmz4vghl0ea2Ct5LKTjOTu9a84gcxzNBOcsnH6V2pkuLyHzIz8kjbmyckH0x2rlPF2ntb+J7mO3TCyIkq49Soz+ZBrnrJSia0W4yKPjS3+1eG/PViJbNg3HeNuCPwODXnit83WvUooP9Ea3vCo85ChXPYjFeX6hazWV7LazDEkbFWHuKWGlpyixUPeUu5KJPeiqe+ius5LGnqSDkqxU+1dv8Ipl0G3l1ZrJLm5n+WJ5Gx5ajrjjv/SuI1OC4W6Fu8bK5O3BrZgnuIbZYkZwqDAG7oK45wqTX7t2PqM3xdPSO9zqfi14km1mwsYZbKOHypWYFZCc5A9q8xuppFB2hgO+Tmte/nmmMazSMwGSMnNUplXrjmiEZxVpu7N8DBfVE46J3NuLRLVLMSyzuFSPedq56jJrnfCep22meLrPUZLd5YILgSIDwTg8Z/HFahuLoIB5j4xjhq56FZoZmHltgg7Tj7p7VpQjOCfPK58tWlGcrpHXfEfVP7Y8Vz6kLcW/nworKG3Ale+fwrQ8JbrfQhLC3ltI53P6Ad64WBrl3ZrhpGC8/Mc16PoOiSah4etoDKY0dNxx3zzis68nyrmepvho3l7qKdxqGix/LMyux/ikfOapJcRSTD7PH8p5GzkEV0reErq3UC3t7Ej+8x5/lVzTtDFrNH5zJJKTztXAUVzc0bHpxpSOm02wRfDas4cP5fr7V5jfeV9slE4bAbgHgV7SY1bTzChH3RxXH674e+0zB4GiEn91xkGs07M6JQutDlNJ1LQYZBHA9v53dQSD+Zr0Hw3qq3cIWCbfCTtdCeUauesvCV9NMBNa2QHqx6/pXRaV4TTTbgXMW2CTGHSPOxvfmpnKJl7OS3OB+Kcci+JoFUE+cnFcZr6T3eiLEqEFZV3H0HPP8q9C+KSeXrenTMRlVP5ZH/16u/DCxtri6urqe3hmi2hGSRAwyfr6YFejg6bqpRR5GMahN3OX0jX1txp8EN69law27W8doOfNfruz26k/XFdT4us1v/C32kJ5gjUSEDuBzXcyaB4dfJk0eyDdQfKH6VnQWcSxy2ke1LUEoi9flx3/AFrbHYOVBRqN3JwNZTcqaW5y+gv9qtba6WTAMZwo7DGf5gVt2snmWrgKN4X5M+oI/wAKy7bw7qGlySx6cy3MCMTHHyGQEZI9x/jWvFpt00itGBCm4MUfqDz/AI169PHUFTUnI45YOtz8vKSwzQyE5RXVlzGcc7huyD+lNuLG1ubdRcW6BT8zDGOau2H9jaRd+drL7LZgcuOivng/zrlNc1i51K6lj0eOSS13ny5MYDLnAP8AKuDE42piFyYdaPqdFDDwoyvW6FnWNbhtV8mEjjjiuEvNRudW8R29ukLboWO0Dktmt7xJodzY+GI9QmcGUyqZB6DkY/WoPhBZXGoeNnu2B+z2ifvGA+8D91f8+lef9TlRnyy3OqWL9pH3di/qvh3WY7lNSfTZZLV4lDkLnaR6iufu202GUw2cex3YM5VR9769a+hb2aYeYjxotsyY355H1FeLa3Da2Gvz3N5bh3dsLhRtI/lVypKkuZCjUdR8rJdMuUurdLea6dpC+xFVeh9eK17LTZsu6zKyK5ZlC5Ge45rE1mOS+XSP7P2QMHeWQInyhFxktj9B3zW+1idXsXs4IWgW4G4Ddt/EmpjVTS0HKlZtXJkkhtgTHl5G688D8uKx9b1EyXRmkcTXLAKAo6DsBRb6NrUOnrZutvFIreXhJB85z146Vs6P4f8AsenTXVysYukIeL5suD0x/M1Dpzm9dhxnTgrrcwNH01bidbjVWk8o87E+8a4P4k6T/ZutCSKRpILhd6MRg8HBB9+n516X4klm02WMQ4UyAMMjIwRz+ua4fx1PdanpYaRV/wBGO9dq4ODwaKcKsZ+RlVnCS8zgQ5FFPFvcONyQSMPUKaK7DmsdjqmTdOWYLg9zVHzI9pUSR5I4Ga2NeijF1IUdZUc/Ky//AF6xpII/MUhcfLtrKkrQRriozhVcZqzLuhaZBqVw0c0xjwONnOal1nQ4LKFpPOdsf3hT/CSqurR5OPlIrV8d7Y4lj2n5vasZyftLHbQxVWNDlT0Rx5ZR0ZT3xmoZBvG4KOvY08IAR8vP9KrKz9lP5V1Hlj1yI2QRby5AHPTmvXfDrR2emQRMVGyNQfrivKLIkTRfJwHB6e9dRqOoTR2JMbHLcZ9K4sUm7Ho4CSjds6PWPEpWY2tioll7t2Wqlpr8Vrcxx3DF5yCWJ/pXM6O+1d7SojHux61dnsPtRWRLmFnHfdWSgkej7aT1SOzTxjZWa75NzKeveqms+I7PVtPD6aJY7hHB3YIxXLx6LNvDPcRBR1/eCtiG0it7I4uYSfQOOlLlRXtJdja8L+K3dvsl+cTL0b1rt4NWhmgCtjOODmvBdSmlhuN0bDep3Ag10ukaxc/Z7WTJBdhke2KxqQ6otVlJWZrfELTZL+4F6siiK3UbgepG4ZxXQ+E7S3sbNkjAjSVzIgHoelRQ2seowOLkHyAm5+cDjnn2ofz5wqwYSBgAjAYJGOBj3617WR03Ko5PoeNm0oxhZbs257uGSMxqwLdiTgVxmpaldx6kLe1juWTdgIiZ3Eg5II4711umWWFEV4sbRqPl9f8AP1rXieNeI0VFAA4HOP8APbvXvYrCRrpKTPIw2KlQbcUc9YanqNtbxW50e6kmZFJlyAobHQ1ds7HUfK3zTRrIx3McEnNarzdc4x7n/P59qi83qC2F7f8A1v8AP1rlp5Th18SudNXNcRUVr2MS4021nnDXSG7kTg7z8pP+7TpbErcxXSwxQCNdmFOPk9MdKk1CC4aUyRfMG/iQ9D/nv+FUmsVtlN1fXDlEHKlup9P8/wBK9CFKnTVoqx58pyk7yZR8cBG8M3Ukjf6wCQj+6MjH6c1x/hHxndeFrc+RawXNq7nzAVwxPqG/KtXxjq63OnOmwBWGNrH7w9646Z7ebT3ikZYCqYjjUZBOen5V4uPknVTXY9DDL3Gme+aJrOleLdJ+1afdjfj54jxIhxyCPz5rA1PQbTVNQntrq1uVdFwso+6R6j9K8J0y/utPuRJbzy28yn5XRipFdtonxQ8Q2TbZzFeggLmXgjA9q4lUW0joUXbRnovhDwxJpd3NJHK9wvURsMD6Z9a7GeO12DzNsW5OhIG0ZyRXBeBviIup3Q0/UIIbSWXiGRWyrH0bPf3rdvdxvsySCVUB81OuVOcA1pTcV8JFRt/EXdTi0xtzMpKOMDaenqR+X61NY2uiRxOyyrudcnzGyR/hVC9sobi0jlWcozKHxjOAeoqlb2MTNtizgu2GIyx54B9qpvq0K99DjPiTcJNrohs5meKCEIWQ8Z6nH5/zrmSsjJskMpBGCCxxirnjbT7jTNauIZyQHfzI2B4ZTWHDDcXs3l26s5HXDcCsm76it0Ol0i5hhsxE6qChI6UUy10dLSBY5NSsVY/MfOLA/h7UVytanbFqyucReTNJcM0jTMcYPbFV0ZchdzED361q3Oj+ZEYfONuGGGEa5P5k1D/YcEFqXE1ydo4BxkmuqKSRhi6/t6jm2SaFrdpot697NCbiVYG8mM8gvkYJo1zxTea8C0sMcT+WpZB7jjFR/wBj28sYZmlOem5BkfrTItBtVYt5smfXbz/Om0mrBQxUqN+XqrMZYXA4Dkg9MGrJ2scg45qIaCGnjlN3PtXOBtGP51ZOnJGAPtUnPTKj/Gg5XqxEjLPtjUlj0UVpWyiSMwyDAPGD2NYlxfWumTpL9sLzoSVjKjn64PFSaXra6ndSkJ5b5BwDkH1xXNXi2deFkl1JNd0X7TBbXMLERqwWUDtg9fyrpLa28PXKRra3MyjAG4Kdp55OfpVWwn3QSQSY2t+hqxDeR2sQRgCBnGDXO7tWPShG+qdjQt9E0PNy0mqMNqfu+R1x3/SszxHpmky2E0GlTS3N2yAJyeDt65+pqU6tbNgLGhPue+MVraVcq0fmZRmzhQo4FZtNa3NuTTWRyem+GDp9tFHdSNJcSYL5bO0elaR8vzRs+VV4AFX9RjeS7JbO48Z9BWYqmTUo7WPu/WpbcmZv3VZGxpcmpXutiKKaRLU4WRFP3wBk/wA8V3BQlPlwD/If5/OvM/CeuWem+Jr6K/ldYZpisb/wxkMevsf6V6UJFkIeJg8RwVKn73v/AJ9q+wyyNONFcu/U+Yxk5zqvmEe4aGFU3DJPOeePX/PWnQXxyUOd2T3/AD5/me3SqV225iRyR0x1P0/kPxNVVbbtbgDr7YH9P5mu1swRuKZJH3NkLxxj8uP5D8TUGs3kkdufJ29fmJ5yPT/E96rDUBs5yB0IJ5z359fU9hxXOa1qc9/IYY2CW6feYDl/f2HBx9KU5qKGldmuniyHT7cxGOS4YcqF6f59PSuZv9W1HUJjJPuVc5SPHyr+FX7fTwbdGP8ArCPm+p7fyFTpbKp3bfz/AM/T9awbnLQtWRyHizT7ubQZ5FWTjax55wD2FcVZedCQ3nSE9st0r2ySMOgjKYU5JB7j/wDUf515T4s0xdJ1NkO8QyZePjOBnp+FcGMo2tJG1KfQz7kea29W+c9T60RnJIbhh1qoZ4l6SPn/AHaZ9sVZFOWJz6V5c4XR1052epqJNIrbVJB7EGvV/h/4wW9jXTdYwmoMFjiuSeJVHQE/3v514/PIY1Ey5K46gUiavGFKktg/7PNFLa5VTc+kLlpoLgxxzear/wAJ4C4HT+tUfGGq6hpOjPeWLIGLKsbEZGcjIP4A15p4M+IE0dr9i1aOS6hHyrOBmRR/teoxXY+LfEGk3HhpbS18w/anDCRomG3Bz/TGK3UotGT7o5jUtev9emWa+WHzIgUUBeP1qGNY2TDQw59Sg5qtDDbhy/8AaSgMf+eTVdFvbBNw1IfXyjUKxN2OTysEMkIIPTaKKX7NGeV1AEH/AKYminoTczZL2GNDI8iqCe9Zt7rlv5ZWNGfkE+mBXN3M0jc792emetVGlyD1DDsasDcm1+ZmPkqiL/dNRW2vXUbkzL5idDjgrWEJNx3dD0Ipsj4c4bqOKB2Ojm8TS/N5cIB7Et0rnbrULlpmmkuJHPpnio3k4DdjVO4bqR2pDSHrKzy7m5OK6PwombiR+N4UEH05rl4sbvrXQ+Fp9upuhPDR8fnWdX4GaUV76Oz0q5hkuHjkwOM8+tbC2FrINwkOK43U1khlFxASD396gh1+ZMgbhxzXHy3R6ManJozu7fTtOLHdwB3zV0T6bpyb43LNjpXm83iCZVCozAd/rUEV9eXjH5mCetJ0+5Tr9Ejt7zW1ZXkHLv0GateFFHmrdS/M7Nx7VyNkjO+XyfWti61ZdI0uSdT84UhB/tHpWMo62RpCWnNI5XxFeA6/drbSfu/Oft0+Y9Kv+FvHOqaHcJDcIbjTX+8meR9D2rkY2bEkzE7uSc+pq3a3UfkASIGGMEV7VKcqdnFnhTSk2e86Rq1lrEJuLOZJV/iUnBHsR2/w+tTuGBOCTkjBxyP/AK/oOw5rwzRNXm064FxaSMjbsfh2H0rtIvHcnkpBf28iseDPGOGz1OOoJ7/lXqU8bCS97RnM6TT0OsvZ/M/cRgFTwcHgj0Htnv3qOCIEZxuHX6jqf/ZR/wACNciPGmnRPtEFzMD1YKBx+Ptn9KvWfjvRi2ZIrqN+v+ryM8n+ePwFUq9NvWQckl0O5t48QbW5A4J9+c/qD+VPVCW5Gf6/5/r7Vy48e+HoV/1lyV4HEJ59D+mfxotvHOmzSHyrS6CcYYr19sf571br0l9onkl2OpMedzE5PTP+f884rhfiReaO1g1rJKHvAcxBOcfU/wCe1HiLXL/VCsVjJ9jtwDuDH5pD746D/E1zg0ETsZJrkFmPvXHiMZGUXGKNIUnuzlnpYIWmmCKpNdO3hm1Iz9pI/A1o6TaQ2eYnhtZsY2lgQfrXlzk7aI64JN6szn0sNaQ28j7HZWxzgE1zVzbiG5kiDBgjFcjviu41LS/7QmWT7XHbogwEjBIHqRmqq+FbEEZ1AnPopqYKXUqTj0MDw8zwalGy8bjjmvQYlhvdNmtXEsk6hpEMS7gGAzye34VjweGrGIrNFqGXQ5w0ZIrp9NZo8st1apySfLiYbQRggD8/zrOrGd7xNKcqfK1I5K2f5SCCu1jnmp954UZxjj2rok0rwruJknuSWO7gnr3qc6f4PQqu+6JxnG5uK3TZzOxz6S/KNzc+4oromsvB4wM3XT+8aKYrHjDNtO0k89jUbsN3TmiirGV5G+fI79aYzfMKKKQEe75D65qu7cmiikUER6fWr2mytFqcEgP8WD9DRRSnsOHxI72VVeFcjNZ8+jxzsWXiiivN5mj1HFPcry6LHCeTmtSwtIljC7elFFKUmxxikywNkKnjmuQ8S6gbq68hSRFGenqaKK2wyTncxxcmoWRkeauxo/UVLbWZMY3S7F6k4zRRXoHlmjaWyqgMcLyj1LAVbW6kRRGsJjI46g0UUDGKY5hwpDrw+4Dv34p6W67yxGeKKKQFmS1VrbOOMj+dbdlCI0T6UUVIFuJ1aPeO/Oat+Zhcbc/L19KKKAHKxeMtGgPQZ9TVSaRVvEfaQCdjD3//AF0UUgLO+Ndy8gjgj2pVlBUD06cdsUUUwJ0lUgADgEcU6GaMEsqnvkZoooAc8gVgTkAAZxUZkUnnPXFFFNiJ4ovMQMxIJ7Ciiisrs05Uf//Z">
            <a:extLst>
              <a:ext uri="{FF2B5EF4-FFF2-40B4-BE49-F238E27FC236}">
                <a16:creationId xmlns:a16="http://schemas.microsoft.com/office/drawing/2014/main" id="{FB1F96B9-CE41-492E-9EF4-9347872DB3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data:image/jpg;base64,%20/9j/4AAQSkZJRgABAQEAYABgAAD/2wBDAAUDBAQEAwUEBAQFBQUGBwwIBwcHBw8LCwkMEQ8SEhEPERETFhwXExQaFRERGCEYGh0dHx8fExciJCIeJBweHx7/2wBDAQUFBQcGBw4ICA4eFBEUHh4eHh4eHh4eHh4eHh4eHh4eHh4eHh4eHh4eHh4eHh4eHh4eHh4eHh4eHh4eHh4eHh7/wAARCAC3AQM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cWJP7tOESelAZfUU4Mv94V2anDZAsa56VIFHpTVkX+8Pzp4I9qGCSHCnCminCpY7DwAaUKvoKRQacKVh2AKKcBQKcKNQsIFpQtOFKKVhjdtG2n0UWAbtprKR71JTS69M801cTIGcr/CaZ5w7rUz/ADelRtCrN1GK0Vupm79CM3BB4UU6KUsfmAFOFvHnrmniOMen50PlBKXVi9RSYpwoxUGg0immn0xmUfxCgBjVFK5HRc06SQfSoH6deKqMTOUuxBMxY+lVn61PIageuiKOaTuQvULCpnzTCK0MmQMKidasMKYwqkzJorFeaKlK80VVwsaWQaUZqJWqRTWNrG97jwTUiMw7mmLUi0OxSuSJJIP4jUnmO3U1Gq5qQLUNIu7HKz/3jUgmkx1pgWnBaVkNNkiTSd+asRzKRzxVYClxUuKKU5Iuh1PenZHrVEZ7U9Sw9ajkNFUfYt5FLxVUNmlz70uQr2hZOB1pNqZzgVCGPrRvajkBzJtq0bE9BUPmH2pC2aOVhzIl2jtik2j+6Kg3kdKXzX9qfKxc6JsL/dprEe4qLzWzSea1HIxe0QrY/vNTAF7fypTIfQU0uP7tOzFzIVxkf/WqBkGeTUnmD3oMi0JNA3FlV4hUDwnNXmZDUbbfWrUmQ4JlB4iKiZCK0iq1E6qaaqE+yM4rUbCtFkT0FRssY/hFVzkOgzPIoq8Sme35UUe0fYPYLuRqpqVVoWpkWm2ZqIiIalVTSquakAqblpMRVqQCgCnhaVyrABTwKAKXFK5aTAClxS4pQKQ7AFoA96dQKAsFFU9b1bTdE02XUdVvIbO1iGXkkOAP8a53wX8SvBfjC+ex0HWorm5UFhEVKM6jqVz1H0pcyva5ahJq6Wh11FLRTJEopaOKAGkU3FPBVhlSCPUUU7gRmkIqQ000XFYZg00g4qQ012VELOwVQMknoKLisREHFNINSeZGXVA6lmXcoz1HrSkU7ktFdt1RtuqwRTGFFydSu27tVPUrw2dqZ2XKhlB5xgE4zU897aRMyyXEaleG56fWvO/jHeXNrdaF9kmlb7ZdLCqBv3Zzxn361NSfLFs1oU3Ook3od7BdfaIFmTdtbOM9xnFI8jU6OBbeCO3T7sShB+AxTHFbJGEpu5GW5oo20VViLsupS3E0dtbSXErbUjUsx9qRK4v4vavNY6LFZ2zgSTuC/sornrVFTi5HTQpe0moo828Sa94o8ReLtsPiObRrEBmQRPt2qDhRjIyT612/wW8Zatea3qHgzxJcpeX9nELi1vFGPPhJxhh/eFeSaBLC5uYbuys9WuYZRcS+cf3oGPlCjPSpvgXdQXPx7kvrDzYLZYJFukeXePMOTtB9OnHavNo1pOSu9z3MRhYKk7LZHtXxq8WXOh2FhpGk3Yt9T1OcRo4+8idyKxNF1i48PSW80vjKfVkRts8M0iMJAPvBe4IrxL4zePILn486ZPJIzWthciEcZVR0Jx35rspdWt9HgtdQvLXQo7CK43L5KKZAWOPlH94/5NaSr+/uZ0MLH2Wq1Pp5SrAMpypGQfauB+KHxW0LwJOlpdQTXt2V3vFEwXy17ZJ7n0rt/PSPTxdKCyLCJAB1I25r4i8WatJ45+JstxdS/Y4J5WkbKGTaFyAu3PPQfnW2IquCXLuzmwOGjWk+bZH2F8OPGen+NtDXUrK1urQ4BaG4TDAHowPRgcdRXT14/wDBTW7Y3WpyXGswTWtvaxIGaAQrEQcH5uhzxxXX+IfHWm2iPDp5F4+w5kRv3acevc/SrjUXJzSM69FxquEUYniT4pXNjrclno/hy41a3t5NlxLEx+Ujr0GB9DXoOialaaxpVvqdhKJbeddykHOD0I+oOR+FfNfhvWfP0m6EWo6mjPPKsvkCIqkpfk8jOcY65r1T9nLULO78DXlrYSmW2stUnijYkHIOGPTj7xasaNVzepvisLGlBNHl/wC0Bry+KvivaeDPtKnTtKtjdXUBmEazPn7rN6Y9K5n4n6m2m2dr4g0J9Ksbzw/cxy2gsiQzQ9GQ8AAfnmrnxa8E+IJvjTceINJu7O5u3nBktX27HttoGPc9cg49qx/ix4Y8Uatbtps2n28ZVkkWO0JKyqD3Y9T7VzVW1Udz0MNGDoJI+uPCutQ6z4R07xA37qK7s0uW3cbAVyc/Tmvnnxf+0Nr9xrkieDrCE6Ukxhjnlh3mYqeT1wAav+IviVeab8BtX03UtNXSr6201bW18vO1xgJt6nDAe/Ncz8OreDUvhlosujaVZy28Vi0BN3KUcsT87EA4655+ldNapKKVjhwmHjOUuY+gfhD47tfH/hdtSjgNreW0pt722Jz5coHb2PUV438avFmq+MPjHb/DjS57yLRNNQT6s1oxDSnGSpI56YGPU1z3wP8AiXo3hn4jeOLTKCK6jhFvBBkxvcxjaTvJ4HOMmvLPCfirxBbfHC7u2aMS6vcySTwpMHHOdvzAnBolW9zzFDCpVtV7p734d1q18C+P/DseiwaxZaVrdyLS8sbou8YLHasoLE7XDYzjqK+jJnSFGeV1RV+8zHAFfCXxe+IE9n4j0S10+3vLaSG8ivJfPYEExt8oGDzz34r6g8W+KL3UE0W501beaF7L7XPbyzCNZHcDYpJ9PmP4U6dRqm5MWIoKVZRiehaZqum6n5v9n31vdeUdsnlOG2n3xVzArxfSPEV1B8R9JP2GCytZrn7HJLFMjidWQ4GF6YbHWu3+JniOfQ9Mb7NIiSCJpHOfmAA4A+prWNVOLb6GFTDuFRQ7mP41+JEWn3V1Y6RJbvPbHbJJICyhv7oA5JrS8B+JX8YeGX+1xLDqCAGaFBtK5PHB6V4PoeoWQ8KWWpXRv4r0LN9oMcauGuGcn5gR1AIP0xXYfAPVLi5+IWpRw3ElzapaRw3TPGEYStllyBwOBXPTqylLXqddbCxp0uZbo7rXPFll4RljuNWaUwQq0YjRCZWZuiIvViTjgVV0T4s2114lsdF1zw1qnh4aidtjPeshWR+yMF+4T71wP7TPiaeP4s+BvDlrew2v2cyX8skqb0V8YTK9z97Arjfjbqzf8Ipcai2p3M9xbXUFzaGSERrEwYfcI655/CqdR05cqFHDLEU/aNWPrdh+dVryTybWWXGdiFqxfCXi3Tdc8MaVqpuY997bRyMqnPzlfmH55p3ijVLBNNmtLjcwuVMSgD7xI6V2qMpRvFHlWSmoyPNfEPi+a1giF5plxG07N/qsOirnAYkdAa5G71W4n8OeH/MmaSNL+eaLdn92gkGFyeuPmxVQ2txP4uWG3ttSWBnWOXzFKIsQPQdSxx+Fdv8AGHwxcXt3Zw6EtvbWq2ZjgH3QvPb35rhlTn7Nza0Pac6XtY00ee+JfiN4w8eeKdSj8N66vh7QdPmaLzQ4RnwcbmPU5PYYArovgn461cePbnwLr+sPqvmQmazupT85ZRkrnuCM/lXJabCNP8Pvp9qNBUW222uxNGFd5F5Ytzlsk5zzXGeGdatof2hfDLwLHB5F0kcjRDam1uNoHpzShWl7RXZNbCU1QdkfZ9FOI5NFeofP2Mbxf4iTRLYbQDKylhxnA+lfPfijxvrviXXpYyohtJExDKwwPlPzAfrXW+NvES6sE1BEkRZ1AijY5IB6Vd8G/DeTUWe31ZpILZId6bQN+9ycgZ6AeleJWnOvUcI7H0VGjTw1JTlueI6xo1y+mNqirLK9wdzSISp2nv6kD0rX+CcC6Dd3tylw4WFnMUzKRuBX7xB+teieL7PVrDWIfBVjo32zUrhQLGTBW3aLoZWPRQn8S/THWuX8Y6HF4S1q10H7ZLctFHDLcTtHtErO3zEegz0HoKynTnTXM1sdMKlOq1FPc7DRfhP4PupF1i4guL/UpD5yzXLnCueeEHA/Wm6x4It7p1EtuHjjmWUgcHKnIrpfD98xjsWWXYu8A+jDHSuyaWyZg/y7/rXi4rNaOExDp1E7NJ+j1LcZRueW+OfG3jGwl03SfA93+8v4XaYTIsgiC4B27uE5PevnK5s9W0fxtI19e3FvqUUhd3GCfm5yvYjrx0r6m+JEkEOuaXcJ5fzxSR5Xg5yDXzR8bxDYeMre+WR99wpZwzZBI46V6ODx7xlGMmtR06EaceZaHt3gSyt/FNlEyeIbISqFM0UuVkLepQKB+RNdJ48sbXw34Ud475rm5ncRLhNioM5PFfOnhDxAsZjvJR5Dxds/fXHI/KvU9evrGfwTFfx6vHd2qAyRq8mXywHqcnFfQ5jho0KMZxvaS69O6POwvNUrvmd7M2Ph98Obja92NQ2WmqJ9okbcyqGOQykDvXqfwh8J6R4D8P3Hh3R9YFzNcyST4fnY2P4eOQMitT4cSWjeCNIkyoX7IpbA68daPFOowWOoaRqCMqwCSQOx4BUxmuejRjFKSCtWlVk4PbX8Dz/xCPs8k63ahr63YoWHGc85+hptjY6+9lHeeZZSBkzvZjlB2GO5Feh+JvDVl4s09L60mSG9EfyTfwuOoDe3v2rzTQ7jUItRn0m8RI5LNfmTfuU88EMOCPes6dNU5ydTVW0M8VVnVjTjQdm3r93/AACxrHhbQtU0j+ytYs/7QMuHmaVmwWz2AI6Vm6t4Js4NAt9L0yNI7a2QiFRxjPOPzNWdX8XWNvewabnddSSEGNASVHqfb3rUutVszEi+YoduAA3NbTpxrxTubU28O7JaHzHd+AfEXhjTtaupVgtrmOR5kuonJaWJgcrnPy4+lZPwj1Xw54d1IXWrafNNcbt8V1Gm/wAsY5UpkZHuDmvoj4mWi3ngfVVTk/ZZDwfavkbSriVoHkEqhfK5yTnnirVKNlGRk5tS5onT/GDxJaeKNcGqWtiLYJ8qtyCVHqD0r0P4O+I7/Xra0+0GV00+NbVkbLLMpzjn+Ejjn2rybwvYjxN4u0rQ5GIju7lI2PcLnk/lX3P4F8E6LpGlW1nY6f8AZ7GPlFY8k/3s9yfes3RjNuEew/bOFqk+55euj66uvabqOnQNDHBP5jQnL7ufvE45Pp0Fdn4vsNc8R3Ul9fKIh8hWBH4ZQPmJ79eAK9AOkWscYeEbZGJA3twBXCeIrqa0SUX8assM3zBG/hHIP4isZU5Ube0Wh0KtDEtuG6Mnwb4HvD4VuTfXU+nXF1dNOyAg+WhwNp9cADmuv8IaRo3hGb7bpUQilmCrduzAifBxuY9yM9e1ZGsa4I9MXUFkkjtsALt+64I6e2c8niqp19dd0W5u9MUCCJWijLdGcD5iPUA5FbwjTpN83Qwm6laKUdmfOH7VfixtY+Ol9caRMy/YfKtoZUb+JOdw/Fq0vjRZ6zP8P7LUNYuHJLxMsIjEa7iMkkAcmsLwJ8KfFnjTxfLqEyiCxS9LSXswwH2tzsUdT+Qr6d+JPgKTxPoENlayQxTwt8kkwyFUqVbjucE4965pxlUkpI2pyjSi4SZ5l8JrPxDpvhnSr21aQ6cvlyo95tiLbjykeCSwz3IH1r6NmhjuLYRS8nAyduSK8JuBfeE7TwV4Pl8lybpYpGDFtiBi2PfjvXr+m+INPuoJJrO9ivI48CRojnafevWwc3bkk/Q8vG072qQXq/yJrbR9HtbyS9hUyXLnc7ySFjn6HgflWF8QdVe30p3t4Q7Q/MuTg59qxfH3iu8t4nOmbTInJEnAIrzvx54zefw5aw29ys09+NnmKCFU/wAXPQke1etDD+0ag+pxQU+ZSRyfhC9tVt9f1zxCvnxy3m63UgbnmyQVH4Yz6ViyataXHiGPVfsNqlwkivGypyhB4INZniS/ZbeG0WbfHApSIDAGSeTx3PrWNbzZZ33ZOcAD2Fd9DLMNh6jcopyf9aHpSrTqQSvZH274S8e6PrHhyy1G6uBDPNH+8QdAwJB/UUV8j6V4k+y2EVuS3yZ6MR3JorzqmX+++V6HJ9XZ629s9xr/AIf0uNHCPLDjA6DIJr33UrtrfPlSEEnoBXlHw8gFx4u00kHEFuXB6/wYH869R1CDdwH5r5vBx91vuz0sdK8lHshltqZBDNJ8+OCVrxH46+ItPutZu2mBbybRYyyckNuJBH0r1vUFkggcBCcqQG7A4rw7RtNtrnVyurRrdvLI6MGO5TID+o4rLN60aWHbew8vp3nzdjW8N+IrS30Oze/mWR9qsFJwEI7gjnP14rYk8faPbSuZbe9dYxlnjjGBwTnk5PANZlv4HhOurqHmHy/M3CDA212Nz4e0G+R2u9Nid2UBmGVJGCO31NfAYzMcBire0g211Vr+nmezUve6PKvG3iR9W8c6bNbO66fFG0Sgn/lp8pJ/IivL/jlK58WWsCxtI0UG48ZPJ4/lXefFWztdA8T6ZpCSIIdQvTdIvO6JSoXbn0yKwfjdYCC70vVF5Lp5EjeoHIz+tfbZHRoxlSVN+61df8E5K05Sw78nqeYxXWovC4WNwoHIIxW5HqnmaTZ6THHmRtoJzyOcmooWDRlWXB5/SvTPAvhGy8Q2dhLBFBavbKrYByZX3ZYt36DHtX0+b4SpKnFqVzz8JXjCeuh9O+ErG507wjpNkzJvitEBAOCOMnivLvjp4tg8iLS91whUMymMgZbBHXsPWvaYrzTNQK28U1tM0Rj+RJASuPYV4/8AtJ6fELO0u4reMNG3lMdn8Jz/AFArz2rRshUWnWTfVmFbeLNXi8FzDSZbhba52PLCR0ZApKjJ+6461o2fjb+1NYsre809NOJtm+03oXeqEDKqcfw9ee1eI+LNY1iy8DaLa2lw6W1xcywlIzguw24BPXHPStu3+GvxJ0DSP+EjS4ttsUfnS2STku0eMkYxtJx2zXLUUZLzHh/axnK791N+p6haWFjb308p1CO+vbj52mt4y0WzoAHPFbK6MZIo5ljDdCCTzXVaLoemf2ZYajYwLavdWULEr3XYCAfzrVWxRI1BOR34rqpQ5FZsdWspbI8u8dWt2vhHUVVin+jvgZ68GvlWXRVsdMsrmZZ44Z4/nlUB/m647Y4+tfc+tWEMqmBlBVgwPHXIr4m8Xaldw+doP2mIwW7Mssac4dHYDORxxjpXZD2KhJz36HLN1HJKO3U6r4D6fos/xR0+WJ7t3tkeZPNCgZC+1fWHgXXbq+06ePY/7q4dEIGcrnj+tfEPgHxMPC2vQa15Uk2xGRljODg8d+tfX/gHxDdXmmGUaZPYeaqsfMTaDuGcj3wa8z2vs6zqOOluh1ypqpQUE9UzqtWuWh8pr/Vo7UAbVBwMknuTXC+OpZvP1CDczf6EJgxbIIyRn9RV7xNDomsW92Ne8Nardxwsqx4RiGz0KBTk465rFgjjTwuyvHJ5lrDJaiWUfOYw25Q3uBipxGLdWm4NGmGwvsJqdyppena7qWgJaJd2sFlNABKrgPleMgKRnB+tS6RqNjprNpJmihSLMcaxgBNvYACrnhq2W70i0kuLsY2Bdoctk9R7Dt2rmfiHZ+DLdI7iTxFY6ZcKwPlG7TfInTO3qO3QVviKPOlbcVCsoSdzofDt9faXBBb2R82znkmdAOqndyB7c1rar4m1WztyIQdx/vDb/MVxfhvxVY6O8MenaNqPiH90Bvt1JRAecBsHJ5BPFdx4d8SeHfFDTQRWMtpqNvhpbS7j2yKv94A9R71nTsrRuZ1LyblY5nwnJdax8R7W4vgGMaEkMmdh6gg9ulXvEfiW+8Nag9rLJOYJXLESRMVxnscf1p9/r2k+E9VivNQkFvHcNs81hxk9AfaqnjXx74ZSBmury0lQqQu2dSGPpxk/pXdCjGqr83K0cyrSpSa5bpnO/wDCxtI1LWb7RWtYbiKHYqTtKArM3VQevFYvxX8N6vq8EV1occckcAzHDajlc9QB3+orlfHWreAbwo1rdILtiNhh3Yz6k7RgZ96h1rxX4o0W6jtNO1WB1eFZFkwH4I/z1ptYv2sfZTUrHRQ9gou8WmzLsvAHji6IeTQ7xAehmxGPr8xrtPCHw8t9IaSfxJNa3UzYKQxSEhPXd61yM3jjxnPF/pGqLI3qVIz+RrnNS1TxHeXCK9+43HnYSCK0xdLNKsOVxUV5M6aU8PB33Z3Ov+E9L/ti5+x3xt4C2UjBGFyOn50VnxXMCxIslncO4UBmPUnHXrRXmxx+JilFT2E+Ru/KfRnwjPmS2OoKQxeyUE+vrXpV7MEUs6Pn2xj+deH/AA0uryS30NoU8hbeFd8Zw3moSVLD2zmvaJLKOeMMqxEHnmIn+RrfBU06WqOHGu007mVc3qXDmNg5UnoK8t0y0EOs3eYpEWG/aRAy4+XPP4c16+1nDaq0jBFwP4Ytv8zXl/29pdVuruRN8JmaEDOMLz/WuDPI01SjTf23b8GdGWuTk7HbwwqCrL0FQh8Y93Var+HL43GnozZDAYIPWmrIHuLdR3lBP4V+O1KTpylGW60PYjqzw39rrdaav4avYfllUSAN9CpFUvH11Hrvwqg1RGBePy5SM9Ox/rXVftH+GNY8Yaj4a03QbNru8e7eIAHCqCucsx4UcdTXoPwv+Dlj4f8ADMOn+Kr4apOVPmW0Py2656qTjc/X2HtX6fw/CU8DRlHeN/zZ5866pucZbM+SLS8imwAcNkcHvkYNe8/BXTVl8Mf2gbaaeMSbZIElCtcD0XJ4969bk+C/wqeN8+C7KPjaGSaVTk98765HxFZ6D4R8Pvo+hRXMEHmyJDIJGdlPQ/NnP0r6rGY6csPyS3uceFhGdXyOO+Jn9l6areJPBeuXFnfWUykQI+VDg8KB19uMg16H8YDJe+CtI1HUoCb3bE09uCUXe65YY9iazfCPgt9Zm0zWtYjBtbd0kht1QeZMV+6z9sZ5q/8AtERyx+BpNQtyTLb3Mckj55Zc8/zrzqCkotyO1Ok8VTXS+p5DdTaZqF/Y6XqGnCKxtpUvYFUZYPwGLZ5wcDNd9eTaJJMLBoNc1SS5uo5oI575tjeoXBzsGemCPWmfAv4aah4j0648aatNHHbzxtHYW5PLckFzjovYCuv0TwvqWg62jSSN5MX+rjGcD0IrOqm5KVtDebpQrVIwtbt8tfxPVLW1ht9Ot7WONEWKFVVB0UAdBVe5iUkAovT0p91Iv2SK6PAdRznFUJriMkbblSCOQa9HRHhJNmL4qtUkifOcYc4zxwpr42+E3w6Pjka8y6gbd7R8KgXLPuLAN9AcZ7819dSalDNKbW5leF13xoHUjeApORnqPevEPgp4w0nwn4imS9SFNHublojIFw9vIW5k/wB0nAI9ge1RKLrU+eHQ2T9jU5Jrc8f0Pwvf2vijQdL1m28j7beCMxk8lVl2NkdhkED1xX2h8Q91jaSLZssQjgcRY7HHFedfF6ytdS+NXgSay04MGvI0a6HAKh89Bx3612fxMuoL66mtbHULeS5jVomhWQZDkZ5Hrj8q5K7thm+5vQjKWJslscVpnjHS7jwxb3DalqkOoxHbJbopbdIvHynpg9eemauta6lqfh6+tIH23U0TSRFm4BZf4qoeD/Btxp8BN5JHvZ95XGSM16L4csFXXBG1uZI1UNv7AY6Ef0rylOV0exWjFLQ+JfEWreLrbUJtH1rVL9XtWMZg8wogH0GAfrWCz7n3MSSTznkmveP20vDkGl+LNK1uyt1ihvoWilCDAEi8j8xmvB9Lt5bzUre3izudxkgdBnk16Kk5HlSSifXvwhurrw/4J06zub4WbNE7/Z1hBlYuMq+T04I49qnto1vPH1nrUeqyTT2ti8dz5sYDyqSB26gHvXGW3jKabVIbOxjhLfZSWlmVmViu1ecEY4yeKoeJNe1ayvkvLW+KXZtWdpYV2rt3KAgB6j60qdN+39mdM5ReH5rG/wDtIR7tEhbapSK4RunUEECvABY2LBmTByc8k4zXo3ifxLqninT20/VLiIlQCGVApLDpmvLrd/IuZ7eRsYORn9a9GdPktzHnQkpbFe/2rwsahR6V0mzzvKlJY7raPGRzwK5i5BnnSKM5LMAPxNd3qME1rfta3GfMt40iO4Y6D0rvyVc2KfawqrtExpZFh6xsx9B61UgkluL5AwCKDkKp6emTVjUZTu5APYjOM0mkKDcCTyyEU8hRnH1r3MZWUISbeiRMEar/AGiNtjNG5HVlbg/pRVd2+c/vZF56bTRX5/c7uVH1Z8FtPEngy2tby3zcWEzpA0mPMELgMM4/Hr6V6IQYYdnFeGfsq+IH1TUtctJnPnGNJXRjyGBxn8jXuF8xVRxn8a9vCy5oI8iumpu5zvia6aK0m27Qdp+6MmvPrC0I0by45B5rsXVJRhuTkEg9a2vH+qS2srKtxcqCpO2NsD9Oc/iBXmfiLxPbwmO3toDLMRie4Mp3lsfdB9q8nOcPHFSjGV1y6pruengX7KHNfc9M8PfarK0Md4sKsSTv8zJJPsBWlZvptrie8uMBctknH6V82aprniCJmWHVLlcf7fauZk1rW7uznku9UuZFBIwZCBj8K8WllGEjJycLt99Tvcpdz6O8YfFLS/D1o17ZQsYfN8tZgp+aTsB711Xw71DXfEVwNc1RPskBi/dWwb5ixwdx/oOa+YPgf4LuPGXjVZ7iOR9K09hNcZJ2u/8ACn1J/SvrslrTTlWJVAX5XDLx9a+mw+G9guVfgeXXqqfQ3ytzInlsjmI/e3sMYrltb8MJq2qi+kgi8mM4CO2I8AYHGOv51Kt9qyxAWslsm7rLKv3B7CsTxN460fw7YPe6lftqNxHwi5AjDegA4reUVb3jCDkn7p2L2V5pmjyzWNj/AGhLFGXS3ilEbSH+6u7gfjXivi/4lWHirw9qGjvpl7pUvnLDML0KRAQfmLbcn8MVv/D74xQ3d5IurSRxT3TbrfdwqqP4R2Brd8TeAfBPxAnl1PzZrXUZsGS4tZB85HTcp4Nclasm7Jm0KLSu0dj4BvLK18HaZa280C2v2ZBC8aFUPHv2610M8EGo2IDYZWHyupzj3BrhLrwnbf8ACI22h3Ek9ybOPbFLGApfHQMucfkaXwHc6npNrDYXaPC+xiVkOQqj8TThVjflk9BzpXXPHc7KSxi/4R+WxupB+7jOX6YA6NXkeuapPpuntOrpJK7EW5zgc8An1+la/wAUtZ8ULpsiabHab7tTGrtOIxEncnPLN7AV4tBqd80/k3zB3gBjVc5C44JH+NVKaklGL0Lo0nFuU9zW17xQLTUoYTK8zp5hlmbkufKJP0Ga8Ol8TWbaH9gSFJJrmQTSTyEgKwPC4/Ln3rrvF90xvZmzyIZj/wCOYrxnsi+1UsRKldRM69CNS1z7P8M6tZ638MvDfix4XvbvQ4/NAhAMu5FKnHPJxivB9T1q9tr2DU0u5SwkaUOzdd5+bn1NXvAnxJn8IeGDpem28UkbqWRpD0Zh83HeofBvhHW/GU6q0LWOlsdzXEsZAYZ52L/Ef0rxasqmKkoU1tc+8yylQymhVliWveSs73vo/wDM1dM+JPjDThAo1V54twAE0auQPTJGa2Jvil4yupGW31D7G5beDCqg7fqRXJfEDwzceFNck0eYyPAf3llO3/LWPtn/AGh0NZfhvT9R1PxBbQ28sayO4jXzW2oSxxgntXFONSnNwluj6LD08vrwjiYU04vXZfO/oaHxB1DUvEmi3D6rqF5fSwDzEM8hYxsOvB6Z9q4nwddJbQTsAodjgseuPSvdtc+FWqvosy2F5Y3t5KDE8qy+VDGuOQAcs/1wPpXkNl4C1bS/E0eiard2tu8q7xJHmRCAcEZIHIr0sFUdG7mfHcTPDYutCWESta2mmzLmlahqFtdjULO/ZGUEBWUFNvXGO/41Nd3MmoalLqd/IJZ24UINqIPRVHaotc8OalonjBfCun+ZqdxOFa2EceDJu9snHPvXoOkfAvxUAn9vappulQsMyYkMrr6gAcZ/GvUVejpPqfKeyqfAUfhJ4Du/Gsd3qb6hHY2Uc5iEhXe7EAZAGQMc9a8y+ImmjQvH2oaXu3iCYoHP8YI4NfT3hfTfDXgTSm0nSdae5aSQu7TSr944zgDp0r5d+K90tz8RNZmRiVFzxnvwK41ip1ZtN6HVUw8adNStqZ+njdq1qucfvV/nXZ+KrxptWu5pJFd5JNzMp4JwK4azlVb63nRgNrg4J6817bF4D0rV7CKf7VPHO0YdzGwIJPsa9PAY6ng6jlPqrGCoyqrToeSzv5knGSa3tLC2Voj+WWZuWU9GHpWnYeGdL/4Tc6O01zJbQY8x2wC7dcDHQU2+tZrXVby3j0+7W3SZlj3xMRtB4warMMxhiafLTvuNUnDWQ6U2byF1sIkDchfODY9sminJpFs6K5ivyWGTtUYorxuXyL5n3O2/ZAt5m+J+qXCjZENLYSejHeuAPfv+FfTmoMyRMdpJ+lfAuqXV9pmmW99Y3tzYXcUxKSW8rRseOoKnPH9a9P0PxJ4rv/C2lzTeLNZdprfcxN02WO4jk9a7KWMjQik0cssLKvPRnpnxTuIo9F1A3M8UMkkTLErHDM3YCvnuxt7ma9toZbrALjBJ7VuXl40LzveXElxJy26abczfi3Nc0urLcajptvGCDHLvlOKyxGIWIalaxrTouk+Qv+L96JJLGwAYnpXJzCbyIbVCT5jAY9Sa6HxTNmJVznmsSzuVj1m3nYZjhYMayw0HKasr21Ous7I+h/A3iZ/C/gux0pRaW5iT94YI8FmJyST3PvW7pXxEt11W2luJ2NrIwWbzOcqe9eMtfR3ElvG0gZXB47ZxxWXqlyTb3m47ogm0qxzmuX6xVdRSkzT2FPkaSPfvG/xH8Mx710+A304X5UkkAXP+4pyfxxXzp451TxHr91/aupWdzBaxSFYo/JKIi+uMYq94au9PgZWYKPbivQtHv9PvY/LOxkxypwc/hW9XHymnGxnTwcY6pnncD7dC0m5BBf7Q4PHIGOOasaH4g1ix1QvYaxcWKmZV+RupJ6YrsfFOg6LJpanT5Et5InMiRJ90tjpjtXmfhmEy+J4JJl3bLlGKt0UZzRTlGbVjOtenB3Z9gahZ69ZWEX2XWrl5zGC5dVYZxzjj1rF8J2niW48VvqWrasm5LfyQsQBVl3Z+ZOxz3ru9Fv7LV9KgvYhEYpYwWOfu8Vo20NlAxWNUB68D9a9d4ek90ecsTUWiZyvjnQfGWs2kK6HNpzN/F9pJjT6/L8wOPQn6Vw0HwP8AFrz/AGi81zQxKxJbEkzZz7lK9guNds7RvK8zzJu0acmkfWJpEVzGscfU5bk+wx29TRHDxTukH1mpa1z5S+L3gHxB4Nuzc6ubea2uI3WCe2YvGzY+6cgEHHtXjmnTNZ3HmRQxyNJGY8OOOe/1r7k+IVhp3i/wzfWuuyXMOnxoJRLCBvjYHhgO/wBPSvjCfTBYa/PbM3nQ21wypMFIWQA8EfWuHGwdG0j0cBCWLmqXVuxpaJZWcNuscSL9oQn953B9vSr0PiDXtKvvtdpq97HchTHl5S/y+mGyMVj6JP8AvZMnnzDWvI9tIwaSMFumTXg+0nGV0z9eo4TDVsOqfIrJW1Rla3eeIta1T7Zql3d3U+3h58/KPYdAPpTLWe/0y+tdSFwpntJVlj44Vh0OO9X7q4hDfJIMjjBkNZ9zJJJn5Yzn0apc5Sd2YvA0KNJ04/ctvuO4f4z+OLowpdR6c1upI/1JVm9zgiuE1rxJq178QbTUb6UPggIijCop6gAfzPNV4kaHB2rx0y1d18HPBel+LPFMeqa99sOl2BO9LVRmRvQsSMKO+MmuqlNznaT0Z8tmeCo4fCc0FaSaZ6v4LfRtP1X/AISpkhmupbZYYZWlGYkPJ259fWvK9f8AGU/ir4xT2M91cLppuGtUiEpwNvBbj1Oa9G8W+GbXw8Vht2W60C6O7T7hG4XnJjY9QRRrvh7wRpfhyC80TSbVL25mV/tDZeZWJy3zHkc5rrp0rQmpdF/Vj5urUXPCUPtP+rmrf+F/C11daZpq6Qhjd1t3micrJluM56k9814P8efhbrHgLVPttyy3mlXkxS2vEbO4gZAcfwtj88V75b6tFaarYt8m6NgCxHTI5ri/2qvGFtfeBtM0GNlkuZrv7QR1KIuefbJI/WurCQi6EpM4sbKXtorofOdqqrsbnJxXunwn1rbONPlm+UplVPJHtXhtmrPJDGoySQPrzXq9hp2oafcW1xZWc+9CDIp5I9s9eeazqR5kKnPkkd/qGnWNt4rj1e3QDzsJMO24dGFcT8VfPtfF88sc0q29zEsgUOcBsYOB26Cu0uLlbnSxcR/7LDPXIPSuI+IEl9ea4kC2/mBEUAbT+hrGNzoq2tqcsLy6xw8+PYnFFbEOhXvlL+4mXjoEJxRT94x902NS8E6VqAzdTXuOdqoyr1/CrV5Z2/h/TtG0+1ErxYMSKxy/JJycVvtlU3SbcnoBSeItIeG60jU3cbUjZNmMgEjrXViaUXypaamWHqOLb8jmJdKsdRu8aghaJ0O0qcEN7VY0vwb4eglaQx3BY/dzIe3etfT9JkvZ3aFgGX50HVfpSSmSKVg2IZEJBA4pYaMUnCS1ReIbbU49Ty7xjE8NxImDhJCBx2rBGFiZvavdLjwlpXiLTmurO+so3b5pBLMquhHXKnnFeb+JtL0BEH9h3k0tysmyaCS2JQEdSHHGPzqMvzDD06zpO7l5Ju3r2HXpynFSOSjvbizhSWORsRuGArqpv9P0+Z4iUjuQApI6cZrn9Q069kjMQMR3Dtxiur8NWd7q39l6JDdWqGKMiSe5+SOMZ/iYfpWmYqnKUZU0VhXLVM4p0aKdoTeICCRjdjNbWiLqSxNc2KSusfDyiYBQfTJOPwqt4s01rfVJrFvs8kVvMyieP+M+x7r6VNpljbx2202qlsZy3OfzrmhRjNblzm4StY12/tdWjVtzGVN+9WLDH16V23haz0E2tnNcW8ct6Ts3bznOcDpXEldXms0ge+vDAowsTS4QD0AGOK0NCkurNROroHhbciFgMn6H+ldNCmqcjmrydSNjutN8bajo2t3uk27+ZDaSHEe4kIB14/8A116J4X1rxXrayN9iuLKI43T3aMm7IyNi9Tx9K8Q8O60G+IUeqXVuiLcSBWyOhwBn8xX1lao2oQRXtjcBfMQHKsQPpx6V6VGfNfU4qvuWVjI0zS2gVjFaSXNy4/eXEmefzwAKvwWMsz4kkEgBAYIcqD6Z/iPsOK0002V8G+vGlX/nmrE5rTt44oEEkgSJIx8qDog/xrbmOe7MjW7CN9FvbBlGJLVkb6kV8WeL9Kj014Jl1CGdriR/3Uecx7eMtnvX2pdX8cs1y5kUKDt5OAK+JfiILD/hL9Tl0+VZoBdOVlUHawJ5A/HNedmcOaie5w/VVPGQb2ucwJvJkuOcEOCK0bi4JCNmsLUQftJZc7XUZx61cs5GubYp/wAtE9e9fOShpc/Q8Pi5KpKl9333NIbJl42Z9DVd7c54AWqLXLQt8+VYVat9Wgb5ZmH1qeR9DoWLw9R8tR2YksbKp+Ys3YCu0+H3jpfDfh+60eFzBesG3llyGB5BFcwJrMJ5nnRgeuaj0+SBb9r1MOxG0Y6EVth4Oc+VnlZ9CnSw/tItN9vI6x/iFrF1oL6OJme0GGdPJLjcP4vaneHPF13rV9baVOokYMAGB+bj1FYt7qn2ixktJQ0SMCMoMVB8KNNitvGhvtSufI8kFbcScM8jDC5B7Yrvq0G423sfG08S1Ltc9ckMst+6I5VlHrxmvOfjZe266VbadNcFrzzhJ5acgLgj5j268Vo+L11ZtRkt7PVWtijZkO0/N6Vxer+GL9hJeXF89z/E5WMszV0Um40VGxzV3zVW7mD4egabW7GJY2LPMg469a+gbrMM0infCd3y4HOK808HWdqdasporaV/KfdloyAp/KvS9TvLOwsXuL3MUKjcQzZz7AdSa6aC0Oeo9RNG8s2lzA0ipskJXzHA4PNW9C/s/V9832jiNzG64HBH1NZPhvUNDXSL/XL+G3dkDTLGxBk2jhVx17frR8J76S+bV9ZuFRTdzLhF+UKACcfqKdCik5vsaYib5InZpa6bGoT7JM+P4lbANFWFmtWUMbG3yf8ApkT+uKK1scVznG0/B8xig9PmyR+VMnuvE62b2en61FbQMxYiS2WVh9CcY/KpiFkbakqKvfjP6/8A16Sfy1ITzi3qMD9etJwTNFJoh8OT6jo0kjI1pe+YPmW4Uj5vUben0qHVm1jWtSNxqZ06I7diR2kTKAPct1NWN0CAsGf6Cn20iZLMGz7ipVOKZTmzNn8Ow+VuuACP9pc1Vbw/agYUNj2GBW4WSWT5UZsH14p6gs5/dAn/AHqPZoFNnNDwvDKx/dv7kDp/n61Yh8OeVGFgEaMBy23l/TPPX3rpY45uAqeWpP1Iq0tvMmBuiHuQM1M8PCatJFwxM6crxZwEvhfULy8xcxQJbg5BMuSx+gq+vhqyjhIMaE+gNdi1s+VDOACeSVyMUtzat5X7uVQB1wcZ/HpTp0IQjZBUxEqkuaW5zdpodn5SgW5+hq9baNpyIQ0cZPpt/wDr1sG1SOLLSHGOoPT8F/xpbOC1EfMu89zv/oBmtFBdjN1LmPDouj+Y+61jHr8vX9RW1ptzqVjIp0+/vLaL0WY7T+FRSf2fDck7ju7KSUz+eTUzfZmTzGhl691OPzP+FNJITlc6CDxh4otLcr9tguGHTzYgT/47gGpp/GGpXUQM0EO8DPDtgH1AGf1zWGjxvHl7fd6dx/SlSbICNCQg7df5cVabRnp2MnxSt94ktBZ3GpSwWeTm3tmCbj6seWauYl8C6RLaG2miLKOnJU/nnP6V3AlEbEMiKD26H8hST3AUiSNFCY6Bdp/PrUSipbm0Kjj8J5zJ8MdFUYEVxGG6Eysc/jn+lZ158LAdpsLtrcrxuZSQP5Zr1dZ/MTdEm0/3ivP5mpEumVSyw5k6FlG79TWLwtJrY6I42vFpqTuvM8eb4X6yQVk1CzZB/GIGJ/wqK4+EdzIA39qQt6hbXH8jXsK3crOE+yiU9t3zkfgOBSTySx4kkh5bgggAD6AVksDRWyOqpnOLqq053+48dg+EGTvfUdmOyxZOf++q0LH4dR2bHz7vzW4xlQoA9gK9VMytgtCNv0Cj8aXfbzL/AKtB6kAVosLTTukcssdVlFxb0foeVan4Vk8owacLRZycD7ROsZb/AHd3BP41k2/gDWg7R3VvFbsc/v5ruMBfcbSxP4CvYnuMkq4iEQ4AGBUbrbKhlVAM9GEeSPxrWMEkczm2cPp3hf8As23SNdRuNUkPMs7QtGufQbvmI9zj6VdWwZZQFRto/upg/ma6eeS1RC6Nl/8AbXIqEzQyFT87tnPzYAH4UciDmZhLasSFEcyv22oSfzqSTT1lg8qZZIcn7wb5vyroY54HTMhdueMMABUi/ZA22RcA/wB3n+VNRQudnHp4J0HAa4lvZEzkRyS/Ln6ACui0fT9P0m3ENmkcEYHRRnNWEks1crAoiweuN2f8KJhYpKsjI7Sd2brVOV3dsTehL5sXaR8UUzzbb/ni1FBBlNCkaeZ5blV/iyF4/CnwrbuA23ecZ+6M4+poooSBO6GmS3ebYdwx/CfmH9KkurmOJQFj254IXA/kP60UUX0KSuxPtLJEGSLcO5ICn8+TSpdNMAIxuU9Qe1FFTcdkSCWZAvlvg+9SSTXCqHkcEHqen8qKKonqV0MrSbTI+3HygH+vWp0G0DO0t65JP68UUUJDbHvJDFEXkfluocs38uKnj80wbvLbyyMjMmAPcAUUUyXoiOFir5hleUdwTgf41JLKqsSWG4DpjJ/M0UUug1qyczJ5O98H/fJeq0d75jFFywHdiQB+AooouNIU3ULk7cvt9F2gfj1p5nySECIT/dXJ/M0UU0FhpuGiTErx8c5Kkt/hUJuZG/eKm5G4LOB/IUUVNx7CPM8hMcTuxA6IAgFV2uGWYxszLL6JwfzoopF7EsklxGmJcLGf4nAZv0qwsU4+ZU3nHLMw/lRRTtqZthGZpQfKCKUPJI7013uWkWGSRsnoVwKKKBXGSwz27F92R36E/rSKvngMyqoHQ45oootrYrpclSxkdTK0qGMHB44/KopkO8JG28KOmMUUUNCTdyRJCsRby1X3HWh48BZPuE+h5oopdQKrNFuOXYn3J/pRRRQVY//Z">
            <a:extLst>
              <a:ext uri="{FF2B5EF4-FFF2-40B4-BE49-F238E27FC236}">
                <a16:creationId xmlns:a16="http://schemas.microsoft.com/office/drawing/2014/main" id="{1527C13C-48BC-4787-9BDB-95E7BC39AC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5" descr="data:image/jpg;base64,%20/9j/4AAQSkZJRgABAQEAYABgAAD/2wBDAAUDBAQEAwUEBAQFBQUGBwwIBwcHBw8LCwkMEQ8SEhEPERETFhwXExQaFRERGCEYGh0dHx8fExciJCIeJBweHx7/2wBDAQUFBQcGBw4ICA4eFBEUHh4eHh4eHh4eHh4eHh4eHh4eHh4eHh4eHh4eHh4eHh4eHh4eHh4eHh4eHh4eHh4eHh7/wAARCAEgAQM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SnPy1y+tn/T2/wB0fyrorpsCuX1xv9OP+6KJvQIblNmpM1Gz0zdXO2bpExYUA1DuqSPJqXItI6vwcubC6b/poP5VBro/0pf93+taXgmHdo923/TUfyrO8QHZclj0WMsfwzWkXeJjNWZmFeaNtcxceN7FVZ4bCYquA2+THJ+gp9v4ytZYmY2TjjjEmRUuLGpo6PFJisXSvFOm3BRLyKeKR1LDy2G0AH1Iq+dW0xiTFISvvKv+FRJW3LUk9i0aMVWGqabtJbzWPbZKmP5U3S9Y02+LJtmhlXJ2s4OVzjP3aS1ByLVHerZfRYbeOa4vSQ7bSN23Z7njkVRivLG8uLv+z5TLBBcPAJM5DFepHtRZgpJjyKPWlooKEApaWlApgN70tV9WvrPStNuNSv5hDa26b5XIztFYvgrxlo/ixrwaUZmFqyhnZcKwPQg/hQB0eKUClFOA5oQCUoFKBSgVQgApcUuKB1ouFgA4pQKUDjNKooAaFpdlSBaNtMQzbRUmKKANK+auW1xv9NP+6K6a971ymvH/AE7/AIAK2qPQxgtSiXyaN3NN61Ii1ytnSkKnNW7ZCzCooo9xrStIulYzlY0ijuPAkOdEulx1k/oK53xWuyaf2gb+RrrvAy40qX/rqf5Vz3je32pqEn922c/+OmuiDtBHPNe+zxC9jjW78tgAjsoP/fIqoYUhhufJ5jLBVq7qyn7RGQDlZRn6ClvYjIYolXCHLE1y4mhUdSU4rsvv0+46sFj6EaUaVR9W32Vnfbu7WRLYKqafNDxlAf1FV7aOGSaOKMnJU76YqS27ypyQ8dS2cTRzRMqn5l+Y+lc/sJycIyjpHR/f/lv5HU8bSpxqypz1lqumvLrdet7edh9raQtcSg8hH2ikjkzCLHnPmYJ/2als/lluDzzIaRF/4mDvjooNbxwtoR5Va7afo7/5I4p5rerU9o1LlinHykkv1bZcsokfVWXHG1B+tdrpljHHHOIIlRftDkhRjJzya4vSyf7TJwRl4wPzr1fw1ZedpskmOtzL/wChV0y9yl/28/zZzU5+1qf9ux/9JRiNCR2qNkxXUT6dj+Gs65siucCso1EzpcDHxThViSEqaj2VqmQzM8SLpreHtQXV4o5rP7OxeOT7jEcgN/s561518NJdLbW7jWtD/s60jt0aO5hs97W7rgFXKMOq4PI9ea9UngjmjMc0ayI3VXUEH8DXmHxT0GTRmGv6JA0FvIrQ36QDaFDcBsDtz09cVlVjKzcWdWElSvy1I/M9I0qee8tftFzJC7ONyPGMK4PselW1FedfCq8kmnt9PihjmiitgzXOSdp/uDOfxPFeow2xNTQk+XUrF04qfulZUJp6xMa04bIntVyKw/2a1dSxzKBiLbse1OFs1dGmncfdp/8AZ3+zU+1Q+Q5r7O1L9mYV0o08/wB2g6fx90UKoJwOcELAUnlGugexx/DVeWzx2rRTRDgY/ln3orSNsaKvmRPKV7yuT18f6f8A8AFdhOoJrlfEK41Ef7gpznoTCOpmItTxqTSRrzVmJK5nI6UiSCOtKzjziqkK81T8Z+JLXwh4VvNeuk8wQKBHFux5sh+6uf1PsDWEndlx0PVvBq7dLf8A66H+QrO8dW+dK1WQD/lzk/8AQTXyh4R+PnxBvL944dShhhdy4RbNDEnP3ScFsY716XpPx2i1i4fw14gskiub2IwQ3UI+UyHgBh2z0z9K3dVJKnbVGToy1qdDP1m2kiL3AQupmaNR03OBnaPerNva7tivEfMRcmPcMsSuQBV7WbWE2bXcsvzQXbMibDwHfaSD0zkKPxqfSI7xNSRdgkiaQ25kZNwBxkYP0rt9r71mfO1qFoOcYvfV6/cun63MLUkkFzFbwWe95IyWJPyx8Hg+v4Vd0Owa6jaOZX81UUuqrnadzA4/Km6x9th1keXIDJHhFTyjtB7Z55PJ61o2Nnqtv4i8tFlhiks0/h2kNuY4P51jUq0aT+P3pfgdsMrxM8Mq0o+6tV5or6xpsNjp63LJIjMcBcZLH2Fcte2kMt8txI0kUe0bmd3iZPoRx+BruJyzJcW8hvC6SZkNwDgH0U9MYrPvpppLow3v2eVJwzLtXgL02ketdVGemmp4OLjyStJWM/QIJRcW7tdG6iklQxSMoDEZHBI4P1r3TwPAp0DkdbiX/wBDNeU2VqYtR0+AQgDeuxV6Y7cV7D4MTboSDGMyyH/x81z4mUatNOLPXy6Mqakpb6fkWbi0BHSsu7sxz8tdGRXC/EPxQdNd9K0p4P7TMfmNJL9yJfp3b2/+tXmVJKmuZnu4dzqyUErsS6tOvFZ8tuQeK8t1TXvGi3j3EHiC4nR2GzOEHP8AsY6evFdr4D8R6jqd3Lo3iC2jg1OJA6OgwsyeuPX6VVHExnsdFbCzpq7RrNEf7tR3enxX1nNZ3CbopkMbj2IrcNrz0qSG056V0uZyqOp474Rjn8E+JbjQdVZRBOu6znC8Ouf5+or1/SPLucLwJMZx6j1FcN8a73wmnhyW31LVYINUtj5loE+Z1k/unHQHoa5z4SfE3StQlTTb678ieMfJLIQo49DXPdrY7bKaXNue9W1l/s1fhtFHWm6PdR3UAOVLgDOOhHqK0AtVGLkefVnKL5diAQKO1L5KelT7aK09lYx533K/kr6UeQtT4oFJUw533KrWwNVprUelaeKRlBp8rRSqsw2s+TxRWwYhRT1NPaI5CSHJNcp4lh26kv8A1zFV/A3xb8HeL5PLsprm0kY7VW8RU3H0BDEZrX8Vov8AaEeO8Q/mamUzeMDBjTmrEa4pVTFSotYuRdiSBa8c/a8umXwZpGnwyDzJ70s0Qb5mAXg49M55r1+e5itIy8ueBnAHNfN3x08Taf4g8YWcUakNZRGPOOOpIH15Na0qcr81iZuNuW5wHgKLWbH7TJa2kvnSp5aMjLwc98npXbQeCNWsdLt9f1K+WSVbmIpbx8sGLgAZ+tZPgRtVXXrWwtlt5DdE7d/8JAyD/SvRvh/qHifxrqEmn61Z2dvZxSxhJFjK7CkgYnI9AprOtNqfu+Vzto0Iul71+tux6Vqt1bWOlajb6ldRWbs7qXc4OWGRgdc5Xt61m+HvEWjSRafarqUIuYn3XDMSpOf0AHQVwtnpbfEjxzc+JdQ1CeDSkuH+wWaDJ8oHAYnpuYc/jUvxn8Hy+H9NbWvD8032A4+1wuo3xjoCCOq1lVx69tyRepzYbI1HCv2t/euz1qw0O2dzq1xjZI5dpGzgZP6Vb1G40+xguFntWZLZ0VmkGSFYEgjuea8f+Fmqa74s0A2MMsl0dNCr5XmkHYfunGefT8K9Z8JWPl2t7b6x58PnxqoVZNzKwzznPTmpoZbRX77FVVd9Fvuc2JxuPrSdGlHlhHS79B2lPpWuW0czI0yx4AUucByf51heJY7DR5ri9mgtrV0BQMWClxu6DPf/AArek0qTRt09k08hkDPNi53CJAODhhhuOuK+cJtS1f4sePNRgtbjba26NDapIcIFHc+hJ5J69q7frNNJyhJ2j3/U8r+yJzrKlKKaet1+KWv59D3bwv4i0E6tayzapaKHcKpkkCgfnXtnhcAaNFtIILOQQevzGvhHXvAfjrT7L7LDpYdIgd/2effv/AnmvZv2O/iPeXckvgPWp5HeKMy2BlPzoFPzxHPp1H40fWPaxumvkdyy76nFxV/mfTdfP66pb2fxG8XT63PAkMN6IkuJ2AVFxkKM17/mvnr4nWuk+EdU1mPxBppvdI1OdruEFckyMPmw3bB/KuPGLnp2sejlTSqu76FLWfFvgKXW314M8tzH+7kuRJujzxzxx2rT8Oahbaz4+0C+s5HkhcyoHUdR5ZIz7V5rJ4i8Mx+Gn8L2PhmK2klcXQLSB43JAxl854HHsa9T+AGnf2nPFqsNube1s1I278/vGXGPfAzWdCkoq9meli5pUnG6serfZeeleFftG/Fw+GZv+EP8LXCf21IP9MuVPFop/hB/vn9B717d4j8T+GdAfyNY8QWGnTuMIkso3gnodvWvgeHw9rfi/Wte1yztZb6CG8d5mEmDISxIAJ5PGK7YpJc09EePT5qsuWCuy7Je6prduBBH502NjXUh9fvED+tULuxu9DjiaZ1bzTglemPSuy0oatp/hIX+p6LHaW8RKRKUw7478dveq/iG6tte8C3l5Da7ZbYB2TYchc43cgce9Km+iWh3VKS5bt62Pfv2b/GD3nhFLe+m3T2MhiDMeTH1Gfw4r3mNg8auvRgCK+Vf2OLBNUv7u4aT9xbwo7RnnzCcgZ/I19VjpWlJcrZ5uLlGXLbcWiuS8d+P9D8IGKG+eSe8mBMdtDguQP4jnoPevMZ/jXrtwzzWujwJbBiF5ZzjtkiideMSKWFqVFdI97orx3wH8W21HUjBq8ccUOAGkTPyn1IPavXoZo5oklicOjgMrKcgg96cKqkRVoypO0iSiiitzIKKKKLAfF3wj+FOoatOP+EiZtKtYudrLiSRuwz2HvXsi299Y3kWmzXcl35Ea+XLJ1ePJH5jofwqlofibS7y3eaK+jnRBkmM7uR1HFHhjxXZeKNQc2dncRLEhCSzL99c4OMcdR69q8ZTqynzNaH0tTD04QtFjPHPiOHwvpAuvssl9ezv5VnZxfenk/oo6lu1cHp3/CZateCfxJ8QovDsc5CpFaWqtBCT0RiTk+mc1Q8b+N9OHxT1SxuPMlOm+TYwpGM43YaU+3JA/wCAiusjtdFutb0yDWbi0KGaSWBni8oRKV/dggn5sHuetZVHiHN2lyRjbpdy66dl0uc9Kiqm2v6GH8Wb7xh4BsodL8TGLVba+JS11S2TYqjH3WXse461816tdSTX9zOJWlKsCHY5JxX1f4y8KeK9d+GXiGz1C40+6WGNprO4jv2lZ3T5gNp+78uR+NfHAZpIwxyHBw3sa9nA13Vi1J3aPPxtL2UlY6PTLy882O7sZ5VlT7ux9rK3Yiu58D3moWei6/rLX03mgNFkSEJvkUhu/J5ryZI2YtIrlPm27FJFaKanqUelyWKXFxFZt96AMQmRxkj15NdUaKi+ZmTxEpR5Uev/AAit/GGpX8WmRSfZLCOyaRHZ9oJVeAPcnFd/4FsfEUumaj/wlmt291pzboltRIJXOeDkk8CvD/CWq3F7a2clnORKiiKVNxBDD6V189+2kTyXF5dRxEvuKq+FJ9OvNeFXpOTa0XyPpaFSCgpXbXqa/wAFvL8B/EZIbm6ZLC/aaFi3P7tRuUgexwP+BGvao9J1vxQbjUP7Q/sDSw37qKIqrbcDBd2zyfQV8rafqt9dfE621q5y9j5yrHknCJuBzj619WeOTqtx4BtbzRBZPawK73fmpvWMbR+8PPAAzz2rfkcHzP4nueVNQrTSWiOV+MNlrPhX4fanqUeqR6hZNblFdwGKk8Aq6/Xoa+c/h34gHhfQPtKW5kvL1yyud2AAcdhXrutahdeJvhteeFZL7T1tb65gEV3A37suOdqhj8zNgdPT3rzuxuJfDGiv4b1SytJ5rVm2ySc4BPDAdRnNaTTdL3le7ChT9nWfK7W6nT3/AMQdYs9Ksr+4s90d2MrlSMgHGRj3rB8La/8A2T8ZNB8RWuYRPexSkYxlXOxx+pq1rXiuO+tNMtW0UW6WsYiRW3EOPbj8a5HXNW+1+OLGWOFUWySM7B0BBLf1qMPFJNctjfG3kviufoH4h8ZeHdBuI7S/v1N7INyWsIMkxHrtHQe5xXgv7Q3jZfFAXSLHT9lnZJ9o8+V8TNIeChj7Ljvnk1W+Cc1rq1jr3i+68u81G9ml8r7TN5fnsp4TeTwPYVvXmm6fea4bq809dzwxW7COPz8FzyBngoGz82KiLlKfKjmhQhSSm9zw7w7Jb3PiO3W1gdT5ZVkYKFU99uO1aPjb40eKfBsL+EvCUtvp0NrITNcxoGlld1yQc5AxnAx6Vl/FC/svAvji/h0tULpxHGp4Ukc/hmvGri8utR1CaS4bzZLmTzHc9SfWvUw9DujlxmI5la50EGp3dyJ9Qvr2ea+lYytNLIWZyfU9c11vgm9vJvC76Xotw6yfaXe4RDtzuxznsAP5VwktrdrbMxt5EUDO5lxxU/w/1XUNN8TeZpsxDGJgy4yHxzgijGUbxfkGAr8k156HsOo61ql1YS2hkMttbhUgKoGCqOi5HUfhWtPqthpXwz1b7dbRW808BhRVA+dn7Ae3WuF/4TBYYZZJLPdKQWcqAB+NcVrPiS51y5jW+Ypbr/q4xXJRot202PSxOLik7Pc+lf2F/tCX2tq6t5RtYsegIYnH5EV9TXU8dtbyTynCRoXbA5wBk18u/smeOPCul6X/AGLdTLY308mWnuGwkg7Dd2Psa93+I2oSWvhu9aCN5ne1kEQR2HzFTj7vUdKc+ZN3R5TgpzsmeIeGb238Wa7qXjHWbV54bm6YQQMcgRqflXnt/wDXro5dYt5b4Jb2EMMZO0RrGFGPwrN+GWh3UenR6ddMyRRW8brsIzKzDLH2weK39C024vplWe1n0xthkeCcq8sY3EDleOcZ/GvGqUcRUk5wipJvvb9D6OniKVBKDWqRheJ7OHTz/a9rapGrfLKqr0z3r1v4TXj3PhC1V5PMCFlRs87QxxXn8xj1DR7uz8u8U3VtM8CXUBjkDRHByPQ9j3zXX/Bq0ktfCtvHKpSRHbeucjnn+td9CDhpJWZ52PkqseZbHoQpajVqkHSu+DPECiiitQPk+yttI8Na3ZwxzQb5YwlxEp2oUbjOPWuz8Pan4f0XVp9Bs7R4ju8wyDlCuCxIxwBwa8sFle3Hii9sNTV9Pe0kVEE8iv5p28uuBkA9RzXVeM4rfw38Jte1q2YNOlq0CSqOWklITOfYMTXkOk+flk3c+rnVj7DmirI+XZvED3fxWutdeYol5qUryNngo7H/ABr3CWObUtc0mNj9rgSMYAYBgPYkEYr5hbBzXp3wu164u7QadNdSefbZaEluWT+Jfw+8PxrvxdHRTXQ8nLcUoScH1Pp2Yf8ACPWM2qareR29p5JDQRqoAjVf4tpwTj0A6V8feMLzTbrxzqz6TCYrJroiFTjO1eMn64Jr6J0aOO6CJeSefCV5RmyDkYrH8F/BnQ9TvbW91eGR5p2DPAkhxnPOcHpXnUcTSwkpSmz0sdQq4qKUbJbng+gWcl5r9laRcvNOApH1yc+mBXR+LrOXTbDW7/UEkl+03zR26EsAp3f6w49cHGa+rLX4P/C3w9IdQt9L1K0v7Qfurtp2ZXY56Kcjj6Vx/wASvB9nHZS6PrRFzDqc6yQT7djM65OMnkHrx3qqucUpVEou6OPCYOLoyvpLW33HzJ4Hnkt5bq+jZlVVOceo55pIP+Ei8UXvm20M1w6HGRwq1vePNNk8KzTw2sCR2t3F5aYHQjqfrg4/Wu1/Z10261CzgttPi3S7mkkO3gDdjk11yr3p+2pq99jGnS55KhOVkr3Od0X4X/EOaRru1gQFV3Fml6j6Vq+D/i54v8H3k+haxbpeW+TDcWdwvY8ED2I7HINfRum2Op2929rJDK3lgHC9cemK+dvj3orXPj+yu9Pt909yNk0K4LhlI5PoSCKyoV51JNVo6GuJwtOnC9GV3951vjvxz4f0ew0nVPDNtZzwX0LSy2kaKi20qHaBtx8rden1FeJW3ibUNU8WXN9qW2U3XVccIB0Ue2K63xpoMWn28dlbwlpHbaq9TjqT7nPFcl4N0P8AtDxQtnLN5KbtpfbnHrgdzV08RTdGUm9F+RhWpVKM43N29v4be3b7HbuJCMbnOQtZnhTTpdV1O5t13tPLbuQw6gkgbv8APavZLPXvD1rof/CM6laW13Y2jeX9njsi7zyD/lqSON3Y5JxnpWfqWraKNUtbzT9BNnJEBBCqxRogU9SQgHOcdc9644YqXLpHfqehCiq1qjenY0px4i8GwWWj6FbwvpcMSlp1kIdzj5t3zdc57VoReMdR0PVIrc6ZeztdDdvjcgoT/tY78ZBrmRq2pLdW87XO75tytJgqrA9weDXTy65KZjfXWCpjy8gTaN3qPX8K1pXitTsqUoSi+iPA/iddTX3i/Urq83+Y9w2FY8hQcAVQ8LrHFMLp1HmMcJkZCip9fmGpa3d3UjFw8pLOOAozwPyrQ0e2kgjNyVVUPyIGXBA9RXvwuopHx9RqU20HiGWY2JjgSR5ZztIAOR9T2o+H+lQ2WsLdaw0traliqziJmVmxyo2g88irssazIVY8kYIB5+ta/hrxnr2m+DrnQdDa3jF3cPLNeygvLggLhB0XgdetYYmM5Q5YLc3wsoQqc03scx4r1BLrVZodNsrkWGSA7qQz/h2FZSadO8iMxRSMEKW5rXmtCJCbqS4u3/i+bYoNU5ri3jYRhPs+ejjEg/M9K0hBQjZGVWo6knKResryKxC7id6jHynr6V6x8Pfip4m0Wy8rzjqGm/xW87b8L6A9V9scV4ZKzNIfnZ8HqcV0vhK+ML+WxO09RW0acZ+7Iz53HVHsninxRqVndafd2dxLApO6PYGIwWOAdv0xWzY+L9X/ALNa8dnstQGSkwidjJ/s4AOfxrLEVrDo+nXF5ZTMpt0Uu3AcH5gy/ng+4rT0vxL4b0u0lPlzSTuNqxgZOPc9hXzzj7GTguh9dTmq1P2knv0O5s/Gr6V8P7zxBq0P2u5dUWMO2PNZjjGew6n6Ctn4La7cXlrIzlZo2/eSOh4UnsBXhM3iKDxzdzaKpjhsLJT5EW44lcdTnv6CvY/gNJHaadJZoFJnkLADnbx09ulJ1PfUXuc1aHNCUo7f5HtkZ6VMvSq0IwoHpVhOlejFHz81qPooorSxJ8teKbeS61+41NtO3ScbcrkPtHH54pf2q9esF+AOnpZLHCl9NGkaRrhcD5+34V0VquqyXSXBOYAgaBAuROh+831z26iuY8cfDm68Z/DC58L214La6028e50wzcLKpGViJ7ZDbQf7wxW2IwTpVOa909f+Azu9uqtJK1mj4wPSu3+CNnFeeNd00JmS3hMoj80xgvkbSxHOBzXGTxSW88lvNG0csTlHRhgqwOCDXqP7Ot7HHqGo2RjQSzKsiS7QSoAII5+ox6GsMW2qMmiMBFSxMVI9l17R3s4optOjs4Dt/wBJitrlm2Z6EI4DAfiR9K4nxh8Rrzw3qkOnaAZbrVIlyE2ZjQsOrd2PoOnQ1e+KPiufQ9NsbaK2R7t3LqZ2ZiIh1yc9+Olcb8Opk1TW9U8TXsccJlmVFUHIQHAAH6CvGp4V8iqVY3XRdz3cTiIufsacrPq+yLcPxN+MZ3vIzypNkOktmmGB4x2PT3robf43QX1inh34keFC9ngrvgyNnTDKrcgrjgq3Ga9gstGuLKwjjnitZnkgWY2/WQRscBsYx1981xXxc8D6fqXg29vlt7WM2pcGSJwfLkXgqfQ5wK6o4OFTSpRUfTT8jzqkeRXp1L+piTeEbPxL4emk8O6zaeJ9FeOQRLeXCxXNnIR8pLYycc5DDPHWsP4E69deEoZ7rTUhu3i3xXEJbAZQ2TtPtn8c1wPiTw5deCfDFnfDUo7m41i3GRFuX7KeDjr8xwQM+5rN+GniGXT9VmsZ186C5hcYPO0quePbCkVNDCzpwlKE+aN9NLev9WQvbJVVGrGz6/ofS2nfEO3urBpobKOOW2KsllKDtjCcqdxPUEn2rgfjN4lt7C107VLW3U6rfzGRp2GCMbdxP4cVoeCbjQvsLSbnePqYimQfY5/rXkHxF8Vf29453yRqNPspPKgiHI255Pvk1rQg6j12N8XVjSj7rV2eh3sz6k0d35ghkCFlYkcHFXNG8K6Xq2pySaXcARRwgzkRkHzOeF9c1xmqaxH/AGbBf2Db7WNlDoynkA/dB9QK9s8FWlu1na3Nu3yXKiYqeG5AK8dR/wDrrmVL2cPmOtWcqqttYz9N+FdzdWyMmqNbhiS8ToCAPX61e1/wtoHhvRlW3hlub5s5ml6L2OAOBXdm4kW2zG2HHBx6Vz2tXtybZraeFLiFs43jlfoa56kJztZ7G+Hrxpv3zy/T/PhumCeW0WejrkU3xDLcXO4bj8q/KFHHFa0sccU7qLR8E8HfwP0qe2ggYhnUk+9dUYSe+hNXEQS913Pnm6Qt4je3uH2W8Ehk2rwMZyP51vjU7QuHRo89gxYkf0r0bxb8L4PEBlvtDmW01IrnynP7mY+/dW/SvE57i6068ms7iFUmhkMciN1VgcEV7FKoprfU+fq03GV7aM6dbr7Y5tJJljjYZfHBZfT2960pLi1gthFbSLGVGAVXp+FcQs8kkjsuI16uRxTftsu7hj7c1sYnS3OsTMjR+TEijq+7I+v1rLjF7qF/Hp9nG13PcyLHFCiZaR2OAAPXNZ5vLmT/AJbOPYGvoz9jDwfBNqF/8QtcG630/dBYCQEqJMfvJR7gEKMc5Y1M58kbjiuZ2Dwx+yv4ourRZta8S6TpjtgtAEeVkz2LcKT9Ca6D/hTHhr4etNq17rf/AAkk8EXmQweQI4o267mG47/YdPXNfSMst/Po8lxHEsTyJ+7jkbBCnoWPb6dq8e1I61azT2WrXGk3Gmsx4kJaRc9Sm3sOwNcVTGcsHd2OzDYV1ZpRVzD8T6XqF7o1v5kDmaVBI5P06n0FeYvbNLcSW8bAxnK+aBlT2J49+PevUPiP4i1vUNHnh0e3j/sgnyXukU724+7z9D07V5v4enZrp7NoR5MDiNM92Cklj69K8OPtKcLv1Po7xm1FLbQq6N4dlstTFy0w5Yqir9859hX0D8HdBvoit3bQ5QAl3HOWPqf8K8n0vSZpL6a5fO0ZRMn7pHU1758PdQfR9KtLMKdjIGIbtn0rfC/7TWV3scuMksNR91bnoEWcDPWrCHikRo54llXuOK4rxT8VPAnhm5e01HXI3ukOHhtlMrKfQ7eAa9zksz55yudzRXli/Hz4clQTfagvsbJ6KoizLlnbw4exV0QygXNo56K/cfQ/1qOIWt5bzQTQ7ZDlLm3J4B9R7e4rmvCl/wD2jdXOjRylzag+VjhgjdTzzxlRWZ468TXNj/Z9nEgj1RZGSUnB8xFGBn1ySOfauzMKn1dNvU68FS9vJRR8nftBeC7vwn8T9St08+6sryQ3dpOx3l0c5IJ7kHIP0qX4H2My+JJriQy25gjxtZD827tj8K+gPG3hJvHukWaTXiwXtm58iZxkOGwXDd9o6j/69ep+D/CXh3wHoi+TaJf3WwLc6jIo808cEE/dX0Ar52pj/aUXFLVnpSwP1Wsp7rofGvxivrjUPEEk027ZEq20GVIwqjn9c1L8H7y3nF1YqUWTMbvvX5QQcAj8h+NWv2l9XtdQ+INwllem7ggQAMGyoJ5IFcj8MjJa3896V3Q5WOQHuOtdDbnhlfTRGEZ8uLb3vc+p7DxhqH2u30C71K0mhVD8+CrZA4AyduR/nFHi7VptU8JajBdXNtNAiFGQBtxbtwffB/rXG6JaltW+1wwzXVrOwmhQsSqE88EdBz0rp7bw7FrWp3+lpqccN+0SSXBkYnaf4Vx2Bx9cYrmVao1dyPSlRpRS91HBeJvCt58QPhlarp0W3UtJuGSXoscpI/h/4CF9+K8j0DwbrdpqMN7NAnlJIY3CnLAMrKWx6DvX0R8P1vtButS0/U7G6jMtxgAvhdhX5mAx0wB82f5VHr2mwW+pFrNY1tiomUvKPuHjJPU55+ta+2dKkrdTjeE9rVbk9Ueb6SklvpcnlqyecjFc8AYHOa4DTvAut3pW+aOFLSUs3myttONxGQO+e31r0u/8PTBzptvrkj6S6+VHvj2tFlgSAw5ZdoI59a7vQtBtZHt9MX54YyscQzwETn+gzWsKyivdMamHlP4lsdB4f8P6TZfB+bwhqwt57WWcSTRudpSTcGGwDouBzz6+teeeEvEvlfE+70WeBbhJ1KGRcjyxH9wr2PB5Fa3xK8RafbRRabZXqyyrjzTGeCQDx68ZPtXm/wAPtXGm+K7+6vk+aRMIW/3s8VyKm3OT6GzlFUoq1mfQeq6hDplmZpdzZxgDvXON4m02YutxtiYEbQCWOD3IxXM6v4q0bVLXVI572KHU4vJGneaW2PHj94q44Em7HJ7elZerpceH9ek0vVEle4QBC8KsY4pHXOBkfN9Rx6VX1eSi5thDEUpWpcurerb2X9dzstRWBiZF2kdQw6H8aqxJHL+7THm4ztPBI9ayvDU8f2yDzZjMkwKA56nvlewq140uLPSdJa6kjumSInZJERmPPbrkj+VODbsRXpxhNqLuu4+K+kspfPiLxbDtKnnmvFdc8P33iT4n6jb2NurvJJ50rfdjiUjJdz2H869E8Nw6hrMgdpkjaUr5sskmI4x6k/5JrrfEPg37D4fujFJc2unuPO1W4hjzPcRqvVG6YIGOM4GcdaqWJjQlZbs0w+AlilzS+Ffj6f5nzT4gt7fTdWuNMtNQiv4oX2ieJSqyHuQDz14/CqHzY4Xmu38S+KraTTJtB8N6TaaXpD4D/uQ002DkMznJz+NcaUb6V6lJycfeVjx8RGEZ2g7r+vv9RkMdxcTxwW8bvNKwSNFGSzE4AH1Jr9DvhR4IXw14H8PeE8D9xGs9+4/jk+82fXLn9K+Zv2Rvh7Nr/i//AIS/UIS2laM/7ksOJbrHAHrsHJ9yK+nPGvilNC8Pz3dtOfMknVGZQflznkZ+n6mubFVbPToVh6XO0u4vxl8XLYwLptlJGSpDz89cdF/xriZry41TTPtVndNbSSxlS1vACQffP+IriNU1C61u922i753Bc7j0A6sT2xWd4TbVdWv/ALNcTyw6XHId+wkedg4xn0ryFhquIfPsfRrE0MFD2e52OreJbafw9D4egvZJxGoE11OgG9vYdhnNcrpem2sc8gtxLciRgGdCNrHOSd3b3xXUePdDtbjSbaS1THkowaOMYyMDn+lcHZalMsBsxuiihHlxqp7eg+vc1OJw1Tm0ZnhcVTlG9j0mGS2t1LRKZHxshOOAzHBbnvk9a9Iso9lpZqTueJFVj6149oBnurixgWQbQ/mNznIUcfzNewaY26NFx0r0stoRpQ03Z5eZ15Valnsj0DR1WfSmi5XcCpI9xX5o6teXNrrN5A0jFop3Q59Qxr9JPC8n8HPIr86PjDc6bd/FHxJc6PkWEuozNDkYyNxyR7ZzXqtHlplJdevAMBlA/GisHcfWilZDufUsUV//AMJA+s6bN9lZZH+ztks6qeMH8PbsK5L4m6l4iXWtOWTVp7wqXdZGUb0Y9ckDJHHeoPDmoa/rLxpptpbJBnDXKyllX8+v4V3B0nTdN02W61S4EjkZeWU88en+FZZrmdFw9klzSPVy7AVXL2t+WJi+HfE2qz6dNa3F0qyfZisbn5WV8cfmcV6fYeMYdX0Oe11hmivdMsg97ErkKE28SLjqD6fWvnrXfGVprGtwWGiW8FrDbkPJNgHzcdB9PWqj/Ea6sNTj1q2QfaEbyZAGzHLHnJQ/3l/lmvLhhk7cysd1TGrWzvbY7mb4eaHrmn3V/HbOkk14S5YYKRckN9ORmuNuvCt54eW4jitTJaSP8jqOw4q7e/GcT3guG0prSPHyCGTcvTGCCOR0/KtWDxMNY03NlCZBOu0FmLKD7Y5z7HFbVoyWvQ5KMoSdluU/7Xv9G0OGTTWmF1PEBGAflQqNpYj2xmtX4L6fqNrb3Oqamz3M95dOs5mbLMQEJyfrmuj0XSrEWiMbG5uTAhaSebCjK8hNuOmT264q/oMKr4WVrqErLJK7BexJbJNFFRlSb7lVnOnVSb2Ox+IM2kf8IddX6rbxy2YQqG6BGPIB/unnjvXgzapb+I7RtSmXfKrjfFv2pGF4UH29AK6H413t5Y+CmsZiI3vrmNmweiD7qgegFeU+HEure4863vkgZl5RhltpHXHb2PWuedBpaPU2hiVfyPR9JttQ1S7a4mIRFAAaT5d3bAXsPrXI/EPxmy6x/YFhMyww4F46EbmfnKKw6Dnn15ov/Gs2j6DcLBPGbw4VXbLEj27DHFed+GLRdQnn1TUJikSsx3dS7f8A660oUeROUjCrifatRidKuoWdpKJftG844Kr0J96ptqCyF5WwWJyDnr71uWfhVsxG4kzb3KgRuFzuJH9DXO+N/DuqeF4YzdQOsUjlUfqrEcjH4VrShGT3Irc8I6on07U7OOD7FdWhmSVzvfOMA9x9K0ZfEWs6lJaaZd6prFzDAdllHPJwnYH8vXNc7oepSNELVREr5DxyN1XPUCui0aOSa/hvVWUtC+6TYjMSeQDnp6f4U6lOVNOUV+JyQam1Fs6jwhrTabFcKbgyhW+aRgBkn09qreP/ABF/advDpkRYmWZQ4B98/wAhWRe2Rt4XdJWkjmysjEYZW7E/lWPZTyLqyLcIvmW6E7uu7PAI/AUuRJOSNoS5pKJ3ehNHqFl9itJoorTAYsQSSfWq/jDx/Domg3HhpPs2qSTQvEzCaRtgPT+LC4z0HWuEubiSxEgt7wJbKzOAQdy98AjqM1xCtuc5yT14opYSM5c0nodNfMJU4ckFZl2CbHrTy+9gq8MxAH1NVkZf735jBp4ZMYYH2Ir0jxD7a+HzTeF/AWnaFb6jF9kNuGitoo8MGY7mkZ85ZmOawviPqV40PkXFqyW0oVfnlznBByPfj3rzXRPGXm6NaSwTk+RbxoGLcggYx+dRQ+IEutTVtQluLq8uWEcQzuJJ7cngViqSd7mnO1sdRotktxq8bRzSeXHG3nKr4VgcYU4GSeK7K0t0jCQwxhFGFVVHArB0jSJ9NsVe1kJkn+aU7cjcSP07V1dtExkVe6jJ+tKyStHYpzlJ3k9TQ8rcYI9pZGBDH6nFc54k8Hxi/wDLsVKmRSSwXha6WLVBp19Ct7Efs8iD5h/CcmrXiDxEq6a50OATXsg2x7xhUB/jPsOa0ai42sQnJSumcJ8LbW4W7uLi7dtsLtFGpHXHevZ9AXzIC/vXmnhKKS00+OF2Fy2S0kjDlmJyTx9a9V8Mw/8AEsj+UqW5qaUFzWQ6k21dl3xDq6+GfBWta852/YrCSVD6vjCj/voivzmuHklmeR2yXYscjOSa+yf2x/EQ0j4ZWPh+J9s+rypvAPSKP5jn6sV/I18cqNx6V0TepjDYh8sHrGn60VcEYxRUFn1brt/o3h/TZJsRQRQqcAYAAr5j+JPjzVPFN7LBYu8VkpwCDjNO8ceLtS8SzGJ2aK1HKxZ5b61zMFrJu+ZQAPmwe4ry8Fl0aC5pas9jMM0liHyw0iZxuBFCIIdyEfKzg8sK9e8B/C288UeHLb7Rd/ZMnegHLEH1rxdVzqKwg4BlC5P1r6Z8E+M7DRra3hu0uNwXaSiggAcZ65xVY+VWKSp7kZZTpTlJ1djlvFvwN8VadbE6a8OqpGNxWP5Xx9O5rz3wt4gufC/iWHzlkjjinH2iFlwwxwcg96+t7vxvaaHBb3E1pLdJeACJlYKuCevr+QrwP9pDRbO61xPE9n5arc2jPKsZxl1YAHpz94Z+lThas5w5K3U2xmHhRl7Sg9Ue2202nahoovbGZZYpohhlJ43D8hXPeJNSbTLbT9Ntt97JGd13ty3ljg4wMeoPWsr4P6/p1r4Gt7ycLFbW8I84huFYDBBHqf61Vh8Q3GqzX1+pEKTEqkagAKmOB/j61ryRw0LGPtZYyrzWscZ8VNcbXtYt7K1Mv2SBeWkPO8jn6D0/GqMDedEsazqBtA4bp6UxYrifUftS2+6C4lIBUcD0zjpn1qa8tby1RFRkTzBwzDoozkc459qmWpnqrswPG8dsmjpHHKplV/nXGfxz2rZ+Gq6VeeERDe26SvbyyEfKC2Sc1Bb6Hca5FMywpb2w4ExX7x9gOtZ/gcppPiC78O6hL5LTSDypFbHOOx+mKxnUhOLpxl70dTbC+5WUpLR6HucGieHNR8M6PYSywzKnKBACoY84P+e1Yn7QUOl2Xw4ttOjjRCs6iLLZIIB4Gfauk8O6XDZ+HmS41TdAW3bW2gZ/LOfxrx74/wCvf2prdnpNqT9kskLE5++7dT+AAqMMnKorPQ9PHyjToyuld6HGeBoo59USORnVxHuiK/3gQa9jhjN5B5iTSW1yo+Yx9G99vSvI/B+m3627awLaQ2cLeW0wHCMeRXoul6rGyRzRzKDjOD3rqqzTm0nseDTi1HUluoL7LiSNbqM9Sq4P4iuK8dRy2NrDe2wVI42IZMfNg/X3rvdQ1O32KxiulkI4kijJB/TmuI+IrXUnh2aaVZFWSRFVXXDNz1x2H+NOnq0E9FdHn9zdzXnry33fWt7wno9jdXAW+O7vtDYH6dax7OMxwrDHGXup3Crj37Cvc/h/8HXlsvtWpauYpHUfu7cg7fqfWqxOIhRjZuxeEwtTET91XPNtQtdME5igtVwDtHHJPpWPqtjbWm0tujDfkPyr6b034M6PBbmf7ZNcTId8Yf7ufU189+NrbydXvNNeNkMUjLtbsQe1LDYhVH7pWMwcqCvJbnPWWpSWG4WlyhVuSrqcZ9a0Y2v5hBqFw0ieYT5LA46HqP8AGq3hHQW1zxRZ6Uv3HfMxHaMct+nH419S2Hw/0G90mCz1DT45F/5Z4GGiUf3SOma7faqDuzzlFs8V0nx54p08xyDU2uIkIAhnUMpA4+tdzF8XVOWm0GRSQM7J89fqKnsvgXcXHin7O2rRnSIpczcFZVXGcDqCea6a7+AXh/y/3HiDUY3IztZUbjtnit5Tw8twtJGNd/GDSriyFvJoN6sgHDF04OaxNa+K8ENhcLpthdRT3BwzSOv3QMAcdK6q2+AdrMpb/hJ7kHcRzbqehx61j+JvgnY2dis//CRXMvGflgUZHtzVJ4a2n6ifMdl8MLibVvDOm6hLFNGZYlbAYlMe2P617roUJFlH5Y34hyVB6464PY15l8M9DtNF8O2Gn2978sSKuCcn8R617DojC0hM8savFHGxMsajsM4NYUfibQqmyRp32m6P4g0g2ep6fb39m42tFcwhlP4EfrXg3xY/Zl8PXem3eqeBhPYakil47AyboJj3UbuUPpzj2r0HUvi1YwZh0/QtQupdpwSUSMHtzkkj6Ct/wn4yXWrLzX0y7jkBAO1AVY47c5x9a2r4erh6Xtqy5Y+f+W5lRxNKvU9lSldrt/nsfAlx8PfH0MzxSeD9cV1OCPsb8Giv0ZLW8p8x7Alj1LIuf50V47xUr6Tj+P8Amego0uqf3r/I/Mi109vtj7xwo/wpmtyLbRbgANqkdK6F1VRIwxlpDx7ZrkPGM23bEON3JrvbuznOahkWO6SaQbgHDMMZyK+jfD50W80AarFZxmd4gpCckjHWvm5hxXf/AAz8ReXYT6JfIGt2KlH7r6Vx42k5x5k9j0ctrxpzcZLc+mdEn0Cbw1ZTQwfaxDEiyhhgqPo3U89O9eW/tSa5ZhdO0bT7eGJ7iISyuqAMYwTtX6Z5/CvRvA62Y0WJppLKVYwGRIYApZvVj3NfMXxO1u817x5qd5dsCI5TBEq9ERCQAP8APeufB0lzX7HfmddRp8q3YzQdRvJLaDRVmYW7SiQpngkcf1r13SLFtO8PXty86uPKYou3nOOleH6TKYdRt5Bxh69nmv0hsbK3LMxuGA+Xkgev4Vti7uSRxYGyhJ9SppYjj0mGaOMAmJW+UEfNxn9f1pl2v9oF5NomMqlI1CjKN2LHrnk/nV+60U24tJf7VMUbkvHCSD5gbqAPc4xVHRYpk8QnaVEJ+Zo+4P1rjqzcYuUdzeEJSfIdRpumCDRYbRMkRJt3Hqx7mvL/ABr4Lvbi+k1WEyLtBO3kk7e4r2m3U7lhXsAPx6mmapCuV2eWI0G1t/QjvXxmDzOrh6zmuu52VcNGpGz6HmWialei2SN5ZXIUKAzE84rKtvhz4w8SanPfNHFbRSN8slw/L8/wjrjHevVPD/hyzhl8+3tCozkSSksf+Ajt+NdnZIsXDEliMdea7cXxLKldYZa92N4SNVJTZqfBT4Y6f4c8Gz6bczf2jLcyedKxG0MePlA/AV578ePh7pfhyca1bLKml3Um0xxIT5Ep5wMdjzj6EV7T4ZuriOKM7cRdM1f8eaZHrnhK/sXjVmlhbb2wwGQePfmvl8uzjE0cd7epK6k/e/ryKxGGThyx26Hx1pgiAIsb7WFA/wCWfltj9BxXP+LJmuf3DPKXDciR8/5/SulljuEu5bW9MPmQuUeL77KRwRlju/WuQ8R7Y7yTbn7xI545/E1+tQadmjwpIufCaxtZ/ifpEF9zEjvIRkfeCkj9a988PeDr618aG4t9clnt5FLOSQSFA4Bx3zXzP4c1JNL8S2d/ISsUcmHYdQp4J/WvoHw5rWtaVqka6bsms7jBDnJMgPvgjPvXJjYz9orPRo9nKHTlBxa1Tudh4ai8dJ4mmiunaTTQxU/vNuzryAQQw6d+9eDftCwxWvxOu47TK4CGTaeMlcmvoCPXtQ0OPUbzVMW9hHGZg0kgdkGM4z354FfLWuahceINbudUvWxcXUrSY9F7VrhFJNsyzRw5VFO7O4/Z80VZNTutSkXJdhChI/hX5m/Xb+VfSVkpWZ7hwRHDHn2z6V4t8C2hjt/LA2iNNgz3ZmyTXtGoyLDoE8mTvYFq6Jy5p2PGS5Vci8O60v2lZOGkmdmwVyCOta1zKW1BPmIZh+fNch4MjhdxIyyb44gVYPgckdR3rpTIG1Hdgfuoy36VolqS3oXdFus2ly+cmNnI/U1zs++7i0my+R/kUnd0OG5z+VXNIlaHQZ5sn94x2+5pfC9sf7QRnRZUt7fYyt3LHP8AjWi0TI3Z1GkKftEcX2dIyD93B/Q//Wru9ENtMJ3VVEgG1tp+8D6+tcdobRLcmSNpUSME7JTlR9DW/bLeXEDNYyG2kaVSZECkFRnI545yPWqnaGFnJu3mZv3qqibgsrQf8u8f/fNK32e1jIjREz2AogaVIQJ3VnHcDrXNeOvE2l+G7Bb7VpZEhZtoKLu5r4irXa9ym7s9ClCVSVmab3EzOT5rUVzll4x8M3VrHcRavbbHGRukAP5Zorh5cR2f4nf7NLofG2keH7rxBJ9m0+FJJ1BkclwCqA8kAnn6CsD4heGbm4uLuHR40eDR7L7TdNI4WR13YLAfxEenYCup+HV4LbXo9QEm02oD9cAguAf0zWv440mbSLXx9rUkBjhlgWztGIO11cjJU9x8+P8AgNfbzqyVdJM5KGGhOjzvzv8AJaHzgSTXY+AdHvbqdZreFpAxC5HNP8GfD/WfFtve/wBiwmea2g80Rj+Ns/6sf7W3J/IVp/DHxbH4XuWttQtWeLfwwwrIe4Of6101J88ZRhq0cuHjFVE6miPdNAlmXR1sEGJUXafavmrxnp7Wet3M3WKWZ9j9mIPNev6x8T9Fs7aabSra8W4uUKl5NqgfTBJzz1rn9D+HviXxVp03izXoZLXTYrdjYxyAqZu+QD0QZJ3HqfWuaFV0Vz1NEdeKVOdo03dnK/D3wpL4qvFs7a5WG6LgRBhlSff9PzrqPGljrHhnxVpOn6/p0kHlJuU4ykozjKnoen1FO+D2krN4lim2soR18plzy28Aj8s19G/HPwnp3iL4X6lIi5vNOhN7akuSVZAC6+2VB/HFYVsQ/rCi9vyMab5abPCvEOoSxxi4hkif5Q0CudxBP14HGeMijw7J52oG7Zdvmuox6AVgeGNV+06LcW9wtvMDxGCm4gnAA59+a6XT0jsmtYiRuB5FcuNfJTceup6eE95OZ3drG/ltIAMt/EeAKjQ2yzbpN88gPAA4H0qe1tpJ7dJJJC0eOFB4qSXS5XCS2s4hkXow5yD2NfnknrqegtiSJ55MBsW6H+EfeNadpGkY34OB+JqhZwSoD9qubdj7AgmtCK/ijvf7PWOJ9qbsMCC5PfPp6VyzTexaaR1aTNDFY5+TcOV7e2K7C2ZZLYbuVZcEVxEj+eLbHHljn5gMV1dhMqW+ZJFCAdc8V5/27DkvdPmD4u2b2PxG1W3YMF3qyn1UqDnoa4O70yOd31GWQoIWG1GTKv7nIH8q9V/aMl06XxvDc2LSNLJZqJzt+UkEgEcjt+Fec6/cLb+FUgUM01whCkDoM5Jr9dwUp/VKKtZ2S/A8RwSqTcuh5/4jkgudQlkhyQTz9a9j+Heu6tpWh2whmAXYCEkXIAIrgtB0H+1pILi3t2MCY8whOpHYepr1ObQSsESW7CNY4wvNdGJrw0g+h0YLDVU3UXU83+JfizWtXvntri8eWFX+6TtUn6dK49GXCysxad+FGeg711/jPRIbVm+0XALSbmREGWbHf6Vy62X2i6RY49scQAds9PWuyjOLgrHBiac1UfNuenfBvWIlvYdNUHz5bgHPbaBn+gr3bxTeGPwtPg9EIH1xj+Zr52+GOjarpfxBtY722MMbxvLGxGN6gcEe1e3eLpsaEsPZmUH3+YU4pc6sc07pNM1/Ba7NOd2/iYAE+ij/AOvWmsmzT9UvicBIGwfwrP0bNtoMPUM6Zz/vc/yrR1GAjwkYBw93LEh+jSKD+ma1b1MktBxX7NolnbkYO3cR74z/AFrU0C28uyEjHb57bjnjPYf596xtfuM6lBaxcnyycD61teGte025m+w297E8ifKbaXAYY/2Tz+VHPGUuW+pXs5KPPbQ39Li/0LUQM74049/atu61jTvCml6ZDqjGFbmUxtN/DG+M/N6D3qvBfWNjrGl2slqgudQnKnA4wq8nHTrtrjP2l72HT/CAurwuLVdTRWdFLFCytg4HOOK7cVhPbYZ0ZaJr9TghVtW5v62PVC6yIHVg6MMqynII9aztX0ix1S38i+tYbmL+7IgYV4d8KfiPLpcCQPdx6toxOP3T7ng9x/VTXvGjarpmsW32jTLyK6izhih+6fQjtX51jsDVws+Wf3ntU52XNBmPb+BfCsMKxx6Pboq9ABwKK6nFFcl33L+s1f5mfn98PbZZ9fVka2kliKLHBM+0THJJHpyOPrXsPj+aw8Y+D9S0YXS2U8oWOO1l+Ro5EIPI7jj9a8U1jT7jwpfw6kuy/t0ZRP5Tbg2epUj0q/rPjSG5lt73RobpriX90zXCsFx3AY/xYr7OS9tL2sGdWHrwo0HTktep7X+z54fj8LyR2yMrMzEO399sD/69fKfjyB7fxxrtvKAHj1GdWA9RI1fSHw88TqojaFnVhhnil+RgR1IJ/wD1VymvfC4eKfj5eSS+bB4buFTVLq5xjKP1jB/vFgw+gJrkweIVCvOVV7r8n/wTirUnOCUe5Y/ZX+HNrMr+PPFGlx3FkpCaXDOgIlcH5pQp4IHQE8dTXo/xr8UTXmjXGk6bb7rm4PlIiHnqBzXWR3Vjtit7WOOCztoxDaQIMLGgGBxTBo9hxN5cefvn5Bk4yR+prmc5Ymr7ar8l2B2pR5Y/eeYfDzwuug2ujiTDXU0HmMNvCc5LfmPzr1i48v8A4Ru+hmHnIbKbzAR94FDWHNHG+ux2yyYaOxhMqDgqMtjH15rb8YzLY/D/AFp4SWaPTZ33HsRG1TTquU7vclw0R8S2tvc2OvQxxl/szTA7RwBz/KvTPGVnNLokN5ZnbdW48yM/3vVT7EV5DpHiS4uZY4prXLIwdpIuBgdyD/jXb6z4r1q+tUtdOW3tbXbjcwDSN/QV6uKo1JVI6HZg69KNGal1Ok8D+MFu7ZWhm2SA7XiboG9K9C0nUEuAq7QCexPAr520aDUNOneZLYfM2ZFBwW+lem+GdXG1CvmdencfWvms2yhJupTWhvhsQ5Kz3PVVspJQP9IiiH+xCCfzNcD4uF9pWrperqDXEtu2QMcBT2rrLW6uPs6PnKkZ5IH9a5jxNG07SySOTvzhe1eFhrU5pS2OhpyNDRvG+oakqJZ2+WzzI/CqR7d67rSXu7pFl1G8edv7ucKPoOleL/D2fZfXFqzAFZMgexr2bRRmHJ6Y4NfS4XCYehO9OCv36nZQjz0+ZnlXx5VD4m02NON1uR7ffPqD/n8K5fVrJHu7JH4jjxkexOK2PixdNe/E6KzTOLeCMd/dj/n/AOtVOW4imvbiGTAYYXHsBX0FJc1SK8meJjJKMakl1aX3HW6TZQWNukccaqo7AV0EVqrJuGTkcVwdlqt7a+VB8lxGGCrvOCPbNad7rmpXenyiPbawrw4jJ3N7bu34VxPK67n5dzujnOHVO+t+xy/izTJL/Xmto5raSSKF8yoOV+bPPbPbj1qz8JvC2lXV6k+ozMzCUOsIGFYg9W9fpV/TrKKO/gZm/dSxbZB3wTz/AJ9qvW0cVjqDRQSKrQPghe1dWMpSoQUE9H1OXA1o4ibqSSunsek+LNFtfOs9RhjQyQZAYDoGAz/IVyvjS4xYwxr13g/lXY2MsmpaKFXDZXnnkV5x4vd5LiG2YkHzMHnHSpyyVm4PoLOYbVF1PRLFWuFtbZTkEKP0ro9S8lpLaHjbG+7/AL5U/wCIqpoVgtrCLpmziMbc/SszV9QH2yWCE75kgZto98V3r3paHkfCirpl5He+Ibyb5WQJtXPUAGtIeGdP1C6SaWND8wIJXNeZtfrZpexXrNHcMy+SY8jAJwD9fvGuh0nxVHa3FpZxX884M6x7QdxwBlv1wK8iVCq8TKoj6SnWoRwsYX0sekWwZdW0i5Uv5NpqNxGuTnC+ZwPpio/2oxHdfCTWf3au0M8U5B9A4XP/AI/Wl4TU3nhIzTL+8ju5T+bGqfxvhS98EeJLGQkJ/ZTyNxk5BD5/8dFfaxfPBJ9EfCVFy1eZdWfF9jYxw3nnaXql5ouoDkhmLIx+vX8813Hw9+LniTwbrcf9qos0IbZJcW69R/tp/EPwBrgdPvGvrd7WRUkNvhQ7qQfwPUVFPMjD7FdSxTk/KNjkOp7c/wBORXn4jDwrw5ZLRnbSqypy0PvHRfit4b1HSra98yQ+cgbMQ3p+Bor881l1G1HkBrmMISNq9B+tFfPPhyF9JHd9apfy/ieh+Iby0/0Ww02JYbG3jXyu5kyM72Pcmq2tXTXFhp8WMmKcMAO/auUiujDGis5IH6Zrf8LJJrWt21vErNHES8jduAcCup0HRj5I6ViI1E0em+FxF/ZkN39n8zj5QHwRXZWOqQf8I40EbSxRyzAFTLyvXjnoK5/QbeKHTlifcP4MA8ZFdPBojS+Gj5d3Ax87hWyT0rxK3LKSv3NIXSYljPJG4dVkKjjl8112l3zTW7K2cFcDJ9a4aK3urTQ98jbi7kZ29BWpFqDWejiYNiSUrbwMUyA7dGPsK6dIxOSV2zqLWKKfX5btV6oik+uBx/OqfxkvV0z4SeKLzkBdOkiJ9DIPLX9WFbfgnQ55bSJprxXyAXcAkknrjsK1viV4fs2+Guv28tuLm3mspFuFlJ5XGQ491YKw+lebSxMFUT31OqcbR5T88dGVoLVEiGZZsE+vPQV738IvhM+u3QuNQjuLyNQdkUZO1frjqa8a8HW63PiCyTG9Fbdj1AHH619dfAvxv4c0mHVfBus3hsLldymeWYRB94ywRzgKykkdewIr6au+efLewYNKFN1OW76Fm2+GWi28iWselskq8YKfN+NcL8TPAr+Hf+JnaQGKMH5uMAmvoGPXfDd7ZPHa64PsoiWzF7FdjeCP+mp4Lcc8/jXJfHXU7HV/DM1jZz+d5UBeVkYOGAGBlhxuzz+FcsaEF9q53TxM6iUfZ20PENLvr3UYI/It5JOMYUcD8a3YfD892Fa/l2L/AHF/xqj4F1G107wnHFPOvmLLJkdwNxxn+f407UfGlvCSsQMjducA14Usqiq0mlomd9CVJUoym9WjoLbRdItEGyyh3D+LYN359aurqUNvCVDKiL95mOMCvO7DxBqWvXRhtrqGCPJ3BDl/16VoT2EMkgRjIVAPmrK2/wAwf0p1MTTwsuV6st4qMlaC0MPTrq1174gXdxdWrpPbKYir4IKk5BH4VjeONNjs9cn+zOcbVkAz09v0rQ8N3Edt47u5JCkMKRrvy2URVznk9upq3Noo8S+LfP0rW9OntbqJGhQl/M2FiN2Nu3HXHPOK9DCV40avtKjtG3/BPOxUPbYXliryucjpmpSC4jRleXnhVBLE/QV2ltd7UaKaEoX5McikE/nXqPwZ0nQPDPiXVNKhtYmv7cRSLPOoLyo6/eB7DcGGB6V6Vrmi6drWnXEGs2kDeapVHZRuVj0YN14rF8WQjifZ+zbjprfWz8v+CeXUy2UI6vU+Xj5skYjVjG0ZPl7MEYP1FcbFrNzpfid5r4t5NxIIn3dj/Cf6V3Gq6a8OpXVusjQ3NtM0Mg7FlOK828cxNI7teLtIzgq+AT619viYwrUUujPIw9SdKrzLdHv3gPUSqkCTKY6Vz/jdba38RRXV3fQWtu/IMjAZYHnBP4Vzfwi1k6lpUWZMToPLk57jv+NXfjjpL3nhQScs8BMgPt3/AEr5WjzUcSo/I+vxKjiMG5L1Pc3uo20yDYw2NGpz68Vy/gsx6h8R7uORvlNvtXPsa830D47aVa+GrTTtT8P3rz28CxmWGZSHIGM4OCP1p3wz+Imjr42Oo3qtptnJGcSyMXOcjAOBx3r26XuanzVROb0PaPiB4GgvkimhkRJPukBB8wHSud8CeFotP11ZpUDPu2qP7vvV/wAWfGTwZB5a2U91qjgHP2aHgH6sQPyrJ8IfE7wnPfpNqEl5p7Bs/vYdw/Nc10VJqU9GYQg4x2PT/h5cR/2ReWD8hpCyH3yc1zXx2ndvBvjJVLhvsYhyOwJRf61m/DzxpoDzFZNUgh3ucrOwQg5PIJ4xXBfHLxhrE3ijXtG0/VrefR7sqf3IR1dMKcbxnuOxrspvTQ5p2vc8A0qKTTUdCN7sckk4qGyS4iaYy27vuJ2Hg8HrW7NAu7p+NIsCZ9PpTVHzE6pUS8VVCmCUkDHIorSW3G0fLn8aKv2L7k+1XY5rRrKbVtQjs48jdy7f3VHU16toENroE0CrFshXKk98n+I1yfwVW1utWvrSRSZ5IlaM4/hB5HseRXpeo2G6EW8iGKdOI2YYWQemfWvkswxH7z2b2Pdw1K0ebqb8W5LRbiRUUOMx4BIOferena9bwaeokcLCZdrbkI2Ejj2615H4p1zxB4f0aVtMu7xBFIMwZyseepx2H0pNF8Q+Mb3RRcSNbSxTgFkuk3fTtkfnXF9VfKp3Vrm/Pd8tj2TxRqFtb2ttHLexwxhQyscKpz796yzq0eveHBo+jTJNOk4E9ygysa5z8p6FjwPauPtF8ZeKLe10XVFt7XTYfmZ44zvI7AE816JpsOm+HdLS3t40hiiXp/U+tZ1KnL7q1Z34HL/ae/U+FFdbO50fS3kl1rUl2jdzOcA14LefEnxld+I9Y0a48R6rNpl0XjFmZWkTHQcckcelfTuk+DdY8XeXNPPHYaarZbJzK/fhe3411dtaeB/AllL/AGZo9rDcSnzJTFCDM/8A00lfGRmt6FSnRi+eKZljYrEVVTo9D5M+HOgXlobbV7zS7m0gtJZJAZYWQOgGQPmHILYH416N5uiX+im5udPtp72RiQ0g5B9TXRfFrxBb+IfC9zJa3stvtniUx+UWRhuJK7vU4znttrzGzmVrD7O0kkROTHKvYj19aqr+/tUO7B82H/dzWp6n8Mtas5tEn0OTTHiYy7ljlQbMdM/Sum1a40qPw1NbxW6WpZT5i5ChdvJGT9K4XwxHeJYwR2PieF55cDd5ZO1e/wApJ5rtDa213aX8d9bQ3qQ2Es5hnUFZQhBbI9xn6Eg1vRoqcowj1Zriq7o05Tktlc+XrXxdLc6zKNSVrexnkJBiJJiye47ivQtL8N2U1tHeQyC9tX5WaA7l/HHNXfjJ8BNZ0+0j8T+A7SfVdEuYRcNaod89sCM8Dq6/Tkd/WvEdG8Sa34eumfTb6e0fOJI+qkjsynitM0ymWIV8PPll2e3/AAD5jC43kf7xXR7xBoumsm1I4HYdOQH/AD61PPp13a25kYvLBjCrL8xU+x64+teZWXxovEQLq2i212R1aJ/LJ/Ag1618NL618W6bbatd2xtYZcmO283OBnGSQB1r4yrlGPoSvWWne6f/AAT38NVpYl8lJ6nBaHY28PiK5h1WJmt54iHJGQBnHOeo55Fad14yt7S7WwW5jtr3RZVZ7TgRzQAYzEfXa3SvZ9Y8C+H9S01lhthDMVIWWMkMpPv3/Gvl34i6D4m0HVLq3uYIrny/uzmIbynY5FfTYCjHFe7UJxU5YOgl36nuQ1o3E1lq2nXUeGADTD+KM57jrg44PHWrEnxZ8iJNP1iKSGcSlIpSm1JfQqffuO1eT/C+GyudO+0RXmpRByN0bXSFSe52gcflmteePwp4s8ZL4Z1LTL9ZtMiaSC8ilIWYE52t8uRjOAc881lUy2lHlhOPNGPVaNIwvVqRUotJy+65iaxrlxZ+M9Qm1dx5GpTNMsgHyqxOcVjar4K8ReL9aRtNtnFvt5uJhtjXnn6/hXvdtpvg+PTbAwWFs97AXhljnYu+UPD/ADZ6g/mDSap4r0XTIf8ASLi2tgB0LgV6lXNJqKp0IadLmeHyem26lefrb/M474f/AApj8Mhrg61cS3T4LgIBFkf7PX8c1t/EFI5PDN5DIykrA4Zu2MVyfin4waZbKyafvuW/2BhfzNcjrPiW+8R+A5tQuC8Bln8vyVfgAPj8eBXLSwuJnNVap1V8bhKVN0aJ560OYQQD0rX8PpujUdgKUQL9nAXnAqbw+GWZ4BjPUV6kpXizxYwszUiIU4Aq7GrLCZiCFyBmo7K2kkugjKetb/iCBLbw6dqcCRcnH1rKFW04o2nSvTlIxFk44bIprOCDtx9BWf5pOcNilSbnBOK9dVDxnEdcEMOgXHaqbyEHOCDVl23ZOTmqN2jKNwyeOa2jWMpUx4mXH3x+dFZhk57flRWvtTP2Z2H7P9pBqX9qO22MrsVnL7ccEjn0zXq4k0TTV8u+8bQWqjon21f65r5UsN0QYqzLu64JGR71O3T5V5PoOSa+bxGV+3m5udl6Hs08ZyRS5T6N1zxb4Os7W4mt9dtdVkhj8xtrF8DgdQMdSKf8PPEdxrjG6tdJRLNyB/aE7FcepRME4HrxXnfw1+HNzdGS61+3xbzIFNqQRkZB+Y/gOK9g1C4tNA0GW6MaQWdnFkhV4wOAAB74FeHiKOHpv2VP3n/XY+jwWFqzh7Wt7q7f5kviHVrLQreSSe4VnJ5kLA7j25qT4b6DqHizxPDcatA8enW5Exicf6zHQGvnXxr4kHiNYl8q4gjR3YxO4KnJ4/KvqX9lSG7j+GFo11ezyXdw7zWomYttjBwqLntgZx7mvReX/V6al1PPr5q68nTjpFHZ+M9QuvDkrLpi28Md4gUlxxGVHLAeuMCvPtDufElut3qujmDVig3TWofErrk/dHc+1dp8Vr6ffpM8MULWlyZLd0kIHlzgZ2nPqAcfSuMt7i8gDfYNNn0i9tX3CYIvlSg4+Vsdc8AHsTXFKjOdXVaI7sFKnChdbsoePIbPxF4dtL2NRpN5FO6rYEBVuWZCPlA6sDz9Ca8h0+aeIq8eN0ZyFbofY16p8TdVtJJfD95Pbz28+n6iLmdliHlsrAbwpHfg9u9YnxD8Jtpd2viLT1Mmh6ofOtZQhGzdztb0PcV7Cw7jRi+h57xUJV5RvqX/AAPe3s+LhdJsbRAnzSleSfUCu+8G202p6b4w1MbmjttKexib+/LJy2Pp8o/OvJvD+q3135Oj6YrNcSHYrMOI17sa+h7r+x/BvwWvFju4JmVEaYRyqzs7MBg89a0wNNyrx5V1ROYYhRw8oyerX4HfeEh9j8P6TaFs7LONOvRlUAivNPj18AfDvxHtpdW0kQ6P4kxuFyiYiuT6SqOv+8OfrXa+GboN4dibccxzAg+m5QwrpNKugzmE8A8r7eordV37VqXU8ZQ91WPy08eeEPEHg/xXP4Z16xe31KJgPLB3BwfuspHVSO9e6fBW8msdCtLGSD9/HEAyseVINfRP7SHw4sPE2mw+KoLRG1fSYyN+35pICclfwPI/GvlK+1W68N+IBOinYVw3HSuXH3qfureZ7GVpUk61/I+jtN8QSSyCBbUrkVlfEbS7TUtM+0TQo0kYwwxyUNcBo3jCa6iE9uyscZABxW1JOuvaVKIL66t7plONzhkB9CMdK8uhzYerGfY9muoYqjKHc4q10KTR53k0HyAjnc8FwCRnuVIPH61HeajrUTfuobG1vHUgOVY7+eitkflUF9q82k6sLPUhsjlH7qQ/wuOqn2qafUbeaJobiNXhfqeu0+tfXyw+Hn79rnxccXiaa9nzWsQXsfiPVPDX9mS3iWs7Nl7mNSJGGSQpIPHJ6gZri5vDGu2StLdwW19CP9Y0rdB6k9fxrsRfXejyJ5xa7sW+445ZB/WtmHUrK6h862nVxj5l7gVHIov3ULncviZ5ne23hqLSJbiWGFJ413eWkglB+hX+tRWiu/w2SVlC+ZclwPYu2K6DxXodlPb3FtpnlW8lwu1Y24AJI59u9LrOnR6f4FGnxYdLZI8NjqdwBP5k1hiJWsjSirs5m1Ba1U/gado0G/UyMkEDPFTadEfsx4qzoif8TNn9gK85y3PUjHY7PRdOKgM3OeeaveKoTJ4au4VHKx7+P9k5qfSnHkL9Kb4iuI49FvSx6wOPxIxXBGT9on5nqThH2Ml5HlW8Yo3ZqsG7ZoEu35SK+hPlCwJD74pDukk2RqzseihSTVvR5dLVZHv7W4uGGDGqy7EP+9xn8q0pfE0sUZi061t7GPptgTa34seTTuwsignhLW5VEi6dKobkByqn8iciio5NUv2kLZznuSSaKq8u4rI4YjacCu9+C+gw6r4he9uo1eCzUFd3QSHocd8D9SK4STG6vYfg3aRwaLFcQqrSXEjbTnG6Uep/uooya4cfUcMO7bvQ9XJ6UamLjzbLU9Tv72x0TR5LvUJY7a3gA3E9ieg46sa8w+OfiaUFPDdq2IyiTXLDvkZVf6/lWf4v8UaXrni3TtLnvvL0GxuA1xO2T57g5Zzjrk8D61xHjDWDrniG+1QrtE8pKL/dXoo/LFefl+W8lSNSovP/ACPWzbNlOlOnTfW3+fy2X3mNM1fZv7P90t78MfD0NwPLuI7ZVBBxvAJ2kHs2MfXtXxRdzCNcnk9h6mvsv9nq88M6f8ONIsr3U/LuorfNx5sJCgk5Izjkc16GYTjGCu+p89g6NSq3yq5ufHxpo/DlnYwuj3t5cCQMwwVEf8RHrzjI7Zqp4JnvNU0lLK9tszEgSHOdyLg/qcVka/qEniXxBJfbnNsh8mzRjnbEp/qea6HRNRi03X7SyZ1QyRfN+J4/lXBhqka1a3Q9atSlhMI+7NTxP4aTxB4fvNMkCAzRnyyR/q5B90/n/OvOfhdpcmo+HNS0m+LW13aMYZ4JDlJoh0yOhII69Qa9t05PPuJ48/fT5T71494nkl8L/FfT9XlkK6TqhNveRY+WOcZKH2DMAPzr1buV6fc+flpafY1PAHgiPTLedpCHuJZNxfHIUH5V9sfzq78WNIubrwFfWVhCr3VzqUJxwuflYnn8K7rfarcWt1bKBbXcfGOivXH/ABteWDwlG1vO8UjX0bBlXJBVX7d6vCLlrQjT0dxYhyqU5Tnq2jsfDkkkOkSWzcM1lBMo91AVv5itTTNVYQJc7hjbx9aw7SQwaTpF6SW/0dIpfdXUD+eKz7K9VVa38wELMxAz2/zmuNwvN3Nua0bHqNlfJewG3uFDJIu1ge4I5FfHvxL8Pwrr+o2a432lw8YPqAeP0r6Y07UslCvHpXy78cdft9L+L/iGykuYomMqyBZG2/eRTmrxdNyimt0duXVoxlKMtmecS3UmgXxG4rCTyo7e4rqtE11ZnWSG68mRujD7rfWuE8Sa/orMztcC7uT/AM8hkD2z0rl7HxHdWl35kKqISeYj0/P1rFYdzjtqbvFxpTsnoexeK4JtbuDa3LREvEJIpB0DA4P9Pzrire+utNuTZ3jMAh2ncMnH9a0tM1pNVt4Lu3di8B+aP+IA8EU3V7e6uIGElgb9Ax8ieKQB1Hof8DXoYOT5OR7o87HRvU9pHZmjZa1CsGwA3EPcZ+7+FV5rlUfzbS7ZFJz5fYVzLWd5b/PLbSwRd3dsAe1WoAsgC7j9a6Z1FA44xubUd002oRtE28qTubHWtXWmabQbqM5OVHGP9oVl2FmsSB1O5sDOTzzWpcSebYPb9yAuO/WvNrT5nzM7KUbWSMWCApbj6VY0+MI0ZxyxJzU9/C0MKjbnNTPlEtIyoG1M/nXCndNnrSVpRR0di+2Ec1z/AI/1Hbp6W27mZufoP/r4rRim2xAe1cD4wupLrVmPPlxjYn9TTwlLmqXfQeOrctLl7lMHjg/hSE5PzVWjY561ZWNmHA4r1zwiGKJru2UPO/PIXPyg+mKtwtHJ+5tzI3lYV2c8luuPw6VA1tMrFreRo9xyehH1qzp009nataSRq8bSmUybfmLEDv6VURMnEU2PvrRU32mL0b/vminYVzM+JOk2+keJHS1G2KYeYq+nPSuZn1C88mK2+1z+REWaOPeQqFvvED3roviLqH9o6nFd+cJMqRx0X2xXIS8ms6MHGnGMtWjWpWjUm509Ey5FOeMniiS47D8zWcWZaYZGxxmtbmRt+HtNuNW1q2XZmMygE9hjrX0PpKlYo7OH5YgV3e4z0rxn4SOENzIw5DBVz78mvavDB3RySHqelfN5rJzqW7H1WSwUKPN3Ov0iEx3iDoFFcz4l1Zx8Sp4fvR28cS7fUYyf1NdjprBgknUtivJry4kvvHGpXcRzI1w+F/vKDjj8qvLoWuzPOJ+6ke26bqWp6WsOpaZMby14LQO2ePY1p+MLDS/Gnhm6u7IiRLhNtxA334nHOR6EHkH2rhvA2s2sP+i6mxhiJ4k52qff0rsZNDvrWU6v4cvIpQ4ywjYMsi+hHevWbvqfO2sZvw78SSz6bceGtWkA1HTysiMePNTpvH14P1zWb8fdejtfDekQuDI9xfbVVTyTtwD+ZrM8XL519FqtoDpmr22flf7kgPVM91P5g1yaXk/jnxtpEd8siJo8okktVTeXIOSTg9Mqo9810YXl9sqj6bmdXSm49z3bVtQW38LPCclYrUIxXkqQv+Ncb4d1i11K9F7yFlIbBBwW78fXPpWz4v3/APCNzSR2C2hkXDTy9QPbPNeMeEvGg0A/Y57eS4iikYI6vsfGfcc1jVqKDNqNGVXY+mtJCsVZjxn8TXxn+10IpvjrrRjZWCRW6tj+EiJcj617m3xUuJrEppdqtkWXBnkk8yQf7vGB+tfMPj83mp+MdSvZQzM8pwWOSQBjrUU8RGpJxibVsHOjTUp9TkBB6Zp0CR+enmcLnmtD7FOBkoahnt3UZKEfhXQcq0Oh8IwvBq8YimTEvGAcg/WvZNP0NpTEk2nNNHODmSBmUqR0ywxivIfhdp9zPrX2zyXMEalQ+ON3oK+jfD15HHY+Y6MzKvIryMbWcJ2R7uX0FVp3bsjmPiRpOkWPg2VpIAJFV5WZmLYIHAGffNZPgnwBZ3Nil5dXT3AIyFB2rnH54rI+JmuXmoXX9jzbMQk+cE6Ek5wPzqr4W1nXtFt0js51e3HAhmXeFHseoq3GtOndS1OVToQqvmjp/wAE9a0Hw5aW4Ytbwxc7UyoPH+TVXxR4Y/ffaLCNWQ8tHwuD6iuV/wCE219lZF0yyVuhIMhH1xuxV/w/o3jbXnEraoumW7fdEkLhWHfaP8cVxTo1Ie9OVj0qeJoz92nFsoyaBqc1yFmVbaA9Sw3ZHqMVQ1dlm1QJFvMECLFEXABKr3OPfNeyW/gsWunPFBq13LM6c+ZITFL7Y7fUcVw2oaC8k5RYyJVO3ZjJ+lZwrpm86OlzkpEZoztyOOoHSuP1W0xIyEHk4zmvbr/wnPp/gd76ddk73Sgx+iYI598151q2mMwcmMcdPavWwkly3PDxyfPZnnnkHJ2nvViFZFGCeK1rux2OSFAqDygBxj6V3nnsZbgEfOtWjGp+6w6d+lRbAmCSKbcFWgeMtjcpBI7Zp3EX7C1W+tEuoZUZHzg884OP6UVxo1jV7RVtY5niSFQgVE4wBjP49fxoqdStD//Z">
            <a:extLst>
              <a:ext uri="{FF2B5EF4-FFF2-40B4-BE49-F238E27FC236}">
                <a16:creationId xmlns:a16="http://schemas.microsoft.com/office/drawing/2014/main" id="{8E59E9D0-1DC2-4AC4-8CD9-2A6916682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2" descr="data:image/jpg;base64,%20/9j/4AAQSkZJRgABAQEAYABgAAD/2wBDAAUDBAQEAwUEBAQFBQUGBwwIBwcHBw8LCwkMEQ8SEhEPERETFhwXExQaFRERGCEYGh0dHx8fExciJCIeJBweHx7/2wBDAQUFBQcGBw4ICA4eFBEUHh4eHh4eHh4eHh4eHh4eHh4eHh4eHh4eHh4eHh4eHh4eHh4eHh4eHh4eHh4eHh4eHh7/wAARCAEfAQ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xfUbpYZYvsof92ME9Bn6UtluYhmjDZbgbcdfUjmpFaOaWTzY9p6Z6nipNMtd1s7yTqsatxjDMeOML1/GtYrSxgVb1Ar/uzntgdc/jUdrbRwXSvJH5ilgcOcHHce1JdqFG8TFgDww4LEetSadcKsoLYPZQenPvUp2A7WSeKaTT2tFFlJNIqoWPyEdCQ2Pm969Ht5ltJ2sbXD3L/MTGgWEHHIU8bemcnivMbfWomt7X7XDEFjl+UhN8aKeOM/8A16o6zrU/9rPeoo2wHYqgkqB7fX06V0yxUqc04MxVJSVmdb8SdButTurjUbWCBTAgaRoptzc9WIHXjv0rzPUrRfspjfzGmiwMcKQvbavU/lXT6V4gW+sbuwuwxN7EQZI5AnlY6bhjkAe9Y4srme4itrQm4kBAZ0AJbsf0rCviVOXM9H1NacHFWIPkgKTW5BhTbmM/eGR32/zrZ8PNZXENy15pzy3DSA27mYhVGOTg9RUqaK1vaII7hnxKxkLxkgY6AgdfoaW1u449OaQK7TxyFg8pCsUx/CvpmuWVVON47miWup0lgkU9hc6eJpbbVYcraiJ8Iq4yxbPUEdRVHwa1+wMNpcqkoARmiGwMwPpjIGKraRLbNfm8hBjuHUIy4DEnHORjGKivryLS7+Q2cztFOQJlZwCHH8ecVm6nPaNthqNm2b/irxNP5k8NtveZU2y3E0jZIH3sDjiuPeaNYFO3bbIPM8yFM7nPOWBxjFJrt8p1iUhv3YiUhQCBjuPceuaLbUlGj3FrFCqySSh5S/cdBg+ntTqNt33Haxr2utx6j4ZFhfWJWK1uPtUbQOV+ZuGBPXcR27VNa3UNrYyWlkHkQkSOroFlLDpjnBA/CuXedvtgKSRPAINxyNoGOgx1rSivYr2CLy7aK0mKqhYtl3LcEgcAge9Dvdaia0K+r3c014sEqSRKABKFT9457E46/jVeVpmuJFs5kj3DaynuPcmrfi2byIUsYFuFa0/dGdW5MZHRhn16YrmbPUXR3jmc7JBh2ZQxPoeaag7EHWjVLqTw/caTZ2KX53K7yBdxUdMqv9azNMs7MWwufOW4nbc7wpFtEZHG0n0qhdavdCdo7SfaEUDcoAyoHTiokuFaeJYXTBAIJOChPXI7n/GnyytYehYvpbdtVC2rFkABJeMBt/XAPNamlWzaxcBpHChXCxuQAT/sL7GqFrZPdvLLHZtPZWrjzndtiFj6n1+ldzpM3hTSUN5c2FwLjyz5cb7njBx8pAGAQKUnayH5mzL4fvNCnt9OuNLMdtKfPWCQn94uep28sAe5/KtSx0WKKTVJbLTYLi6FoIhKyEJFKzYCpzgnH8fPTtW34ctVu/7DtbBri7WeMLeagJ3URhjkR9gv61reL9Pj0rWLDwVY3kkcOoiRrUysJNsgPHPBwOuP511Rgk73BMwn0/UPEXhKbw+kgvr6wkkhWScAAuqgkoR02ntXV+D9HsLHVbK5nvhMZ7IRyzNKGBmAw3XgDPTPf3rg/EltqXgPUrSwtna0NvFLM1yrNuMzjBDkkZVuuax9A1C/t7y0t9Vaew0i/nEb3EMbTMZAdwVdpyMk59ap1WnqgSVz6U8G2uqXNtLYXMyXNvayFVuMgZB7bQOCOlafgrw/Hpy3xXz0VrksPMTYD7gZ6e/Fc7qdncaMmjajp3iSzjga5WOe4uAdoB6/KowZD0JbAFbPg3U9Fv8AxBrGnw6+95qkT7LmBmIUL1UhTweD1XHuKTrSskiuRFjxpHpt9pTvLF9sMIKxkcKrHjJPt+VeB/FHTYNPurW60aeQhzGHAi2L8wwQvc/gK+mnt9L08R72WEbtijeRkt2968M+MPh2PVvEAubLxRcxwXExBtzcMkZKD7owMnPP3TgUuZWsxtHi/jySEeRLZyRwhCI0gt0w5YdA+epHXP8AOuV1XS1uLozKyJtTLhjhznpuwAGJ5rrfiNp2rNq6382lJY6bbIF3QqI1jUDAz1O78Ca84e9nkmc2Mss5aPDSzDHzA9ic5z+FZNa6ENEk8FmZWCykbeCCqrg/gefrRVEahNGP3kD7mJY+WvHJ+nWilyiuIZ2eZjGCAucEHkirulXyW8qySqrLtI8sNw3pmnXKtOiaZaW4cyvxlfm3egPpWTeW11ps8tnco0DJy6sPmBrbzJLV/cG9l3GOKJUXCqoxg9ifU1XSZWHl4C7eR7GqbSb3VUZmz1OOlTwYYNG+0MASC38qG77gX5HZvKZpI1iQ7cKuGPvV3TNYl0uQG1yXyWLMuQRjGMEVglcxqrYJ3HDKe1SWzTzTrCkwAJAxnAb61D97cZ1qQyaheBplt2GSzeZwgGOvFW7eO8vL6fTYF2XUCbQFkwWTr1PPAqpoFvexNs+xmRImKtFM+F2HqCeo+lbJvFbUdOaSztLdIGaMyLEVYHGRnPXjpUOMeV3eoJu/kW9El8wW7S3C2xVnYRun7uQDg5zzn3Fc9q6z3U7i3m8wCX5tq8bexHpjpVrWEvNQvYjZwof3bNtySW5569M1mau1rZtFKpkEm1S0RXjPcn1rkULO66mt7ouQXEulTR2a3TSRSnoqECJjwdrdTx9a0IpVt7qSRDCZrbKRBpeXY8j24+orjVvJPOl3zABuY8qCB6Zo06VvtqGSeNCGy8jL8pGeOK05LO5NzXuL+Sd3mvIbWORzsYkDd17nv9azLy6jS4e1wrxoSQUORn29a09cvE8RS290IrdZon2vcJwGA7kVm28NvP4gihbe9vjdIqffI7getOPKOQ9IFmtWjlMStLH5isrgEkHoc/yFXfDE1r/aNudYkQW1uGVwCdyr6jg5PpWbrqrDavNbxzCKOQpGNwZUJ9TjqadaQWp06e4kjdlYBfMRgCD/AErenFXuzOTuhfF13YXGrBrKRWs1ADuAUMnoSOmffisK9U72YYiwwIRTuwD0rbSKOw0tnUedHncMqTkfTtj16VQhtnINuLFp5WXdGYm+YZ7nFO9xElpKyW7QC3bHk592Pr9KgQ3VyojUtIiHduYBevXFWrktJZpZ28yzOi4mUr8ygHn/ADzXQ6Dpto9z9nkuvtEflfL8p2q3uM+vrUOVi1HQ3NCsLibwyLOdVsrWFw4YRK7SN1O49vwq415qWpkaZPZW9xFYqFmCv9+MnICkjr9KhsoY7pFghupIY9rBjCTkEdTxx3rsNNS1sXkgWB1YKigPkZUDqOwzXDXxdvUpQTNawMkcZ0nSNPuYrC1QXElrAw82Q5BBJz06+pro/CXizSvEGo6brWs2AurmK+kj0+KNSs9qV4J6/Nnv6VjaXDqSSzXGmXUEdxOF2NKoAjUdee57gdKp2OjeHvC8l3PPq81zrUilorgphEaXoIx0yTXqYF+1pczOepJxlY2Pj74gOq2tgsWms1nczTW6zuwjmWRTwVDDAUjPPevKNI1bWNdn0/R9NYRS2sxaA2+yNjk4JyR98dS2a67RdA0y6iu4vGV3Ncy20L3ltdQ3IYSIeGUqRhSOv4VmLpehTQ/2bpOpTXVs8LSSs+PP8oHPQsoBP05xV1KWpcalz1BbnWI/DF5pfnDXbqKQebpeqQgSI2MxmHbhfViW5PXiqXwX8a2VvYS3g8O2UWoJNLca1fS3BkuCEGHaNQCeAAMZArz2LV1stN8631mJm0uUSx3ksRQXy4wkcrlgdy54wcYHNJANNuWPiqz1i4muRHLJL+63KshGJJGMXMgYcBSV9eawtqac1z6ut9T0/VG0/WYrKbyri0+0R3MyYEa4yFPPBI5xXiXxKF5a+JNGubK3gngeWW68yaXdKxbjgHp14AA961Ph94xibwfZ6Tdac/iae0thcmSOKOKPr8qszkBSvAzyaf8AES/tNRj1DVkmht72xiRpI4L3hlI+aPGM7hxyOp7U3exdzyL4gRwXGry2d7K+kXUWPPjecMxUDhlUE9c9Ca5Z4NO0u5mktrNriO7iQWgkh+U54LNnGMdvU1Y1Ga71G7ltLxbx7O5wXuPJSKdX6gOSSoCnjAIJ7muU1e41I3W243GSM+Wp3mRyRwAOx+i0uZENjZluLW4ltJLmKIwOY8SHY3r0H1orKCliXkurcMxJKyh9y+xx0+lFRzok3dVt4PsbOty8syYYI4IAPsfWubih81ijFA75yzkjB+varMt3MkYE0eeO/b2FVFly/wAsjIz8k+lbJ9xDJ0jtmRhKTjKsFblfYkdf1qNLpmkjIZFC8DIyAKuXXkmHylZZCo43rg/nVRIB8se1Q2e9F7gBKtGw3KFLfIQePSui8IaQn260O9UN1I0eWblQCPmHrWLp0P2q5+zKih5Aclhg7hWrYyIiIzNuVflfjG0g8hW7VLutRnf6vZW1jrd4v2iWQs5VTjl8gDn1J/SoNXvbeGK3gknkl+xlSXkiBBbsD9OnWsWe+a5ufluPLeKLdEGXmTPQDAwD7mqDX8sMf2h2IlQ/OrHoc9SD3rJ3Um+43qWrmWOGRmllkaZskNA7IeeduPSsbVpLogtBh4ZFKgNgfN/9aoP7SWa9MkykRgllOP4v/wBdSxagbeCaTy4ZJ87kLpnrxwKFpuCdig0FxK0av5jTHHB6gAcZ96L23ezmjNwN0S/f28HJ5weOtW9JuGMkIhQPc+Zt2bfv57EHtVrWrSFrlW+6hJjkiwdqsOoFTd3GW/B8a3UN0ElhSdiNvmL1HuMf/Wqz4K0ptX1mW3udRaBXmaISRgsGGOo9QDWRpEEf2+1WYpHAzMjzI21lXHGRUl1crpOrRfYHeSLYY9zjashBz+HFR9p2KaVjf1bTmh8KeIFWRGlhk2vESpLRr0dBnKnPWs3wBpM3izXLPQ4I4bmGCAXMjhSDEw/hb1/Ku31DUPD9j4a1XUItDWxvJNPKrNGxETu4AKlT1I7EZzXA+HYrvQPC66wLW4UT3CoXjHyybTkDcDu/KvQTS5br7jCys3c6PxZawanr2oQWIkY28yiUQx5iCheQFAzx69K5A3EdtCL4TNDDGTGFiHzg9cnNeh+D5YdT1ezurORNPu7susFvdsqiSNv9YGY5Y4GcE46VzutWdl4q8ayWthAY/D+myFJpYR/x8c9c++Pyq6sVKPN3M4Ozt0Oe0TT726Z9UgQ29vKdincMuPz/AFrbj0O6kt7fYQ7kt5XzhgT3H1q9qX2GXRre0tPLhgtZmMasTu8s/wANb2jW9pKi+XaNbxwbFIywLjHocEZNeZOpo7HVroYvh7T/ADI4oy+JUcqEYnbnuPUH68V2WmTRsRCzNHPGfnSZt6yH/ZbqPoax0Z0vJWtY1kZHMnA+dCeDkZxVQQTXVw1vH+7DMGJVsbQe4U9DXHUcWncZ6t4ZnWeUBgNzfJhcnPtWnfW9hMs2m3lqGCoCqIAGJU5XbXnfhubU7K/gt0XaEbywyyYJ9+4/Guy1eO4W83XDKAWQFixwQwzuDDlhjvXfg69SlSaS2OetTTluUPFOiQ2GmXOopfXK2MjxBLbzNoz0dR6Z9K4O98M61B4pvrLRF2212iiHc+1xuXIwx79sV6dqN7o2raP/AMI+rP5dzhEzG205+oBPPoa4/wAUBJ7m0kS1lLaWghKlwSu04ViN2OfqT7V7PPCvHmRy+9B2Ob8Dg22nTweINFur6yeV/tR3MFWVOEB6j16YJrNafV9KvLv7JZKlveIxSG0QKFjPXcpJ2nHPIJ716jOqLqKtcTG78q1Ekauyq7Oy5AIUZCjpwK43WoI7zxTbSQ3VpdWk8HmSwBSjLhcMrkDb5f4ZqKmFslZmka2pwY13UdPE8GnapdG1nVcKpy5wckZyCvI7cmtzRviFfWM1zfWFlb2bTYjlhZ2Yb2+8+45bJ92xTvEPhzSZkE1jfWNksY3FIYyxLE/cBCrj+vWuM1F5Z5XSGGIfNhtrA78fxAfTriuGdNwN4zuei6brugx6Lqk1xETcyEy/aVlDll6EYJOOT0OQRzXBalNYRzWbaZPcQwGUuXdg0idkJ2n72fTHFVFVobxYJ2idQfOdixIYdgV6VTivljuXgmkh+yPuYrEoAVuoIwOvGOCKhNMouDWrS3Jjkt47mXJ8yRjnc3fBPJ/Giug1Gw8uWJrFL21EsKSyxm2BAkYc7ScZHTke9FDpruFzlJ5W89o/mkU8gnrzTdQSGNI4+BI33xnO09qmMLSSsV+VCMhmPH1qFrYs8u9QyDgvnnd296oCkXdX8zaCRxj0qxpn/H6jTRh0fI2sCAT2Oangt1WZGu8oWHyuFyMDgcV1Hhy/02xi1S01e1F280axRtGVyig8shPG6mMoQf2l4Z1jSdcAhnBxMkTjcGAOMHIx7EV0uja3pMtpe2N/pVtDFcSNc+bGucsTkIB2A7YxXHeIJdPkvYYrGa4ltQMBZsCRCOvTsT0BqXRtTjhjS3tWk8/d5jAnA3A8fh7UnOS0Ww7Gy15Z6Tqi3ul2yTo8ZjMl0oba56so7Y7ZrnL/AFK8mvZby6USHlXdeA/uRW/r0OpXEUeoS2iKskh2uGQRo55KsB3rk5MRhjHncrYzkgVMriHeZld7EAKowD6Vo6aE1SdbfyULgBgwbACjrjNUCsZaNmCspj6+nt271PZSQrbtI3E6HCeWwGR7euKhlGlZrENQkEcUsVwmfKkBBVRnGSMdfTGK1rnT47OCZr6TzJ58MrMpilU92znDehHFYkV5atopRvO+1tmN3BBXbn04/rVJro+YVmkE7Agr5jE8+lZrmuVcnmvpI7tAdrKSF2OOPbB6kVF4tjXyxdebbb0IUxI3KDHBIwKtRRtfG4sLiS3hWYCaB5ASYnXsPr71b8G+D9R8caqNFhkIviwS581gI0Unhh37dADWtKN3ZA2krk/jXU7a/wDhL4fYLPJeB2twZHDKGXliO47DmvfPB3hWKH4b6F4fs9Msr/ZZC8u3aYLunblcjuAcd6+X9I8N6lN45Twu/mh7a/MDwM2DuB5IB7kCvcj4gutHtL3+zr+R42xCsDKFMYBxvGB8x7eldKm4O7Mp2SSOX+L3h3UvD22xT7JPJrOPsscbCRon3Yco3YsTjFdNe+H73wd4K/s7T7Gx0ibylM4nnae4vJMcjC4UdegJ4rl/D+txz/F2LUr2RLxdBt2+xw7875T90ZPHBJJrv/HOt6XNpw1xoI49RyHdwSQrd/UCrVaKg5PcxnF3SR55pCXNjbM01rbidjv8sklUGOuCOn610cVqttaF72MMkuFBjYhsDnP+TWV50bXpuxdiWS6jEhnA4Ix0watNqGpSRkRqrhl2qVUrhe5wD1/Cvn/aJzvY7kk46jYLF5I7maWQkqwMcUZ2gHsCaueHdNuPMeRSrhlDyFWycY5GccU601hIbSG21KMIoBiR+AygHoSKXwjq9tDrsnnmJYmJA8tt24Hpx3+layp09NfUxcnqdf8A2fYzWsU0ayIvlkAMMGbaOSOM1iXeomeDy5ZgsXlYLSNxx0UnOQBWhqvjRZ5JNNVFQBfJeaNfm+hz93j0rh7+exu7WW0iheKN+Q6nIJHdj29e2a6qsYzajTe25nB21ZoW+pWP26O6nvoI/skqyCJcspwPwOT+QpbgXmqa/qV3ozzRmRGBWFfkIxkZAU8e/WuE0Uw/24PNmMkdvho3dgeeoJ5OBXUaf4q1HS9UfWYWjnmlDxzRqVKouMYK4O4YOeP0rsoWgkRKLZraZr1jYaVZ6T4iv7iKKMuZUWIn58ZCs2eFz2AFcf8A8JLp+mfarmx0pbZ7pGhQ3Deb5e4YYqG5zjndir+g6fpniLV1ma5t5rcSEz/bWH3MnOD1BxkgDvisW81OzSx1rRbW+tFsXcyQyPCkctyy8KGcZJGP4fWup1ptIy9nFGZZX32O6tbiOVLuFoCkkbydT2DZI6fl9arl9QjiLTTr5ZVpLeN1G1sn5ivQdaqalDJLo1teGGFCcKqrgnjvgZwMdzSaG8l9dw2qQ+dJkgAjd5YPoDXHGq5I35LGlopgZdbuL60aa8ezYxyQ3AXY/HGOjcde1YVhEou7K5vXEa/K3KDkeuPXuOtb3ijS3sNG89SUD3DblaPcrADjDZz83piuXkmuI5cSx4G37rnnFQ2mlylLrc6rVWa8uRO+rMgK4US3EinaCccBcAew4orndS1a/EkUcl0X8uJVTPZeoH60Vd+4XZ3N7pfh+z0Wa4t7yQSgIFAbc467sjhefbOPeuUguFmby1RVQIVyx6e/1r6J+O/7OtzaQTa14D82ezjUyS6W7bnjHUmIn7w/2Tz6V8vXNw1q/l7WDLw4bgqw7YpN30LasdDZazFbW9tbXEK3UUch8xMckH1bGQB1raXS9Pt/D+o6kk0DWEzrBDfSybpN/UhIxyD2y3FcErTXU6tChmkcY571dtJrvY9nIyLGeWAxkkdMmjmSWoy+NOt5baS7t5nJHEcDAmT/AHsjjFZ0Exj1CP7SHKy/K5BwykdPmqQasI1WOFSGXhS6/Mfxq1fzWzadcxXFq0dxEAySCYbSe4IxyTU37gh/9oSQ2Eg81hIzYMmeCOnesdo7iZtwkxknvxmpbe6tzsLEkSgDZ1x9avXKyJBEESPb97eg5P1zSlLULEGmxyTIXl274ztZCTkD1rVtDpqBHuEKh4ijvH8u4e/WqdzcLbgqhBY4xIBgnj0qtbum7y5tzNnklvl/z7Vk4tjTJ4I47q1aFDHsQnaWPK81SePybrZEBIyMd68Y+vvWlp01tbfaFj83DxsJNshXI9/b2qrBGs6AKpjI4ZiflA+nWqQ9jqvDsdmbFv7Y0qUI8f8Ax+qhfy/RQB1/Guk0LXbWx8deHfHsFva2mmTypp14iScpIowHZRyueDyK3/hjpNrcWp1LVprWbbCkS2sQ5IToxB4zitfxd4R0TxVpDnT1isr6OQNDK6nbcbedkuOvPQ9qlYiNKe4crkcF8QrV9M/an+0RqiC4ure78xf4FYcketavxNtm8L+I71VWK5tb1BNtmQJIEJ+XjqBk+1edeOPF15f+OtP1LUoGs7zTIVtLn5sMTH0zgen9K6n4veLrrxTd+FrVJ1VG2BXCfvGQ4ySe464Fbyqc7d9FuhcnKl3OW8P2d9HbyX0CwJetOQdj4kI/A4x710Gki/k04S31stxbglBEBlic4OR0NdbpfgvTZtRlmsY5IwgAihlyskq9u/B6njj1xXVeMfDlr4a0mz1OP/SdNkZf3KnbJC+fnO0H5wBnjjn1rN0VVpt32M3PllscCkMNrbpDLE6jP7oJGSkfHv0NZl9NcG4Ro2NuUbyyCCQ4PPQ9PxrW8Ra7pc1vcR6fIzaa1yrW7leQoPBx257Gotakgle3ezX95PC29EQ8OeM5PQn2rhpwjztSZo7uNzDvBe31iJbfcsana0TuAXx1Iz29KW1E3kRzWsB/d9GJzn2A9frVzxJcS2rqdNM9uIAImTGSW24JJ9cdulYGma1LCPIjaRrfBLJgKC3bOOtdMaUGvIy5mdHF4iGnxzSQxyPLOpQhxweOenU+vpVvwXqkdvYlRPHCJoDHdbnG7r93DdAR3H41w+q3gSQNDd+ZJt37hyM+nt6YArOk1G5uARFhp5+CqoDu49fWtoVHHYlwudX4iurWwvEh0SZxGZCSWlBC5GNvQDp6Vm6XPZw21xMLUzyRRyMPnACgjAJH19OTXFyXBjdo3g2yJ8p/znrXZ6FPbrH9qaFvJK7ZpskrCW7t13dOh71Wrd0VsjF0zU10/WIbmQO8KkebAshUOP7pwe/1rQutUhtWltrXTbRWuvvmRBIUjJ42nJIIHHFVZYtL1LxC8FhKsEe4sk12QqvgcZHQEnpVB4riG0+0yCBAG2qjNljjqcelXqloLRs1jJYx2kcbSpI78ukJwdg6Ase/tistLq2hvi0bTpAwAfaoDY7gH/Oaz55pAyszJ1yGHQ/pT7m4mRAk0K8JlSw7HvjvWSjylbm7qWqy3KRWXnF7ZCHjV1AI/wAPesu/iQxS3Ekj/aMgx7eU/EnkVnQ3UyRPGHU72BYlBuGOmD1FSxT+XAyb9zOeFI+X6mlawyBre+/hj8wf3hzRVmRniIWO4GMDOGHX8qKrnKUT7+8F/GbQdd8Iafr+pp/Y6T3Bs5mnYeUk4GcB+wPbOKxvjN8CvCvxEgOt6X5Wl6y6+YLq3A8q5GOkgHX/AHhz9a8U+Glqut/s+fEHQ5eZrCSK/hX0Kjkj9axPg38UNf8ABdgDbay8unRNum0+4UyIUxyVHVT9MVTV2aabHJeLfCuoeDPET6f4ishZyRxlkTbw46Ahx1B65rlrqUKctwW5AAGcdq9/+NvjbQPil4URIdPlsfEOmKLq0H31urcj5wrcHI67SK+dTJIwkkkAdiRkt2qEn1JkrMbbMkr+ZJIyjd87KvO32GcVpmMXEUj2qq0ez5kkB3cd89KpWaRzCSVo32RDLKlbWoS2sek2klojwS7OY+WJHYn0pSeoJGF4bhS81UxTyLGuxirHjoOK0vM8uzG9ckMfmOSQaz5ZD5nn7fJjzhUPc96kmnXygm0gEZJJ6mm9SWTQXCOQXGe5OansnT+0ChjMsLHOxCR/KqEYRirLhBkBhjrUsCY3eWSDuzyeg9KT0BFzJjvpWgUvvzuXBIx6H1xWqlnGtpHsWRvMK+YAAQG78isuz3STNuL7VGeP4jXT+ALq3n1Tyjbl1UZG84VWIweRWFWTSbKWp6F4DtuFmFyZN23gjcSAMYrpre4FncS7JY7gZO1lTBJz3A/nXN28tvpsP2eSbzioDDBx83bgdfxrK1bxDfQ6mtjaqkEUbeYV384PbI9fSvOg1KTNdkcr+0Fp9jcatZeILYjdcnyL0KDnzF6H8RxWd8PljuvENizQmGGGIx2MzsZPKlHc8j8q2fE/lar4eu4TKJHklVoyp+6/VRWF4Bm/0eGFdsVxb3RaTdwxOD05H+e1dXO/q9uwK0rntWhQ2+j34vNY3MI0ZlulXfGzN1z/ABIfrx71l/GubXtXhgk+2QS6PFCskaqQGUd8sKW2vJJtEe4WVo5owDIhJG9T/I1Z0zRNLvtLuLeaa4jtrldrRLIQhPqB2P0xXLTxMoK/QUoKSPH1ltf7OniWZo3MZO0twx9DjqfSnSa59uhtGd3IjCxNtOc46cV1HjfwlZ+G7a3vYo5Wt8GOQj5yCehINeVm8mtYhJG5T5mRmGCT9c+1d1NRqx5kZ6rQ6bUtZluU8mSNWx/ezyPwPNc614waUKyKueiLhR7LU19LI0QKNGYlT74wA/0FURbhYjIsncEqRwc10UklGxmySSUSDcTgYwMVbsLi1F5bm5XKLjcuOCPQ1mttIKr8oH4014Zo4xLIcjqhq7LZiNLVbZZ2a8tGSNSx/dlhn8PasyOSbHQ/OQpwcZp7R3AgSYqu1s8BsHHc4zS6c9xt3QzbYrc+aQXAwemQD1NVHTqBZW4t/Mikkt/LjEhTBJOM9Tnv+tT3H2W81Nlt3SO3DARrNldyj0Pfn+dZlzNKy+XI/mxJ02t79aa17cGNI1nxFG2+MBQNretWKxc8Q2VzZ3rw3drJaSOoYRMhT5fUZA/kKZYWa3VrJL543RoWCZJJx7f4VVuL1rx3e+uJZpOu4tuJyecmqayKp+UgBTnp1oY02iyxBZQzYY927U2WNUIzM7FvTpUa3CM+CNzdB6VI8jsnyrtZfTtU2HclEse0bomJx1oqqC4H3lBPJzRU2Q7n1X+yQ0WoeJfFGhSKGiv9J2spHB5I/rXiSWq6X4vk0ideEuZbWQEdskV7H+xxdPB8Ubi3V1VLnTyGyOSVORivPfjppkuifGbW4p2UH7cJ1cDAw2CKq+xqxfDV5/Y+t+EtUYZjt7mXTLkeqklcH8GFcj4w0uHT9cvVhima2891U4+UDccDPY1u62D/AGJrojyJLW7hvo8dQGHJ/PFdFe+HbvVvDGoa5b3UD2f+uMTxk7GKjnPTrnrWVZuLTHy8yPLI3s0kW0tJceav72WfhUPt61Su724by7czFljyAVHT8e9T6hpN6tl/aL25+z+Z5ZkH3c+nvVOaFVHm7QgyF+Y5qkkZu4TlY4QAzMyncwZcc1LbqJdq8LkdSKv29jI1jJfTQhgSUVySeMVQRJbq5jS23NtU5VeaL3CxZtmAMiFgR908HNWLaOGQMNzYXOABkk+lTaZo882n3V82NlvCZM4JHHrjpXY+B/DN9deGBqCRkRyAuVxjOO6k9sdazk0KXMldI4i5+2KG8qI+WCAWA+WtDw1fixt3MbMJnOXYfdQDt9T61oa/HqI/f2avbwqdrKnBfsPqKyrJJbOHF3CYo5C212j/AD/CiUIyp7/IpRqJc3Loa6a7O0/ytIXAJG49z/Ouv/sr+0porkMgEkSMwb/x6uBtIvOYPDaztbRsPMulB27fWuvs9bjitg4lZVRMFRxkZ4rgrwa+E05ZRScloUPiPp9xp0NobeNo7c8SgA8nsSfXHFcdPItj4ljkXzIoJtrkOxXBxya9L8TxQ67d29s2sW0BitRKsMn35D3xyOPzqC30D4eXWlJN4l1w6XcbikAW4wE/2iNrFv0FdWEhKcVB72YSjKGrW5lReKWjjazhhG5pNpZW+9x35NbXh3xFeLfrbzSoZH+VVPCge3vXnV2XXV/Lt7hbgCVgjI2d/YMPqOa66Pw3rGl/2bql2qWyXHMTvJneRycY6H61k8OuWyQlezl0R2nxZu1Xwa8haNpHlVIwAeo57dK8Gurgzz3Ucs2BMvmZ6jeBXp/xV1e3vPDNtBY3MUkiyAyRI4MmCOv/AOqvPbnw9qEuiyastrMLeJA+8rwwzgkGt8PhqlCl+9i43fVWMvaRqT913ItNeOaxiaGN2uYwNzOAQAOwHelvItSv5hJb2MhcgD91H1I7/WqPhuG5nunjtoZZWx8wjHIH8q9J8PWjWOpATzzRExqkqwz+WVB9GIOMflVVJezehrRw7rT5UcHZ6fNFItxeWlx5Drk5XHP1o1BZ/IDrZz/Z0PLhDgjoOeldt410vWrjULSO4sZHtJ03QS+Vl5FU43cDA/LnrXOyWus317F4V0+CdpXk2pHIxTGT37Y75Ipwqqok0OrQ9nJxZyLuygE5+Y8DJ6VNMkiqJHXKsN3C4Fa3jDwl4i8M6hHZ6xZFZJATE8bh43AODtYccGta4s7aPw7BbrYlpymS7DnP1/wrbmXczhSlK9lscwltNDErlo5FkQnAblR71VKugWTaAhHy+4rp/CM2nJqEk2pWf2xYIv3VtnajvnGWz2/Oqvje+tb+WKSHSYtPkXKsIWBjcfgBzTTW19Q9lLl57aGNbWn2yYQRyQxO/QytsX8zwKpFJGkMZydp2kg5x9K6jR9M02bR3v7nV4rZvu+SFDuPTI9/pXO3NrcQ3GwxuVOSpCcso74pKWthyoyjFSLltZqIDJ5jbgRhQAT+NStayxhY1w4kG5twAK1E8MVlZxXT6jYyTMA32ZHLSAHpkgbR9M5qaCSe9fybeIyyEZAjyePYdaU1JbkaWKzWzoxXywcHrg0VKTN/F5qn0INFRzBofSH7M9lcaZ8abVNQsLqzJhmVFmjZOe3UVJ+1f4a1K8+Lcslrpt3cLc2Mb7oYS4JXjHA619L+HvEGi69Z6fPZXdtdC2CLOyOCYH2A4PpVbx9fXCySW6gJ+6EkRByJApzVXOh6vY+RrDwrrK642nano17bjVNJHliVCpcpjjB71sXWjeJ/C2gwabqGkwS6fdxZKzAP5ipwqnB4Jr1v4tazp1t4l8H6lPIsT/vIdp7F0HB/Gub+LutXNj8OLfXZBFMguvIhtnGwxqeCdwOST+lZ1pScbrcIpK9z5q164uULWp3QQ+cW8nkIpzxwfSqVw0bRSyOsbF1AwFyPrmrWv67dag5kkhiOwjazHLbfTOeaxZLu4kvSyxoqltyonRfpTjzNamLaG3X2ma1l8vOxF3MAcYA9RXQ+A5XsJvKs2RLy6iKCaXKiPPoQPwzWE4vTG5y5WVgHH94ZroPD+p3Gk65JqPkhVSDy4lZCwzSnJ8jsOLsdp8QH/wCEf+F93aR/Zo7u9uUgkMbncQBngECvSfBk0dv4J0WyZYVjFmoLeaf4hyfavGfEk9t4wtLZNR1hraSLOFKErn1Irp/DVxLZaXbWct+10kf3ZSeCO2B2ArjhJyiubdbo6cNF1Z8qIvH1/p2l6s+ltLG0MSxtFGWZWkDHsT1wevpXM+M7i51rTrjUNPiV4IouYkdnMBzgqcjGe+B25rA+KGqpqXismMZjt1EaSY+9jqfzqCz0vWbeE33l/uYwswjb5gcHIyO9en7Oikqk9DR1KybpQ2R0uv67Hp3hCCaMGRrq3EPlNCFMZx/eHUe1S+GL2O48IRyy2sOoXtjF8qS8HZ6bh7etdF4H1ibxR4mh0fxB4BsbmySLzmmgtPs/2QsPkZl4Uqf1rmPilbL4Q1q5s9NVY7fUIw6rESFQd1HtntToYRShzPXU58zxWMjyrCy5XdXuk1bqrNM0Y7y01mJ9Mhg8t5FESxXLfIR18vJGS2ehB/Gs+8WxvLBPtNskcEBaKcP9+3bOD8ucn+tcRBrFw1xE0sxKxuJOepYdKff3MmpancX8xVZmYOAOATWrwVPm0ZjDH1facs0tj0LW/Dmm+Fxp509Z7uO+OVmuIwCBtz8oHT6c11Xw+s9L161vLTULW8uTp6iQiBxGUBGD7k+3YVwXxB8S3msaLo07o1vpuxnj244lAAO09zx+Fei/sbRLqmuXkc9xb7/neNZDuklOwg5+nrUVaMKn7ynJxt2dnf1OuEnTi6Timnq76qxPeeBPB0t3ALe2vfLmwFY3q4/PHNbmj6Umk6RL4blhjl02aKSNN+1nQMDjk4PWvFbvxl4i0fUb6zglI2TyRHeM7QGIwKa3xC19xGl80dxEhGQy/MwHvXlVf7QqJKpWckv5m3+ZjGdGPwU1F+SSM/4eyyaJ40urNoRINkkEgJxgKeua9JufCmpRxWWvOyvaX58vETZKgHlW9z6V5n4dkkk1PU9UK+VGUZmA9SelegeHteur/RP7L+2OlrN+8hXPAkA/TNegqEKy1epvh6rpLm7nrGsSWqRaPc/YRNf7DDbxvyrQ/wAW0A4yPU8CvGfG91d2/i2WTQbVbW4jbbJctiUqp5IA6ZxV+XVLq4OnR30snl6YGRolY79rcFh61554y1e+N1eWk93K2yQqCB5ZYY4BAA5xj2rno4OVGcacXokGKrKf7xrdno4uNa8SeH7e3m1kX8jbvtkt40UgQdvL2rleP4STXHma3vlWeK2iRLZ2j2bsbtvA6ep7Cs/wN4gOg6NJPIx8uWVxtIzk7cDFc34Uk8zxPBJKgYbmkYHpnrn866Vh48srvZjdX304r4lsaFtdR2/iCLezq0jMtwjKNseeg4PX1rR1jTrOdYbeSVpb2WULBDCRjHcsOtZXim2trPS7cpIs9xdyvLNJ12Y6J/Wt34JwWK6pfatdTxedaQnyY2YbuRy+PbpW1PCqbUm7GSqySdJIfo2lpa2NzD+6upInIZkB4OeAxI6+3WsXXbO4tdlxcSuhuZ1iTLAARZ+bA+9j6VDZ+Mta0tbyHTriNIp5nkO6IMck9ea6rwxdWek6TJ4j1qY3GoXild83zsV9F9BVPBxUnLmGq7nCMEtjN8UaBYSabLcJtjaGLK+XHhW966P4Tovh3QLXxQJvstxKrKVll/1i5wNqgd/xqhLstvB0lzqTyBtjNHHM679p+6DjqaofDy80u7jSz1i2vWs4Ii+bdifL4447815DhUnTcVfR9Op05hy88ZRW6OovvNubp7zSfEM1pDcEyPE0YIVyeccHjgUVnWWn+G9Ttkune5hY5UoSXIweOcemKKmNWcVa7+4833ex9O6TNZR+Bta05LeOCSTT47pjGgXdmMYJ9TxWD4O8Q3eqeAreW4uJDcae72qF25ZSNy/l0obU9L03wdM15PcjUZbEZAkwgBjBUYHt2Nc98HNVt5PDeszx7nCOgQSAc5HNayvGqpHpRbdFxtpuUv2j7/UtPTSb5bZvMiuI9quOd2wbsjFdj8QtOt9c/Z+MGx57siGePBwBKf6VwH7RPiS11C/0uziLrOkkU8qY+UBvlXn1wK9ChvlPw307TblsPcIV2j0UcGivNqmmjCEFNtHzmvgvWLd+IreRxhlUt1PoKXUPButOUNtpLDqXC44J7e9eqyQI0CyxxF3QgBtxIOfp0+lS2sWovGzFYIo1PqQWHpXmLH1L3aMlRh5njH/CO+ILUnOk3Ckd9marNFqNuNjWsqY55UjFezzmSGTD9exJ4/pmoLmKK4bbcRGVDxtUjB/AVccwd9YmbprozxbdNuLGF930rsree0n0n7HBeRwS+UFQsvAPfNdhLo+lXELeZp8SsMAKSRx74ry74vRJpF3ZQ2iyWsrKzsVbgjOBj/69dVCvHES5I6M3w1RYeTe9zF1rw7q8F/FItv8AaYVIzLC4cHnr6/pXefD+4ubR2muLfzs3BMaOxUsOnBHI5rjtC1K8i8PxTNctvnuGRpCBwAOBXSaRq5021MdxaNc8kpMFOOe9e7XymrWwcZQ1l28iKGcUaWPl7T3Y73PXfD+p2a2Gp2NvM1lO8uy9M0qvvUDKBX4yM15d8cbNLjRLG6jRvtEFw0Z3HgqRVG3abWNXtbWOMmaeQbtqnaqjkk16b8S9ItLf4OXNw9mt3fS+RMskm4fZ0ZiNygfePHeu6vQhgMNCnKXvaJ+pwUsbVzGpVqQj7urTfVI+Y7WNlvoVnQqrOB7Guv0/wZcXr3M0Or2iQJnczIeP9kVBpWnHUvKtbONJZY5ld2dDwo+nIBrrtJ03WDBcsvhy6RIwXKDUFxgegwCfxNcCve7Z0QfurnWo3SvD2na5od14E1PXrDTtS0q/Wa0vJwywtE6/Pn0xUXw7u7HwD8T4vsWpwazZwu0bXcGRFOp7qPSuM1bW7rVvHNzqyWjZdgjxKuQEAxgitzSfD+2aOaOWSG3Vt6jaC4PXA5rlnQdpQWqZ2LEawn1VvuM3xTcRS+INUlgiCQtcySIg6AE5xWJPLvRFjBG4Bvpz0r0u88LWl7HLqlx5sHmycMzBFY9wB1zVC78O6DYqI7iORpx0US5OD646VywqrnVK2ux3SyWuqLxba5N73/rU522uPs3h6SNSc3Mh/IVZ07U5tO0TzjbmaBJDl42G5D7jsPerWpaXDfKrQzTI0Ywq7Ayqv4Yx+VZtto11NttElMdw7EIyDhgfU+lehSpuMtTx5Tu0lsh0fiC+1jUIbaECNZiBJLksyJ3PtVLx7bx2mtmCCZ7gGMOXPXJ9f8a6LR/DlzaGa3i8Q6PFcocSJIdue/Hyc/nXJ+LjfWmttJePFI7xr80f3HHbFav4k2D+El0/Tda1zTY7XTdNkmS0J8xgR1b3NT6XpGpaLdXN3qVm0HlQNtLEEZP0rrPhFqTt4VurX5AIrgscdeRnml8YypeWUqxZZncKQOtZ1Pg0Z00Y+8pM4/Q9H1bXYV0i2sXaW5nWW1kc7EBPBBJ7EVb1LRtW8F2d9ZarCkF9dMI08uZXAQdTlSa66y1O00m/tJplYQWy9FGTwOK5bxvdyeJNfsnScRrNEdhuGwFGepI4FLmu0mRGNk5Lc4yT9K7G1b7d4T083MqboJCqAHkqDxkVz+qaPcWTYkvNMk7ZivUb9M5rfW1e08PWdkuFaT57iRV3bVJyTx6VVaokuV9RUaMpJ27F3VJLfUjGjbwVQAqfmLN/Ue1avgsnSLkrJFbK9y2G6/u0A5OO5qhBN4c0SaDUIL+7mugMxSxsCFbHpjAP1rl38SXH/CStqOSRIcOHAxg9eBxXNSnaL5Ft8jplCanz1pJt/Mt6+JINXuYraRmhEh8soSBiimXeok3UrQiMozZGUBoqbN62PPk7NpH1rYrodx8PYtQvFWZ/s0TShhngJ0rLv/FnhO+Elj4btfs1lbQIrMkIQMwHPHUnPc1yqeNPDWleHJNEurj7ZdT6YqIlthhG7IPvN0GPTrXJ6Ze2tjoN3OHKFwkeTwCc8D8amavFnWm07FDxUseoeJLu+aRzvniJj67Aq9K7g6lqMsun20MTeRDEEMhP3c8k/SsPwoEj1O4lntzm6jjkZRg5PQ10d1e26OWZZ7eJDg8gA/UV5WKxMud00hRdpaEmnQyKr7rjzW5PA6n2p1jIfP8AIudynk5z0FO0x7WaNpTKIlHGM5P/AHzVmV7fywsQV8dDxxn1zxivNcnqHoxdkQRi8XnZHysvJPtUUkC7X8izkiIPBaUZ/nzTIFs4ZNxV4Wb+EvuH1x2q79qsVjHmSLOzdN6YIx2z0qNthcqRQhihtmWWS5QqexPOfrXk3x4Cyatpt4shkiaFl56qc9DXssd3a7PMaGIRp08w9voK4j4tW+n6p4Fu5IbfM1nKJkkTGEHcH6115fV5a6bXkZ+6cX4SsYdR+H9+ZkyIN8iN02kVn2viG5mtks5JZJ4xgLGW4J7cV6p8PRpVv8A3tLixVJtRcxm7b76bj1Ve/ArrvB3hHQtH8HnVPCug282rBwBdapeKHIz95DtwvPYY+tfSYfO5YRSu7u9knt972OjFZD9aUJWtG2r6v5Lcz/hB4F1iz0288TeJbA6ZG8Wyxhn+WSTPfaeQPrVX42eLY7W3Pgq3gM5Onwgq45DZ3cN2wa2/Gen/ABRM51DUwHWCAt5ABMWzGDjn5iPrXFOuktFcXN1NFf6jcrGXnulD7Nq42qAeP1rGdSEqvt8RUUpSs/d2VtkddLC16OGjRoU7RV0r21vu9GzifDdq+lRi+EQ81wW2GZQpI7etdFYeMdVWKZH02N45U2lvOBCqT6cVJql1a6hpcdrBo9ilyhIN0wxKE7BCCNp+uaxb21WGzjkjl3ovyvkYYN71ricdQlFKndSNsBkWI5pSxEbxt0di/plnDqV3LHDDHAGJZsKATVzxTpaafa6RfxCWKG7UxSDptmU44J7HrWZ4LvNusumflMR/nW54t1OK78NS6HLJJJMZPtFpCnJWQcbvYYrbDTlKnc48ww9OlV5YaLQzPGd9badpsFtF+5uioZoJVLMWx/rC39K4X7e7ybpmDueWPQE0eJNbmulZriF/tEirGC4wVUVzommyW2kj2rKCSqc5pKtN4X2L77HaprlwYPs6t5cPdE4B+tFveTLIstrIiOp5bGcVx8d8d2Oc+lbVhcAYH3c8kY6mqxNWSilEMroU5VG6i26GlIqxtJczXUnJ3OWxt/LFc74ouItTd5BdCWTjaSu3GO1amvWV3f20f2WcJtOShH3vxrnZoUt2XyboOwwHVD8ufcn+lY0GnrJ3Z15jD7MYqMe/f01RpfDy8bTL+5iuJY0t7iLGS3G4dK6CGKbU76a2hkGzaHbBwcZ6iuNXZdSNGJIPM6YB2k/0NdB4Vv10xx9oeWOQ7lQv93GOnrmu20JWR5HJVgr207lvWLiRIPJkO5kypJPXFZXic28GnWq8eeLfYuO2TzmjXLtpJTNNhPNJIJ4zWV4vuoJr+MW/ISJQxB6nFZ8qbuhOXuu/UyrKFrq+ht0XJdwv616BdTNILiyTcu9AFxghlWsfw7pv9m2aapcp84w53Hhf7uabcXpYG4ThtxPynBrjrS53p0LpYj6vDmavd6ryKN4QZI0CgFJApAFZFwjCVvZiP1rob6KOG3jZQVLEEjPvWHc/NNIf9s114d81zB1lVpcy7/oSR3MYX94kjN6q+BRVQ9aK39lEwuacV3JBt2uOR1zn861rXXpGhjFxJlIvuRjoT6miw8MxTRnzJpCwwWCrx+dXW8OWscqo0M/lgDo3rXBKvT2ubRdmaseo6pKsbLcPDG0YGUbBIznrWjba5dRuQ7eegGBG4yDVKGG3gtR+52KmUXe2SQO/vQyxTxGWKaCMqcfNuBx7da458s3ewrtu5oTa7cscPAm5sAZ7D0pItekW48tpBGGPykscflWMLqO1yh3d/mx1/OqYvVW5LFm2HqMZxSVGL6C5mdbc+J7mKTzo70MSMFSxwPfAp0vi6aS3Mb+SxGDuAOf0NckzQzKWV3HOeRxUUdzp8dyqvKwyeWGCBVxwkX0BNnSt4okLE7SpbiQBshh/Srnh+R9fkl0+X/RbBubySVxtVPTJ7n0rA1TQb6C78sojBwGDI4ZcHpyDit+402bQdEtH1CGWCzmkUySkcvnuFzmplQgttzpw1O8+aS0R3FhH4d1PUprSzkuWtY1VbSJgAJMe3UD8K0rvxJKviWHR7PT5PsFmipM8UfyZ67R24qLw1Z2McAuLC43pMvDgAFh6cV0NrbgY6cV4GLqXnZ9O5+pZbl/7lVKsr3101/E0fE/xA+3+G7vSd1yJZVEcZZPlA7/d5rzOLw/bSws0c1tMMfdTgqa76bTba4DeZHgkYJFYevaKbVDdWce+VOvOCR7+tYUqnKuVOx6mHwuFpLkhHd3PN9YENu22NzlTjHb8DWX9oUNJDc58pkOWPb0Nbuv2aXUD31pnABaVH4KkdRXBeJbmSdEtLRjvA2k56k9FFe3hv36SPn8zl9RcptenmN0DUpo9XjljZYlb5VeRsKQf61uW2vW9hLPJFHFE8jFSWiLt9Qe1R6Doc1jYxGeNnl2/fYcj6VoRxfNt4AHc+tfSU4cqsj82r1ZVZc0mc9c6jptxKXaCWZy2SRbMeaha8jO7ydMu2yecw4zXUPCq8+YnrjNQMM5561ojB67nI3U14flt9JkTHqAKpwNef2tEt1EYjKOATxxXaOvWuc8UEw3FtMOqSA1lVheLNsPUcKiZuWfKCpYNJsWnM32WN5XOc471FYkMu4dDyKc2oF9QfSI547M+WHe5bLEDuABzXipSlKy0Puv3cYKU1e+3r+nqLqlnpCIY7yFVkH3fLA3Kf6VkNp8TsY2mLIem4AnHvV68j0qOMfZ9d00/3hKJUcn6Fao2rRyyqv2yE7mAyJA34joa9nCSwMNJ3fmzwcdQzKprS5PRNN/PozP8RI621rubzY48xg46DtmsHTwLzV4VmwE8wFvcCuzEli+pPpd/a3Kq7hS7LhQOzj1rkrnT5tN1G5gkVgUchCR95exHrTxHsFJ+xldM8b2OIjC9aNrOz9fQ6/xldSXGgXKKQG+UlVAwVHXpXIaRult44e3mAU64vrpbGSIyHaw2n3FJoEnkskjg7N2R9a4oU+Sm0c1d8yZp+I5NkYC8nIxWA7HfyrbyemK3NXZnKzBcgHPNZ9rcLHfrPdK0g5JVW2g+laUJuEdERhox9lq+pOLK3jjQNHLIxXLHaRzRVufVtM3KIreRFC8goDg/XNFK8mbcqOjk1CK1iWIswceoxkVBLqt88exd7QsvORwa010mO4YqzFiv3e386X+xxN5SmQqoY5K88VwqVNbmbTMm2uLgx+XJEW3dMNxRvuIZpIxgMhGcdPoK2rjSYreV2DTOicqNpP48dKpyW1vEqyy28029S5Ct0GcVcZxexSTKNxe4G4w7ywyQxzxVqxj067tklS8j+0PKESzliO76gj8qmnu9PltQi6T+8xgOXYEj6A1TeRYpQVt124BD5IP4GtIv3bWHoN8QXe2N7OOGCN0wr+X169O1c9pELT6qkbXdpbiJslpm2g/4/StuS2tpL6JrKO4e5J+7jcGJ7Y710UXw3uo9KeWR7Y3Vw64WZTth3HqSOvWiVenSiop2bO7B4CviVKdOF1HVjdK1vT9PsJftUhhabVV86e2hVVSLZ1VCMY74rPup7PWbi9l0rWdYvdRExMSXvl7LiPPUMXBBxj5dp+tYHivw7rnh3VZtM1uN8g5DAt5cgHRlJ6iqlxYXmkagkUoUOQsiMPmBU8g9wRW1rpNMxd4ycWj2UT6BY+B47y11zVrDxFYRBntbi0EdvOC3Koo7j+9nmum+FHi7Sde86217XtO0u82E2sTbj55HbeQFH4815LrPjbxfBBBZ6ksE4tiAH2KV2kfdJX5f1GKzZ9U8O6sduoWJ025JyJ7Y8Z9cf/rrzZ4J1qb53dvro7f8A9bC5hPDO1KfL+Xz/pn0rp2radqC/wCiXcUrcgqp5BFTXH72Py8ZLfLj1r5rsLLWLOX7Vo90LlF532knzfVozj9K6/w58Tryz1WyfX7d5ktHLcLjcdpA3gjPGfeuKrkz5lyS0PocPxTHlftY+8trbM2PiBoup6PFeXItZo7KcjZNsbYuRzlgMfrXHeF9EWScX15bjaq/u1LFdw/vHvk19MeDvE3g3xN4Xh0u3vLK5RkHnW8xwzHqQqHII/Gr91o2kzDy4LGC3hjwACgJ4716eGpxw54WY5pVx6XOrHznNCuxmgjKrnhVycClgsUkiGyeASdQN4yfzxivoGHQbS7guluowIUGEbylUt+VZsHgbw8EBNiwJHLecw/rXesR3R4rpHh8tg212a4T05I5/Ik1V/st3ICTwP8AQn/Cvc77wh4Tij23BhQAfeknwV/EmsuDR/BtjciZdS0h2U9XIJ/Qmq+tIn2LZ4+vh/WLgkW+nzyD1Ucfn0qp4p+G/iuSzhdLFS7p5ixB9zhexIGcA+9e7ax4l+H9jZG51rxSnlRDC29s3zN7ADk15343+PWmro91ongfSDarcoVmvbp9zuvTAAJPPufwpe3lPZDVFLdnmOgNmARtw6jDA9QRwauxaTFdaoJmCozDazgfMR/KsnwrMs13uLDLA8AevNddaoVuEwO9eRiW6c2kfd5VFYmhCU1sdBovhnQUVTJpsEzf3pl3n9a07zwT4W1CPbPo9ujdnhHlsPoRS6VkIvc1u2+8YJUgfSvAlVqKV02fdfVsPKmouC+5HJXHw4jb7U0epXU8U0PlrHIwVo2HRgy9fxFea/Erwrd+HYrO9uMzJMzQyuSTh1+7z7ivom1bIGBzVDx54ZHiPwpdWThEEq5R5GChJByrc+/H413YHHVI1VGeqZ8pxBlNGpQlOKtJarz6s+TpYfMtmkLMqA/LnnJpkTbUVfSrmqQzW8zWE1vJby27FJUfqGHWqSq2/b19K+odmfl7XQ2oWE1q8bZ5U1i7W2HuR61r2qvErLIu0hfp2rOZXYfMvGazp6NmFJOLaIU3gfeI/HFFWUhygxx60Vdzex9KW+i6UZXC6eJCOS5zx71YudPgitd9rZRpJ2YAE4x396vSyLHMyQzSwTMAN7gMpB9PQUwwWjJL5N1uYtsZ07fT159K+UlNvqdUnp0Oe1eHWJfLe2e0itgqs6p99vrx+lMeyvryOMmNQAD/AAqp6d/WumFjKkKxpLLOqvks2fnP86mjt0Rj5wWNefmwTVKo+xKp3ehwraDG0SB4fvHcm4YNZWq+FQsDujoJMfLxkKfSvQL2HS7OM3Mt02/OT5g3HHr14rm7/XrW7vlMch+yRDIyuN7euK7sK6tWajFmqp07Xm9EaPw+8J2enQJdXS5uGX5mzyfp/dFbnizxBotpo91p1th7p04WFdxBBzknt0rirjWr7UswwzfZLQffkzgkf57VSn1eCztZLTSYQokXbLcSDLuO+PQV7tLBwg+Zq7Jr5lVqQVOL5YLotv8AgvzZ3N34gvr3SI216/0mws5Yh+7SMXMsoI7BsgflXHjUPB9ikEFjoc16LY/upb2blR6BV6D0Ga5O3gummkaC3mli4DMiFgp7ZI6VtWnhnUp4xLcNDZxn/nucN+VVUhTUfeOek6s5JQTbZjeOLjR9SlknWza3uZFAcwyOQQOm4EkVj6d4fvdU0j7LbeH727mjf9xPFbn5kPVWP8jXrvg/wrY20/2uW+jvWB4Bt0KqfbdnH6V6G95HZ2okwCx4RB3Nck60KUOZbHXRwdetXVFRfO9LdT5qs/h945tnjlTSLuwTd/rHdeB9M5/KtO4s/FkNx9n1Dw/LrEAHE3lYbH16g/nXtUk01xIZJ23MenoPYUba8Oeb1HO8Voff4fhCjGnatNuXlseQ2HhRp2+0WltrGjXI5GUyuf6/jXW6NqnjrS5Fj1P7Zq9muB/o908T4H+yT/LNdiFzR5Ypf2vUe8UX/qfhL6Tl+H+Rp2c2ga0kM0lxrdi4H7yG4vZkH6Ng0+58MeCbq7Jm1K8KY5H9qT7fy3VleX/s1IIAR0qP7Uq9kJ8JYT/n5L8P8hifDz4b/b5Wk86eJjwZtQlb8vmqW2+H/wAMRbyo9pAeDtLXcpPt/FTDDjoM05YT3Ap/2pV7Il8I4T+eX4f5HkV/8MPP1OWKG1t9pkOxjPhSueOTW1afs+6jeIpe/sbJCP4AZD/QfrXoyQAnnFdP4M1D7PcrY3DZhkOEJ/hP+FdmHzec5KNRJHl5pwtToUXUw8m2t0/02OB8K/s/6PpbrNd6tfXbjsoWNf6n9a77Tfhr4ZtmVhpqysP4pWLfzrv4rZWHpUFnqWkz3ZtY7yPzQduDkAn2PSu2pOnzXna7Pm6M8S6bjSb5V2v+hl2nhzT7dQIbGBMf3UArQXS7cLyi47gjit1444Iw8rADt6mkis2uGEky7I+qx9z7mnpsjnc5t3bOdPh3TbiVZfsEWQeGC4z+A61keIPDd1FDJNta8ibrwPlX02+n0r0dIlHYYp5VccgYrnrYSnVT6M78LmeIoST5rrs/60Piv41eCUVLzWrWzjUiHzHmBwxYHoR0PFeO6eJlkSOCGJpJDgMw5H419wfGvwbFqWgXUUIdYZxkqhxtccj8DXy5P4ct7G/DLb3COhDOB82G9KjBV5UE6c3qvyNs6dPEuniKUbJrW3dPr5mXeW9na6JJBcX0TzuuGI5JPsPSuP8As6qQZG47Fa7TX7Qyb5bPS5FJP73cu3ae5+lVdQ8O209tb3NvJJtdyrZXPQcniu76xB62seHJSe5zLGPcdq8exorsrfw3pKxAT3W1+4aM/wCFFT9YgTyM9uigZZJJB+42AAjjkD3pZ4Ekti3IBYbDx82fU9qhltDdASfvvs8mCRcOFAI6kAHP54qzYu0LpE82fM9O49CcV8477nQ35FeK2S1VA+6R+RlnJA9s96oz6jBBvluJpFhBIkCL0HuSa0tXuLTRreS81CZrW2A3BnbO7PQD1P0rxXxx4sm1qVobZBBZbshQeX92rpwuHlXfkRUtGO+pa8W+Kf7WvxY6WJorHcFYsfmkOevsPamB8ADsK5jTWP26BsYGeec5re8zqO9fQ4eCpaRMJSbirltp3ZAm75R2qJm6c8VnajcSqFhhYLI/Vj0UU/TfOW1CTncykgH1FdaqGVjb0rUvsNwqxSyCNziQNJtTPZh6EHHNdLoetNq+izrqcEkurWeVk3/xqTxIMdce1cbZxpLeRLJjZu3Nn0HNL9uuINUGo2jmGUPuUpxx6EdxiuTFUFXTienlmPlgaqrR3XTuenaJKtvAFBxk7m5rSt5mupTI+do4Qe1cnomsWOqRt5YNtdAZmgHI92QdSPUDkV1OnR5thNbyR3MA6yQtvA+uOn414uaRlGEacV7qPt+Fa1GvXq4mtNe1k9F5dbfkaC4Apl9dQWNnLdXDERxLubHJx9KYsgIrL8RWtzfWjQW6wI7cCaTkp7gYrxYpX1PtpxaTaGyeM9DTYN8+XAI/ddj+NKvi/RvtPkZuN+cf6vj884rBfw5rhuUkXVbdAoHCo+Dj1+tSJoGuLdNM2tRYJP7sK+0frn9a6OWl3/r7jjUq9vgf4f5m5D4x0eRpBGLpvLUs2YscD0yeaVPG2jtA0yx3u1SFI8nnJ9s5rFg8PasqyrJ4gd967Qdj/L7j5hzUsHhq++zPDJ4huTuYEOFbcPb72MUuWl3/AK+4Gqzfw/l/ma0/jTSoYY5WgvCkmcYjBPHqM5FXdD8RafrFy1vaiYSLGJPmUY2/UE8+1c5ceF7ySzjhXX5wybjv2Nls/wB47qv+ENJvNJuJZ7rUFlDxhPJjQhAR/FyetElS5dHqTFVuZJx0OsQnvWhpqhp1PQ54NY3nDNX9MucSqfesEPEU5cjPYtBf7Tpsbvgvja/1ritd0ZLG6lVklYFiyrGcFwffIxXWeD7mN7eSNSOVDgfzq14gWzOmTTXke9YlLDBw2ewB9zXtSpfWKMWt0fm1PEvAYqcfss4j4P3Wuz6zqFrqlxdXVraoGia72mWIseELKSDgV6eXHY1y/gvT10nRTuz59y5mmPcsf8Ola0l0Bjmu2knGKT3PMxU41aspxVky/vwKaZuKzJLzjg4qs97jPNXcxsX9UVLyzlt5MFZFK/j2r5j+IT3WnapdLBD9oljIPlpwQP5V9DPee9eL/EMxXPiXULdSv7uPfJ5o/dqD7+tcWJiuaMrHoYWLq0J0/R/ozyjU9SvhbtcXUXmeaf8AViMssY9z3qv/AGoltYl4NiLtwBGoUN68Hk1oC0mWZEe2Ey5+VQASV9QOhrXjh029AE8stvArBU2wBCp9yORQpR2sccsM1fXY5a0muGhDeYpzzgLnHtRXbz+DdFncSyqNzAcrdSqD74GRRV+2p9hLDSOijSVm8ya2aSUqQHDk/mc9aq6vrej+HNNkfUMMx+7Fu3Mx9BWp461nwx4XsZL2S3El3OT5UMbYct65zwPWvnnXtUu9Z1Ga/upDlznGOFHYCubDYR1nd7HNWfs37rLvjDxPea/d+bcL5duhPkwL0QevufeubdS7Z6D3609puO7HtUJMnXbjnpXuQgoxSijncm3dkgl8lleMDg55rbjuFkUOD1Ga5twzH5sD2zU9hdxKTDIxjH8Ldvxqxm1fSARGX72Bgj1FLpc0bW2IcgA4IJzzVcM2w5w6eo5BpbPy4QRGMAnJ570XAtXc7IFRSQXIUkHt3qZXyaqP+8O706VZTGKvmFyl6xszczKyzGFlYbWGcg+2K6xF8QWii6t7mO7mUcSqTFcY9Cw+9/wLNcppc4S4Ck4yeK7Oyuf3S89q8DH4mrCq+V6H6Vw/leDxeCiqsde/UisPG8zSeTqVvH5oOG3Ygk/76HyE/ULXS2t/b3nFvIxlxkwSLskA+nce4JFc3q1lZapHtmQLJ2kH3h/jXHzvqGjXRtklEkSnKxvyhHqvdT7gisIqhiVquV+R3Vv7Qypp0588O0v89z1j7RgkHII7Uv2jjtXCaT4uVk+z3k88IHIaYiZR7ZxuH61r23iLTZYSrSW0kg/jhn28euxv5cVzzy+cfhdz0MPxFQmkqsHF/wBen4XOkNxjrSi6Gaz0SB7L7Z/aEXlFgquZAqknoPqfSqk00kMzxy/K68EA5H6cVyujOK1R7EMZh6rtCSfW19bG4bn3oFz71hfa+etL9r4+9UcsjovC1zc+1c9as2l5tcdq5yB7ib/VwyuM9lOKstILUB725t7RfWWVR+nWtFSqPZHHWxmEhpOaXzPXfAmr41CGPdwyFa6rULkXdytvnMUZ3SD1PYV454S1RX1W3FgXmbdxI6mOP68/M34AfWvS45xHHweTyzepr2sBf2dn3PzLiSEI4tSp7NdrdWbcl4AMA4HpVWe998elZM14ApO+qUl+M9fzrsufPG295gdarPe56msC61RcBUG5z0CnJP4VWmlulgMtzNFZxd2nfBH4daiU0Uos3LzU47dd8kgVFBY5PAArA1y0g8VeADfaYyfa43MvmoPmkjJ+Zc/415P8ZPiFpttoN1o+hzyahfTnypbkZEUK98Y6t29K7D9lXWl1PRJtHnJKRjAyMgqw6VUaPOm5dTWNf2S93e9/uKtvpFu2nxL+7jdBhQ5x+uc5rL0TRki8RahulmNq2GfaxZN2OQO+K7DUPD+oaReXKyXPmxo7JzAp2qenJ4H5VX+zBo0EEMYKA5cDcRx3/wDr15Sumz02qcYyd7tnPXkOhtN/o82IwMAJKcfyNFWo9Hum3NNLEpLcbWC8e4PeirvPuee4z7HkHjxrhvENz9tmVnDkKoIKovpwa5aeby1IDHb0ABrrr++tLbTXt7fTbCNWUjzpZg8n+ArkGiVmJJ3+nNe1R+FKx5Ds22MjkJK+Y/GOMLzT5GQqeckDnimNjoNwA9Bioj935hj2PU1uSMkm64Ut71Wl34+Xv14qy+7GAnHvUEi7iTz/AEpoEJbXlxaH5JDj0PSte01KKZC0gERBALDpzWE6Nu4H1p0D+UWDKHjYYZT3/GiyLudUG+VWjYSIehWrMMm4GuUhdogZLG4fgZaN+oFaFjrsTEC6j2n+8KhplJJ7HQQybZlb0restQAhHzYrnrd4rgBoZFcH35qfypB0/nXl4mhzyPr8nzNYekot2OlTUc/xZrP1uQXUaFV+dT174rMAnA4BpsnnhctkD1rmjhnF3R7U83p1o8ja18yArzjFLNCsSZb/AFh7egpY2O75evrTyjFsnk+4re7OS8WtAj00LcKt5dRyW6qGVY5Nyknt6D3rfsdQ8iIQwz/ul+6j4dR9N2awXL9Mj8qjJKn73P1pTvPqFFQpN3V33e//AADsIdekiOES0z6mBT/OnXPia4WPmdIvaONV/kK5FFZhlWz+NI0UjdAWP1rJU3e1zqq16cYc0or5mpc65f3j7EnkUf33csR9M9KfY/ZYZhNIxnmJ+/JyR9PSscQzDkL+opUinDbunPqKuVFtWOalmVGm+a6/A9g8D3CvqcTbh8oLZr0OXUlWIfNg+9eR+ALqCNZLq9vba2iC4z95h/T9at+Ifip4W0VPKs4W1G5UcNIcjP8Au9P0NPDU3TjypankZ9jFjsT7SL91JK/9ep6Otxc3Yzbxll/vt8qj8TWJr3ijw1oCM2sayk0qj/j3tznn3P8A+qvDfEHxG8a+Lbr7LYiaKNxhIrdT09sVR0f4e65qmoR/2tO1ru5Il+Zz+HY/Wulx5dakrHiqcfsq56zbfES+10GPw5Da6fbnO2TbvlY/jgZ+pNRW1rdT3RudRuLi5uFyzG7cfKPVV6A/QVPoXhuw0HRTpiW4WMks8pl/eP79P5Vqqum21mn9ntG4x8xZec/U4rz51uZvlWhrzStscB410mxl1aOeCxl+0T2x+WS3JiEi8hnXBBzzjnrWBbX/AIsstG8vTZ7uxgVyzpYqIT7H5MfrXt2hP5jhZGhKspyzYJ9s4qazhhhv5rVlha2Zf3UiPlg2eQc1tSxrhHla2MZ0k9b2PK9A8Y/EuaBAqy62WjwyTxeYxHYbxhvzNeqaJJHFJEXt5oppoVEhJLKr90yT61mXWnr9tZLW1QlSCXjxG4GeuepqytrPEqvHfOF3YQSDcFb0yP8AGprV41HtY6KKVPrcvXMUjSZDKw7fKaKltIdcSAKfIlx/GDjP6UVkpLubc0Tza2+EMclt5t9qaogGRGsIQn6sSak8QfD+zmsY7PR47SGaNQZHALs4+vQV11xCbq0aDUY96g8LG7uuffGKdZadZ2sTJFJMeOm5tqj0NDxdVu7Z5jpxelrHzzrOlXOm3UtvIgco2C6j5frmsoxFWOcBu3Oa+i9f8P22raZGiwhJFY7TEMs2fUnPH5V5B4u8J6zb6jKrWRMaAlXiXOR6kDpXp4bGKorS3OedCUdTjXU5x19TRsAHOMVebTriGAzSxsqrwWYEc+1VWRWGV3H1OK7k7mVmU7hN3GMe1QCPjjrV8xMGwIzjsTUckW7uQwpgQ2KeXMzE8+W1U2AwV2nnvVwwup2nP1pFhXPzZ474plWIbZ5YXBhkdH9jxWjBrt5E2yYb8dSDiqska/wMT9Ki8vPUYPtUuKe5pCpKOxtJ4gXuHU/Srun+JbCEzC6i+0JIm0D7pU+oODXMNCy/w4NQvHhSWGPSs3QjLQ66WPqU3zJK/odz4e8XaTpOoG6bTre7BQqElXIXnqMgjP4Vut8U7EM7W3h/SYtzbuYSwHt24rykJnOV/KkMbEVnLCU5O7N4ZxiIRcY2s/0PQ5/iNNKoVRYxDBGI7FB1/CqFx40WeLy5pIXX3tQf/rVxQjpTHzjHNNYSlawPOMS5czfW51x8XAFGW5KleF8u2RMD8BUV34r+0S+bNcXEr45JTFcr5ZPanCM55qvq1NGcsyryXK9UdCPEkIPSc/gP8aZL4mYjbFatn1dv8Kp6RoOo6pKEs7WSRc8ybTtX6mvUfDvwltY1ivNY1CK7jK5eOLcqIewJ6/yrCrUoUviZKq1p7JL5I86tF8SeIX8mzSVkzg+X8qj6mvQPCPwpFu63Gv4nY4YRxPkD6nHNehabpllYWot7GSKKPgqyoFAHsK0ZfMjQPDdOFPQcEA+vP/1q4KmNlLSCshcsZP33di6ZotraWjRrbw20aA7doVT+lZsc0jXpt0/1wIbJHytjp+NbFlNJexDfvBToW4Dfj0rPv2mGoLEykKq70ZF5P41yJu7ZsoxWw9JZ2keWWQuoO3gfKv4Cq2pLMtu8lriQZAwAAc+2e1TW11aSXEcd0VbIyP4R+OP61oXsP/EudreT/SoyGT5QyMvtWyaibXjymHputR3LzWsNv5TJ8rmQFlBH90mrbNK4DsVifs4GAMenrSCTzEeFoIVmlx5sAQDJxzg4yOPSqfh+zurXTjayGS7t1dliDgb1GeFP97HrwaceVpszi1YvR6xHtk33UUjwrkfNk4+nWr3hnUrXV38uFlMYbnnj3rnZBAL/AGG3EOMgDH3h34pf7Dsobgarp91MkjkB4yxjQ++O9W4KxTcuh3TSW0B8tboKB2csCP0orPhhnaFHN0rllznzKK5vc7i5o9zRSO4t7hVhVHLKODJ0qaa3UzFjNGFHLAgbQfwqjCixs7K2x2AILDOSemTyadNLtDR3Mu9h3CnAPp1rBydtTKTaVmSyrC0aXRwoUEFUbIPPBA/wqreW81wx2KNu3BfaFIB+lTxR/wBo6XIYZNu9dnykg5z05/xqC2sGVhC82UUcBskg+ue/6VUJK2pXO+XUw77wxo93E9veW8d239/cVP4EHA/Gudufhnos8LeTPdQSdBsAkC/X/wDXXo4jCqbdpSW28vt5C1La2qxqxRsJGvG0dB9K6aNWpH4ZFRoxkrs8cl+Ek3LLrFu6D7oMR3H8M1SuvhXfKS0OpQbCMqXjYH8eK9fu7ieSSV/lQKFGOpIPTmoJYL67JUCNSmNwOOBXX9ZqrVsl4an2PLrP4a27Yjm1YO6Ll9kJOM9uvNTt8JbRv3h1kqh5wLfnHoBnFehR2Mf265k4SRkWMMrHBx0qX+zFZj58rlUXcyBz0FR9ZqvXmEsPBbo8vPwmkjulb7ck1rtJ5UoQfQjr+VUG+FusIGk8y3kRf9rbu+nrx617PpWm6nrhkezgjhiTlXkIOFHcgHPSq2oi3mhVrYyrKuVaRz8r46fKOn55oWLqp6sFQpy0seNXPgDU3iQxwxK2cMu/BPv0pF+GGqTRNte2G3JI83OK9bWSedp2SCN4UxEoHG0jqRk5xT47VZI3Ckgn+EHGfxoWKq9GCwtM8etPhffyQf66BnJxlWJCinX/AMJNZVGkiubPAYAKzncR69MfrXrenWz28vlbWUZOPmBA/wA/jU3lsY4zs+XJG7fnOO5FS8ZWi9zN4eKPGm+E/iGNQ2203H+Ezcj36VDJ8K/EYA/49ScgE+bxn8q9omlmSURK+xXz9T+ParEGnPcq0bSNgDfyeB+VNY+r1HGhBu1jxXTfhTrEtwqTXdhECeG3FwfyFdloXwq0a1m36j52oTA8qF2RD8Op/E109zaTRLEkJdSzkFhJjP4dq29Bsbp4ZRf3LyDacE44H4VNTGTl1NoUqcZWsc5LaxWTpb20SJAM/KqbQrD6cVZEAeGS6G/yiclV5HHU4zWs2jr5byGRZVZsqmCG/OprUSW9isgX5QGCg4J+ma5H7z0CdNykYtqlpcBWSQiQHlBxx6Usdx5CmMPv+b5Y89B7+tTOLe+zOu6KVwQHxyfYms+3tVtRIbcPuQlXL4Kg+wzmtY0l1KhRUdWSXCpdELJxGmSWV9oGfQetWJ5VgWKN7hYAQFXd04/WqBmuYZEzHGoOMx7vvKepNX7WD7XdSQzqiRpyrFdxTPoDWlu5d02KqwSQMWaJyRhZchVOexI9e1La2MgjFvExkI6Et9z2ptqkNxrkFrHCGtQjKI+jM394ngZ/l2qW10+5R5RbNKFh3ZIkAKD3z96spQbMpQk0UrrdbKzvG00cOSCq5kX6evNM0a0vprUNGqxmUs37z74b6j27CtG8uI7iOWBZ3ZeNzFQATjpgY4qGySFJt8gmj2kYMeOMfjUqp7NWsYOfI7FSDTfOYJcKcLJlSOM/p0qv4g8PtdwpbK9y0RB3PHIQf+BeoruYpY4o47i3VWDDkvk5Prg9KW5drmNo5I4h5ijChcA+p46V0QrXSaOuKjKNzz7TNNhsLUWsV8diEgb5mz/M0V1A0DR2JO4xnPKqhxn8KKrniT7M/9k=">
            <a:extLst>
              <a:ext uri="{FF2B5EF4-FFF2-40B4-BE49-F238E27FC236}">
                <a16:creationId xmlns:a16="http://schemas.microsoft.com/office/drawing/2014/main" id="{91A2AAF4-51F1-413A-BEE8-E8DEF98429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CC1A8E-96C1-4E40-8F2D-8433C21882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643"/>
          <a:stretch/>
        </p:blipFill>
        <p:spPr>
          <a:xfrm>
            <a:off x="0" y="1673"/>
            <a:ext cx="7602583" cy="685465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B3D07A58-D4C5-4CCE-806D-9185728A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1581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EB66-536F-4A19-8B83-B01B2849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Observations Tips on </a:t>
            </a:r>
            <a:r>
              <a:rPr lang="en-US" b="1" dirty="0" err="1">
                <a:solidFill>
                  <a:srgbClr val="00B0F0"/>
                </a:solidFill>
              </a:rPr>
              <a:t>Zs</a:t>
            </a:r>
            <a:r>
              <a:rPr lang="en-US" b="1" dirty="0">
                <a:solidFill>
                  <a:srgbClr val="00B0F0"/>
                </a:solidFill>
              </a:rPr>
              <a:t> and implications</a:t>
            </a:r>
            <a:endParaRPr lang="uk-UA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D6CFD-B316-4D9C-A23C-A5A73AF99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Transparency</a:t>
            </a:r>
          </a:p>
          <a:p>
            <a:r>
              <a:rPr lang="en-US" dirty="0"/>
              <a:t>Meaningful work</a:t>
            </a:r>
          </a:p>
          <a:p>
            <a:r>
              <a:rPr lang="en-US" dirty="0"/>
              <a:t>Flexibility</a:t>
            </a:r>
          </a:p>
          <a:p>
            <a:r>
              <a:rPr lang="en-US" dirty="0"/>
              <a:t>Recognition</a:t>
            </a:r>
          </a:p>
          <a:p>
            <a:r>
              <a:rPr lang="en-US" dirty="0"/>
              <a:t>Manager – fair mentor</a:t>
            </a:r>
          </a:p>
          <a:p>
            <a:r>
              <a:rPr lang="en-US" dirty="0"/>
              <a:t>Clear tasks</a:t>
            </a:r>
          </a:p>
          <a:p>
            <a:r>
              <a:rPr lang="en-US" dirty="0"/>
              <a:t>8sec/25 words</a:t>
            </a:r>
            <a:endParaRPr lang="uk-UA" dirty="0"/>
          </a:p>
        </p:txBody>
      </p:sp>
      <p:pic>
        <p:nvPicPr>
          <p:cNvPr id="4098" name="Picture 2" descr="Gerelateerde afbeelding">
            <a:extLst>
              <a:ext uri="{FF2B5EF4-FFF2-40B4-BE49-F238E27FC236}">
                <a16:creationId xmlns:a16="http://schemas.microsoft.com/office/drawing/2014/main" id="{80F94D42-4EDF-43CB-AE42-F77BB5C83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16183"/>
            <a:ext cx="4847424" cy="323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752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erelateerde afbeelding">
            <a:extLst>
              <a:ext uri="{FF2B5EF4-FFF2-40B4-BE49-F238E27FC236}">
                <a16:creationId xmlns:a16="http://schemas.microsoft.com/office/drawing/2014/main" id="{284DDDEF-D6E5-4531-9B67-5978E8CEA9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45" y="3959811"/>
            <a:ext cx="4517360" cy="2845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F501E8-B350-415B-81F5-06E13B4B88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71" t="35803" r="49429" b="19223"/>
          <a:stretch/>
        </p:blipFill>
        <p:spPr>
          <a:xfrm>
            <a:off x="539931" y="-248354"/>
            <a:ext cx="5947954" cy="4010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516F76-6840-45C2-B5B0-38D44D696B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2" t="30848" r="40428" b="19604"/>
          <a:stretch/>
        </p:blipFill>
        <p:spPr>
          <a:xfrm>
            <a:off x="5608319" y="3213464"/>
            <a:ext cx="6949441" cy="3396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855D27-43F3-4A04-B87E-A03BFF46A1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29" t="17717" r="13643" b="7933"/>
          <a:stretch/>
        </p:blipFill>
        <p:spPr>
          <a:xfrm>
            <a:off x="6900583" y="73152"/>
            <a:ext cx="5657177" cy="313508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91E3DD48-BFE6-46A9-8F04-AA2FBE56E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8E541E-9CD1-4A29-AE82-C0AC5E8AE421}"/>
              </a:ext>
            </a:extLst>
          </p:cNvPr>
          <p:cNvSpPr txBox="1"/>
          <p:nvPr/>
        </p:nvSpPr>
        <p:spPr>
          <a:xfrm>
            <a:off x="3840480" y="2116183"/>
            <a:ext cx="2647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Flexible work arrangements</a:t>
            </a:r>
            <a:endParaRPr lang="uk-UA" sz="2800" b="1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BC3239-0D79-4DC4-8098-572603FB67F0}"/>
              </a:ext>
            </a:extLst>
          </p:cNvPr>
          <p:cNvSpPr txBox="1"/>
          <p:nvPr/>
        </p:nvSpPr>
        <p:spPr>
          <a:xfrm>
            <a:off x="7970194" y="1698171"/>
            <a:ext cx="3812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Recognize anyone anytime on the spot</a:t>
            </a:r>
            <a:endParaRPr lang="uk-UA" sz="2000" b="1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4FB6A0-331F-4043-9FC9-1105B2DE1D01}"/>
              </a:ext>
            </a:extLst>
          </p:cNvPr>
          <p:cNvSpPr txBox="1"/>
          <p:nvPr/>
        </p:nvSpPr>
        <p:spPr>
          <a:xfrm>
            <a:off x="4258490" y="5205548"/>
            <a:ext cx="472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Transparent and flexible reward</a:t>
            </a:r>
            <a:endParaRPr lang="uk-UA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74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B4653F-EF4D-42D7-B642-7845E81D5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22" r="15350"/>
          <a:stretch/>
        </p:blipFill>
        <p:spPr>
          <a:xfrm>
            <a:off x="6766560" y="2359152"/>
            <a:ext cx="5425440" cy="4497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B49D30-F352-496B-8D00-911DCD99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73152"/>
            <a:ext cx="4667794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Flexible Learning</a:t>
            </a:r>
            <a:endParaRPr lang="uk-UA" b="1" dirty="0">
              <a:solidFill>
                <a:srgbClr val="00B0F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EBFF17-A082-4C12-8E6D-F704C93A0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813" t="9934" r="5979" b="10597"/>
          <a:stretch/>
        </p:blipFill>
        <p:spPr>
          <a:xfrm>
            <a:off x="221497" y="1216152"/>
            <a:ext cx="7149923" cy="3541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82FB13D-F2BD-4B49-B79B-AC41177459F4}"/>
              </a:ext>
            </a:extLst>
          </p:cNvPr>
          <p:cNvSpPr txBox="1">
            <a:spLocks/>
          </p:cNvSpPr>
          <p:nvPr/>
        </p:nvSpPr>
        <p:spPr bwMode="auto">
          <a:xfrm>
            <a:off x="7655021" y="1216152"/>
            <a:ext cx="46677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Frutiger 45 Light" pitchFamily="2" charset="0"/>
                <a:ea typeface="MS PGothic" pitchFamily="34" charset="-128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utiger 45 Light" charset="0"/>
                <a:ea typeface="MS PGothic" pitchFamily="34" charset="-128"/>
                <a:cs typeface="Geneva" pitchFamily="-108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utiger 45 Light" charset="0"/>
                <a:ea typeface="MS PGothic" pitchFamily="34" charset="-128"/>
                <a:cs typeface="Geneva" pitchFamily="-108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utiger 45 Light" charset="0"/>
                <a:ea typeface="MS PGothic" pitchFamily="34" charset="-128"/>
                <a:cs typeface="Geneva" pitchFamily="-108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Frutiger 45 Light" charset="0"/>
                <a:ea typeface="MS PGothic" pitchFamily="34" charset="-128"/>
                <a:cs typeface="Geneva" pitchFamily="-108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Geneva" pitchFamily="-108" charset="-128"/>
                <a:cs typeface="Geneva" pitchFamily="-108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Geneva" pitchFamily="-108" charset="-128"/>
                <a:cs typeface="Geneva" pitchFamily="-108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Geneva" pitchFamily="-108" charset="-128"/>
                <a:cs typeface="Geneva" pitchFamily="-108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Geneva" pitchFamily="-108" charset="-128"/>
                <a:cs typeface="Geneva" pitchFamily="-108" charset="-128"/>
              </a:defRPr>
            </a:lvl9pPr>
          </a:lstStyle>
          <a:p>
            <a:pPr algn="ctr"/>
            <a:r>
              <a:rPr lang="en-US" b="1" dirty="0">
                <a:solidFill>
                  <a:srgbClr val="00B0F0"/>
                </a:solidFill>
              </a:rPr>
              <a:t>Touching and improving lives by our brands</a:t>
            </a:r>
            <a:endParaRPr lang="uk-UA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13049"/>
      </p:ext>
    </p:extLst>
  </p:cSld>
  <p:clrMapOvr>
    <a:masterClrMapping/>
  </p:clrMapOvr>
</p:sld>
</file>

<file path=ppt/theme/theme1.xml><?xml version="1.0" encoding="utf-8"?>
<a:theme xmlns:a="http://schemas.openxmlformats.org/drawingml/2006/main" name="NEW_BFO">
  <a:themeElements>
    <a:clrScheme name="Custom 1">
      <a:dk1>
        <a:sysClr val="windowText" lastClr="000000"/>
      </a:dk1>
      <a:lt1>
        <a:sysClr val="window" lastClr="FFFFFF"/>
      </a:lt1>
      <a:dk2>
        <a:srgbClr val="003DAF"/>
      </a:dk2>
      <a:lt2>
        <a:srgbClr val="0099FF"/>
      </a:lt2>
      <a:accent1>
        <a:srgbClr val="BEF0EF"/>
      </a:accent1>
      <a:accent2>
        <a:srgbClr val="00B055"/>
      </a:accent2>
      <a:accent3>
        <a:srgbClr val="9BD442"/>
      </a:accent3>
      <a:accent4>
        <a:srgbClr val="FF7000"/>
      </a:accent4>
      <a:accent5>
        <a:srgbClr val="FFB80F"/>
      </a:accent5>
      <a:accent6>
        <a:srgbClr val="B0017E"/>
      </a:accent6>
      <a:hlink>
        <a:srgbClr val="EB73C4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_BFO" id="{5F06F356-5D4C-4714-B00D-8A74E8F09B8C}" vid="{F07D4DBC-BA52-4638-90CA-57615E7E6E2C}"/>
    </a:ext>
  </a:extLst>
</a:theme>
</file>

<file path=ppt/theme/theme2.xml><?xml version="1.0" encoding="utf-8"?>
<a:theme xmlns:a="http://schemas.openxmlformats.org/drawingml/2006/main" name="2_Report Guidelines">
  <a:themeElements>
    <a:clrScheme name="NF report">
      <a:dk1>
        <a:sysClr val="windowText" lastClr="000000"/>
      </a:dk1>
      <a:lt1>
        <a:srgbClr val="FFFFFF"/>
      </a:lt1>
      <a:dk2>
        <a:srgbClr val="5D5D63"/>
      </a:dk2>
      <a:lt2>
        <a:srgbClr val="FFFFFF"/>
      </a:lt2>
      <a:accent1>
        <a:srgbClr val="0085E8"/>
      </a:accent1>
      <a:accent2>
        <a:srgbClr val="1FD0D7"/>
      </a:accent2>
      <a:accent3>
        <a:srgbClr val="7A7A81"/>
      </a:accent3>
      <a:accent4>
        <a:srgbClr val="CE0202"/>
      </a:accent4>
      <a:accent5>
        <a:srgbClr val="FF7003"/>
      </a:accent5>
      <a:accent6>
        <a:srgbClr val="80C112"/>
      </a:accent6>
      <a:hlink>
        <a:srgbClr val="18969B"/>
      </a:hlink>
      <a:folHlink>
        <a:srgbClr val="6EF7FF"/>
      </a:folHlink>
    </a:clrScheme>
    <a:fontScheme name="Perspec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miter lim="800000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Report Guidelines">
  <a:themeElements>
    <a:clrScheme name="NF report">
      <a:dk1>
        <a:sysClr val="windowText" lastClr="000000"/>
      </a:dk1>
      <a:lt1>
        <a:srgbClr val="FFFFFF"/>
      </a:lt1>
      <a:dk2>
        <a:srgbClr val="5D5D63"/>
      </a:dk2>
      <a:lt2>
        <a:srgbClr val="FFFFFF"/>
      </a:lt2>
      <a:accent1>
        <a:srgbClr val="0085E8"/>
      </a:accent1>
      <a:accent2>
        <a:srgbClr val="1FD0D7"/>
      </a:accent2>
      <a:accent3>
        <a:srgbClr val="7A7A81"/>
      </a:accent3>
      <a:accent4>
        <a:srgbClr val="CE0202"/>
      </a:accent4>
      <a:accent5>
        <a:srgbClr val="FF7003"/>
      </a:accent5>
      <a:accent6>
        <a:srgbClr val="80C112"/>
      </a:accent6>
      <a:hlink>
        <a:srgbClr val="18969B"/>
      </a:hlink>
      <a:folHlink>
        <a:srgbClr val="6EF7FF"/>
      </a:folHlink>
    </a:clrScheme>
    <a:fontScheme name="Perspec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miter lim="800000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P&amp;G Equity">
      <a:dk1>
        <a:srgbClr val="003DAF"/>
      </a:dk1>
      <a:lt1>
        <a:sysClr val="window" lastClr="FFFFFF"/>
      </a:lt1>
      <a:dk2>
        <a:srgbClr val="0099FF"/>
      </a:dk2>
      <a:lt2>
        <a:srgbClr val="BEF0EF"/>
      </a:lt2>
      <a:accent1>
        <a:srgbClr val="FF7000"/>
      </a:accent1>
      <a:accent2>
        <a:srgbClr val="FFB80F"/>
      </a:accent2>
      <a:accent3>
        <a:srgbClr val="F9F2D1"/>
      </a:accent3>
      <a:accent4>
        <a:srgbClr val="00B055"/>
      </a:accent4>
      <a:accent5>
        <a:srgbClr val="9BD442"/>
      </a:accent5>
      <a:accent6>
        <a:srgbClr val="DBF0AD"/>
      </a:accent6>
      <a:hlink>
        <a:srgbClr val="FE1A0E"/>
      </a:hlink>
      <a:folHlink>
        <a:srgbClr val="B0017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PG template slides</Template>
  <TotalTime>1014</TotalTime>
  <Words>1283</Words>
  <Application>Microsoft Office PowerPoint</Application>
  <PresentationFormat>Widescreen</PresentationFormat>
  <Paragraphs>259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MS PGothic</vt:lpstr>
      <vt:lpstr>MS PGothic</vt:lpstr>
      <vt:lpstr>Arial</vt:lpstr>
      <vt:lpstr>Calibri</vt:lpstr>
      <vt:lpstr>Calibri Light</vt:lpstr>
      <vt:lpstr>Century Gothic</vt:lpstr>
      <vt:lpstr>Courier New</vt:lpstr>
      <vt:lpstr>Frutiger 45 Light</vt:lpstr>
      <vt:lpstr>Geneva</vt:lpstr>
      <vt:lpstr>Lucida Grande</vt:lpstr>
      <vt:lpstr>R Frutiger Roman</vt:lpstr>
      <vt:lpstr>ヒラギノ角ゴ Pro W3</vt:lpstr>
      <vt:lpstr>NEW_BFO</vt:lpstr>
      <vt:lpstr>2_Report Guidelines</vt:lpstr>
      <vt:lpstr>3_Report Guidelines</vt:lpstr>
      <vt:lpstr>Office Theme</vt:lpstr>
      <vt:lpstr>1_Office Theme</vt:lpstr>
      <vt:lpstr>Generations:  HR Challenges</vt:lpstr>
      <vt:lpstr>PowerPoint Presentation</vt:lpstr>
      <vt:lpstr>HR Challenges:</vt:lpstr>
      <vt:lpstr>PowerPoint Presentation</vt:lpstr>
      <vt:lpstr>PowerPoint Presentation</vt:lpstr>
      <vt:lpstr>PowerPoint Presentation</vt:lpstr>
      <vt:lpstr>Observations Tips on Zs and implications</vt:lpstr>
      <vt:lpstr>PowerPoint Presentation</vt:lpstr>
      <vt:lpstr>Flexible 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Generations:  HR Challenges</dc:title>
  <dc:creator>Levchenko, Olga</dc:creator>
  <cp:lastModifiedBy>Levchenko, Olga</cp:lastModifiedBy>
  <cp:revision>18</cp:revision>
  <cp:lastPrinted>2018-09-13T09:43:23Z</cp:lastPrinted>
  <dcterms:created xsi:type="dcterms:W3CDTF">2018-09-12T19:53:58Z</dcterms:created>
  <dcterms:modified xsi:type="dcterms:W3CDTF">2018-09-19T05:15:59Z</dcterms:modified>
</cp:coreProperties>
</file>