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5"/>
  </p:handoutMasterIdLst>
  <p:sldIdLst>
    <p:sldId id="263" r:id="rId2"/>
    <p:sldId id="257" r:id="rId3"/>
    <p:sldId id="272" r:id="rId4"/>
    <p:sldId id="273" r:id="rId5"/>
    <p:sldId id="289" r:id="rId6"/>
    <p:sldId id="290" r:id="rId7"/>
    <p:sldId id="291" r:id="rId8"/>
    <p:sldId id="292" r:id="rId9"/>
    <p:sldId id="288" r:id="rId10"/>
    <p:sldId id="286" r:id="rId11"/>
    <p:sldId id="293" r:id="rId12"/>
    <p:sldId id="287" r:id="rId13"/>
    <p:sldId id="282" r:id="rId14"/>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7" autoAdjust="0"/>
    <p:restoredTop sz="94660"/>
  </p:normalViewPr>
  <p:slideViewPr>
    <p:cSldViewPr snapToGrid="0" snapToObjects="1">
      <p:cViewPr>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19AD582-4656-3046-B45B-5AB3148124EF}" type="datetimeFigureOut">
              <a:rPr lang="ru-RU" smtClean="0"/>
              <a:t>10.10.2016</a:t>
            </a:fld>
            <a:endParaRPr lang="ru-RU"/>
          </a:p>
        </p:txBody>
      </p:sp>
      <p:sp>
        <p:nvSpPr>
          <p:cNvPr id="4" name="Нижний колонтитул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AB81902-6A64-AE45-99AE-A50B5BEDA76D}" type="slidenum">
              <a:rPr lang="ru-RU" smtClean="0"/>
              <a:t>‹#›</a:t>
            </a:fld>
            <a:endParaRPr lang="ru-RU"/>
          </a:p>
        </p:txBody>
      </p:sp>
    </p:spTree>
    <p:extLst>
      <p:ext uri="{BB962C8B-B14F-4D97-AF65-F5344CB8AC3E}">
        <p14:creationId xmlns:p14="http://schemas.microsoft.com/office/powerpoint/2010/main" val="24875850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English">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4" name="Дата 3"/>
          <p:cNvSpPr>
            <a:spLocks noGrp="1"/>
          </p:cNvSpPr>
          <p:nvPr>
            <p:ph type="dt" sz="half" idx="10"/>
          </p:nvPr>
        </p:nvSpPr>
        <p:spPr/>
        <p:txBody>
          <a:bodyPr/>
          <a:lstStyle/>
          <a:p>
            <a:fld id="{9D083FD2-CD23-EE42-893F-4949B80A2C8A}" type="datetimeFigureOut">
              <a:rPr lang="ru-RU" smtClean="0"/>
              <a:t>10.10.2016</a:t>
            </a:fld>
            <a:endParaRPr lang="ru-RU"/>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633D752-5302-7C4E-A6EE-2C3CB1150ED3}" type="slidenum">
              <a:rPr lang="ru-RU" smtClean="0"/>
              <a:t>‹#›</a:t>
            </a:fld>
            <a:endParaRPr lang="ru-RU"/>
          </a:p>
        </p:txBody>
      </p:sp>
      <p:sp>
        <p:nvSpPr>
          <p:cNvPr id="7" name="TextBox 6"/>
          <p:cNvSpPr txBox="1"/>
          <p:nvPr userDrawn="1"/>
        </p:nvSpPr>
        <p:spPr>
          <a:xfrm>
            <a:off x="539751" y="197149"/>
            <a:ext cx="8096250" cy="400110"/>
          </a:xfrm>
          <a:prstGeom prst="rect">
            <a:avLst/>
          </a:prstGeom>
          <a:noFill/>
        </p:spPr>
        <p:txBody>
          <a:bodyPr wrap="square" rtlCol="0">
            <a:spAutoFit/>
          </a:bodyPr>
          <a:lstStyle/>
          <a:p>
            <a:pPr algn="dist"/>
            <a:r>
              <a:rPr lang="en-US" sz="2000" dirty="0" smtClean="0">
                <a:solidFill>
                  <a:schemeClr val="bg1"/>
                </a:solidFill>
                <a:latin typeface="Gill Sans"/>
                <a:cs typeface="Gill Sans"/>
              </a:rPr>
              <a:t>AMERICAN CHAMBER OF COMMERCE IN UKRAINE</a:t>
            </a:r>
            <a:endParaRPr lang="ru-RU" sz="2000" dirty="0">
              <a:solidFill>
                <a:schemeClr val="bg1"/>
              </a:solidFill>
              <a:latin typeface="Gill Sans"/>
              <a:cs typeface="Gill Sans"/>
            </a:endParaRPr>
          </a:p>
        </p:txBody>
      </p:sp>
      <p:cxnSp>
        <p:nvCxnSpPr>
          <p:cNvPr id="8" name="Прямая соединительная линия 7"/>
          <p:cNvCxnSpPr/>
          <p:nvPr userDrawn="1"/>
        </p:nvCxnSpPr>
        <p:spPr>
          <a:xfrm>
            <a:off x="539751" y="754373"/>
            <a:ext cx="8096249" cy="0"/>
          </a:xfrm>
          <a:prstGeom prst="line">
            <a:avLst/>
          </a:prstGeom>
          <a:ln w="28575"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pic>
        <p:nvPicPr>
          <p:cNvPr id="9" name="Изображение 8" descr="Chamber 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79842" y="5815403"/>
            <a:ext cx="1184318" cy="525735"/>
          </a:xfrm>
          <a:prstGeom prst="rect">
            <a:avLst/>
          </a:prstGeom>
        </p:spPr>
      </p:pic>
      <p:cxnSp>
        <p:nvCxnSpPr>
          <p:cNvPr id="10" name="Прямая соединительная линия 9"/>
          <p:cNvCxnSpPr/>
          <p:nvPr userDrawn="1"/>
        </p:nvCxnSpPr>
        <p:spPr>
          <a:xfrm>
            <a:off x="539751" y="6248631"/>
            <a:ext cx="3206750" cy="0"/>
          </a:xfrm>
          <a:prstGeom prst="line">
            <a:avLst/>
          </a:prstGeom>
          <a:ln w="19050"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userDrawn="1"/>
        </p:nvCxnSpPr>
        <p:spPr>
          <a:xfrm>
            <a:off x="5429251" y="6248631"/>
            <a:ext cx="3206750" cy="0"/>
          </a:xfrm>
          <a:prstGeom prst="line">
            <a:avLst/>
          </a:prstGeom>
          <a:ln w="19050"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4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UA">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4" name="Дата 3"/>
          <p:cNvSpPr>
            <a:spLocks noGrp="1"/>
          </p:cNvSpPr>
          <p:nvPr>
            <p:ph type="dt" sz="half" idx="10"/>
          </p:nvPr>
        </p:nvSpPr>
        <p:spPr/>
        <p:txBody>
          <a:bodyPr/>
          <a:lstStyle/>
          <a:p>
            <a:fld id="{9D083FD2-CD23-EE42-893F-4949B80A2C8A}" type="datetimeFigureOut">
              <a:rPr lang="ru-RU" smtClean="0"/>
              <a:t>10.10.2016</a:t>
            </a:fld>
            <a:endParaRPr lang="ru-RU"/>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633D752-5302-7C4E-A6EE-2C3CB1150ED3}" type="slidenum">
              <a:rPr lang="ru-RU" smtClean="0"/>
              <a:t>‹#›</a:t>
            </a:fld>
            <a:endParaRPr lang="ru-RU"/>
          </a:p>
        </p:txBody>
      </p:sp>
      <p:sp>
        <p:nvSpPr>
          <p:cNvPr id="7" name="TextBox 6"/>
          <p:cNvSpPr txBox="1"/>
          <p:nvPr userDrawn="1"/>
        </p:nvSpPr>
        <p:spPr>
          <a:xfrm>
            <a:off x="539751" y="197149"/>
            <a:ext cx="8096250" cy="400110"/>
          </a:xfrm>
          <a:prstGeom prst="rect">
            <a:avLst/>
          </a:prstGeom>
          <a:noFill/>
        </p:spPr>
        <p:txBody>
          <a:bodyPr wrap="square" rtlCol="0">
            <a:spAutoFit/>
          </a:bodyPr>
          <a:lstStyle/>
          <a:p>
            <a:pPr algn="dist"/>
            <a:r>
              <a:rPr lang="uk-UA" sz="2000" dirty="0" smtClean="0">
                <a:solidFill>
                  <a:schemeClr val="bg1"/>
                </a:solidFill>
                <a:latin typeface="Gill Sans"/>
                <a:cs typeface="Gill Sans"/>
              </a:rPr>
              <a:t>АМЕРИКАНСЬКА</a:t>
            </a:r>
            <a:r>
              <a:rPr lang="uk-UA" sz="2000" baseline="0" dirty="0" smtClean="0">
                <a:solidFill>
                  <a:schemeClr val="bg1"/>
                </a:solidFill>
                <a:latin typeface="Gill Sans"/>
                <a:cs typeface="Gill Sans"/>
              </a:rPr>
              <a:t> ТОРГОВЕЛЬНА ПАЛАТА В УКРАЇНІ</a:t>
            </a:r>
            <a:endParaRPr lang="ru-RU" sz="2000" dirty="0">
              <a:solidFill>
                <a:schemeClr val="bg1"/>
              </a:solidFill>
              <a:latin typeface="Gill Sans"/>
              <a:cs typeface="Gill Sans"/>
            </a:endParaRPr>
          </a:p>
        </p:txBody>
      </p:sp>
      <p:cxnSp>
        <p:nvCxnSpPr>
          <p:cNvPr id="8" name="Прямая соединительная линия 7"/>
          <p:cNvCxnSpPr/>
          <p:nvPr userDrawn="1"/>
        </p:nvCxnSpPr>
        <p:spPr>
          <a:xfrm>
            <a:off x="539751" y="754373"/>
            <a:ext cx="8096249" cy="0"/>
          </a:xfrm>
          <a:prstGeom prst="line">
            <a:avLst/>
          </a:prstGeom>
          <a:ln w="28575"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pic>
        <p:nvPicPr>
          <p:cNvPr id="9" name="Изображение 8" descr="Chamber 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79842" y="5815403"/>
            <a:ext cx="1184318" cy="525735"/>
          </a:xfrm>
          <a:prstGeom prst="rect">
            <a:avLst/>
          </a:prstGeom>
        </p:spPr>
      </p:pic>
      <p:cxnSp>
        <p:nvCxnSpPr>
          <p:cNvPr id="10" name="Прямая соединительная линия 9"/>
          <p:cNvCxnSpPr/>
          <p:nvPr userDrawn="1"/>
        </p:nvCxnSpPr>
        <p:spPr>
          <a:xfrm>
            <a:off x="539751" y="6248631"/>
            <a:ext cx="3206750" cy="0"/>
          </a:xfrm>
          <a:prstGeom prst="line">
            <a:avLst/>
          </a:prstGeom>
          <a:ln w="19050"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userDrawn="1"/>
        </p:nvCxnSpPr>
        <p:spPr>
          <a:xfrm>
            <a:off x="5429251" y="6248631"/>
            <a:ext cx="3206750" cy="0"/>
          </a:xfrm>
          <a:prstGeom prst="line">
            <a:avLst/>
          </a:prstGeom>
          <a:ln w="19050" cmpd="sng">
            <a:solidFill>
              <a:schemeClr val="accent1"/>
            </a:solidFill>
            <a:headEnd type="diamond"/>
            <a:tailEnd type="diamon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0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y_hea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083FD2-CD23-EE42-893F-4949B80A2C8A}" type="datetimeFigureOut">
              <a:rPr lang="ru-RU" smtClean="0"/>
              <a:t>10.10.2016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33D752-5302-7C4E-A6EE-2C3CB1150ED3}" type="slidenum">
              <a:rPr lang="ru-RU" smtClean="0"/>
              <a:t>‹#›</a:t>
            </a:fld>
            <a:endParaRPr lang="ru-RU"/>
          </a:p>
        </p:txBody>
      </p:sp>
      <p:sp>
        <p:nvSpPr>
          <p:cNvPr id="5" name="Прямоугольник 4"/>
          <p:cNvSpPr/>
          <p:nvPr userDrawn="1"/>
        </p:nvSpPr>
        <p:spPr>
          <a:xfrm>
            <a:off x="0" y="1009685"/>
            <a:ext cx="9144000" cy="5848316"/>
          </a:xfrm>
          <a:prstGeom prst="rect">
            <a:avLst/>
          </a:prstGeom>
          <a:solidFill>
            <a:schemeClr val="bg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cxnSp>
        <p:nvCxnSpPr>
          <p:cNvPr id="6" name="Прямая соединительная линия 5"/>
          <p:cNvCxnSpPr/>
          <p:nvPr userDrawn="1"/>
        </p:nvCxnSpPr>
        <p:spPr>
          <a:xfrm>
            <a:off x="0" y="1009685"/>
            <a:ext cx="9144000" cy="0"/>
          </a:xfrm>
          <a:prstGeom prst="line">
            <a:avLst/>
          </a:prstGeom>
          <a:ln w="28575" cmpd="sng">
            <a:solidFill>
              <a:schemeClr val="accent1"/>
            </a:solidFill>
          </a:ln>
        </p:spPr>
        <p:style>
          <a:lnRef idx="1">
            <a:schemeClr val="accent5"/>
          </a:lnRef>
          <a:fillRef idx="0">
            <a:schemeClr val="accent5"/>
          </a:fillRef>
          <a:effectRef idx="0">
            <a:schemeClr val="accent5"/>
          </a:effectRef>
          <a:fontRef idx="minor">
            <a:schemeClr val="tx1"/>
          </a:fontRef>
        </p:style>
      </p:cxnSp>
      <p:sp>
        <p:nvSpPr>
          <p:cNvPr id="7" name="Равнобедренный треугольник 6"/>
          <p:cNvSpPr/>
          <p:nvPr userDrawn="1"/>
        </p:nvSpPr>
        <p:spPr>
          <a:xfrm flipH="1" flipV="1">
            <a:off x="758508" y="1009685"/>
            <a:ext cx="264596" cy="22810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8" name="Изображение 7" descr="Chamber 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8249" y="274873"/>
            <a:ext cx="1105024" cy="490535"/>
          </a:xfrm>
          <a:prstGeom prst="rect">
            <a:avLst/>
          </a:prstGeom>
        </p:spPr>
      </p:pic>
      <p:sp>
        <p:nvSpPr>
          <p:cNvPr id="10" name="Название 1"/>
          <p:cNvSpPr>
            <a:spLocks noGrp="1"/>
          </p:cNvSpPr>
          <p:nvPr>
            <p:ph type="title"/>
          </p:nvPr>
        </p:nvSpPr>
        <p:spPr>
          <a:xfrm>
            <a:off x="709634" y="58936"/>
            <a:ext cx="6748730" cy="800656"/>
          </a:xfrm>
        </p:spPr>
        <p:txBody>
          <a:bodyPr>
            <a:normAutofit/>
          </a:bodyPr>
          <a:lstStyle>
            <a:lvl1pPr algn="l">
              <a:defRPr sz="3200"/>
            </a:lvl1pPr>
          </a:lstStyle>
          <a:p>
            <a:r>
              <a:rPr lang="en-US" dirty="0" err="1" smtClean="0"/>
              <a:t>Образец</a:t>
            </a:r>
            <a:r>
              <a:rPr lang="en-US" dirty="0" smtClean="0"/>
              <a:t> </a:t>
            </a:r>
            <a:r>
              <a:rPr lang="en-US" dirty="0" err="1" smtClean="0"/>
              <a:t>заголовка</a:t>
            </a:r>
            <a:endParaRPr lang="ru-RU" dirty="0"/>
          </a:p>
        </p:txBody>
      </p:sp>
      <p:sp>
        <p:nvSpPr>
          <p:cNvPr id="12" name="Текст 11"/>
          <p:cNvSpPr>
            <a:spLocks noGrp="1"/>
          </p:cNvSpPr>
          <p:nvPr>
            <p:ph type="body" sz="quarter" idx="13"/>
          </p:nvPr>
        </p:nvSpPr>
        <p:spPr>
          <a:xfrm>
            <a:off x="709613" y="1350818"/>
            <a:ext cx="7962900" cy="4653107"/>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err="1" smtClean="0"/>
              <a:t>Образец</a:t>
            </a:r>
            <a:r>
              <a:rPr lang="en-US" dirty="0" smtClean="0"/>
              <a:t> </a:t>
            </a:r>
            <a:r>
              <a:rPr lang="en-US" dirty="0" err="1" smtClean="0"/>
              <a:t>текста</a:t>
            </a:r>
            <a:endParaRPr lang="en-US" dirty="0" smtClean="0"/>
          </a:p>
          <a:p>
            <a:pPr lvl="1"/>
            <a:r>
              <a:rPr lang="en-US" dirty="0" err="1" smtClean="0"/>
              <a:t>Второй</a:t>
            </a:r>
            <a:r>
              <a:rPr lang="en-US" dirty="0" smtClean="0"/>
              <a:t> </a:t>
            </a:r>
            <a:r>
              <a:rPr lang="en-US" dirty="0" err="1" smtClean="0"/>
              <a:t>уровень</a:t>
            </a:r>
            <a:endParaRPr lang="en-US" dirty="0" smtClean="0"/>
          </a:p>
          <a:p>
            <a:pPr lvl="2"/>
            <a:r>
              <a:rPr lang="en-US" dirty="0" err="1" smtClean="0"/>
              <a:t>Третий</a:t>
            </a:r>
            <a:r>
              <a:rPr lang="en-US" dirty="0" smtClean="0"/>
              <a:t> </a:t>
            </a:r>
            <a:r>
              <a:rPr lang="en-US" dirty="0" err="1" smtClean="0"/>
              <a:t>уровень</a:t>
            </a:r>
            <a:endParaRPr lang="en-US" dirty="0" smtClean="0"/>
          </a:p>
          <a:p>
            <a:pPr lvl="3"/>
            <a:r>
              <a:rPr lang="en-US" dirty="0" err="1" smtClean="0"/>
              <a:t>Четвертый</a:t>
            </a:r>
            <a:r>
              <a:rPr lang="en-US" dirty="0" smtClean="0"/>
              <a:t> </a:t>
            </a:r>
            <a:r>
              <a:rPr lang="en-US" dirty="0" err="1" smtClean="0"/>
              <a:t>уровень</a:t>
            </a:r>
            <a:endParaRPr lang="en-US" dirty="0" smtClean="0"/>
          </a:p>
          <a:p>
            <a:pPr lvl="4"/>
            <a:r>
              <a:rPr lang="en-US" dirty="0" err="1" smtClean="0"/>
              <a:t>Пятый</a:t>
            </a:r>
            <a:r>
              <a:rPr lang="en-US" dirty="0" smtClean="0"/>
              <a:t> </a:t>
            </a:r>
            <a:r>
              <a:rPr lang="en-US" dirty="0" err="1" smtClean="0"/>
              <a:t>уровень</a:t>
            </a:r>
            <a:endParaRPr lang="ru-RU" dirty="0"/>
          </a:p>
        </p:txBody>
      </p:sp>
    </p:spTree>
    <p:extLst>
      <p:ext uri="{BB962C8B-B14F-4D97-AF65-F5344CB8AC3E}">
        <p14:creationId xmlns:p14="http://schemas.microsoft.com/office/powerpoint/2010/main" val="360759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pic>
        <p:nvPicPr>
          <p:cNvPr id="9" name="Изображение 8" descr="011816background_w.jpg"/>
          <p:cNvPicPr>
            <a:picLocks noChangeAspect="1"/>
          </p:cNvPicPr>
          <p:nvPr userDrawn="1"/>
        </p:nvPicPr>
        <p:blipFill>
          <a:blip r:embed="rId2">
            <a:alphaModFix/>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a:ext>
            </a:extLst>
          </a:blip>
          <a:stretch>
            <a:fillRect/>
          </a:stretch>
        </p:blipFill>
        <p:spPr>
          <a:xfrm>
            <a:off x="0" y="0"/>
            <a:ext cx="9144000" cy="6858000"/>
          </a:xfrm>
          <a:prstGeom prst="rect">
            <a:avLst/>
          </a:prstGeom>
          <a:ln>
            <a:noFill/>
          </a:ln>
        </p:spPr>
      </p:pic>
      <p:sp>
        <p:nvSpPr>
          <p:cNvPr id="2" name="Дата 1"/>
          <p:cNvSpPr>
            <a:spLocks noGrp="1"/>
          </p:cNvSpPr>
          <p:nvPr>
            <p:ph type="dt" sz="half" idx="10"/>
          </p:nvPr>
        </p:nvSpPr>
        <p:spPr/>
        <p:txBody>
          <a:bodyPr/>
          <a:lstStyle/>
          <a:p>
            <a:fld id="{9D083FD2-CD23-EE42-893F-4949B80A2C8A}" type="datetimeFigureOut">
              <a:rPr lang="ru-RU" smtClean="0"/>
              <a:t>10.10.2016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33D752-5302-7C4E-A6EE-2C3CB1150ED3}" type="slidenum">
              <a:rPr lang="ru-RU" smtClean="0"/>
              <a:t>‹#›</a:t>
            </a:fld>
            <a:endParaRPr lang="ru-RU"/>
          </a:p>
        </p:txBody>
      </p:sp>
      <p:cxnSp>
        <p:nvCxnSpPr>
          <p:cNvPr id="6" name="Прямая соединительная линия 5"/>
          <p:cNvCxnSpPr/>
          <p:nvPr userDrawn="1"/>
        </p:nvCxnSpPr>
        <p:spPr>
          <a:xfrm>
            <a:off x="0" y="1009685"/>
            <a:ext cx="9144000" cy="0"/>
          </a:xfrm>
          <a:prstGeom prst="line">
            <a:avLst/>
          </a:prstGeom>
          <a:ln w="28575" cmpd="sng">
            <a:solidFill>
              <a:schemeClr val="accent1"/>
            </a:solidFill>
          </a:ln>
        </p:spPr>
        <p:style>
          <a:lnRef idx="1">
            <a:schemeClr val="accent5"/>
          </a:lnRef>
          <a:fillRef idx="0">
            <a:schemeClr val="accent5"/>
          </a:fillRef>
          <a:effectRef idx="0">
            <a:schemeClr val="accent5"/>
          </a:effectRef>
          <a:fontRef idx="minor">
            <a:schemeClr val="tx1"/>
          </a:fontRef>
        </p:style>
      </p:cxnSp>
      <p:sp>
        <p:nvSpPr>
          <p:cNvPr id="7" name="Равнобедренный треугольник 6"/>
          <p:cNvSpPr/>
          <p:nvPr userDrawn="1"/>
        </p:nvSpPr>
        <p:spPr>
          <a:xfrm flipH="1" flipV="1">
            <a:off x="758508" y="1009685"/>
            <a:ext cx="264596" cy="22810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8" name="Изображение 7" descr="Chamber WHIT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568249" y="274873"/>
            <a:ext cx="1105024" cy="490535"/>
          </a:xfrm>
          <a:prstGeom prst="rect">
            <a:avLst/>
          </a:prstGeom>
          <a:ln>
            <a:noFill/>
          </a:ln>
          <a:effectLst>
            <a:outerShdw blurRad="123825" dir="2700000" algn="tl" rotWithShape="0">
              <a:prstClr val="black">
                <a:alpha val="45000"/>
              </a:prstClr>
            </a:outerShdw>
          </a:effectLst>
        </p:spPr>
      </p:pic>
      <p:sp>
        <p:nvSpPr>
          <p:cNvPr id="10" name="Название 1"/>
          <p:cNvSpPr>
            <a:spLocks noGrp="1"/>
          </p:cNvSpPr>
          <p:nvPr>
            <p:ph type="title"/>
          </p:nvPr>
        </p:nvSpPr>
        <p:spPr>
          <a:xfrm>
            <a:off x="709634" y="58936"/>
            <a:ext cx="6748730" cy="800656"/>
          </a:xfrm>
        </p:spPr>
        <p:txBody>
          <a:bodyPr>
            <a:normAutofit/>
          </a:bodyPr>
          <a:lstStyle>
            <a:lvl1pPr algn="l">
              <a:defRPr sz="3200">
                <a:solidFill>
                  <a:srgbClr val="45474D"/>
                </a:solidFill>
              </a:defRPr>
            </a:lvl1pPr>
          </a:lstStyle>
          <a:p>
            <a:r>
              <a:rPr lang="en-US" dirty="0" err="1" smtClean="0"/>
              <a:t>Образец</a:t>
            </a:r>
            <a:r>
              <a:rPr lang="en-US" dirty="0" smtClean="0"/>
              <a:t> </a:t>
            </a:r>
            <a:r>
              <a:rPr lang="en-US" dirty="0" err="1" smtClean="0"/>
              <a:t>заголовка</a:t>
            </a:r>
            <a:endParaRPr lang="ru-RU" dirty="0"/>
          </a:p>
        </p:txBody>
      </p:sp>
      <p:sp>
        <p:nvSpPr>
          <p:cNvPr id="12" name="Текст 11"/>
          <p:cNvSpPr>
            <a:spLocks noGrp="1"/>
          </p:cNvSpPr>
          <p:nvPr>
            <p:ph type="body" sz="quarter" idx="13"/>
          </p:nvPr>
        </p:nvSpPr>
        <p:spPr>
          <a:xfrm>
            <a:off x="709613" y="1350818"/>
            <a:ext cx="7962900" cy="4653107"/>
          </a:xfrm>
        </p:spPr>
        <p:txBody>
          <a:bodyPr/>
          <a:lstStyle>
            <a:lvl1pPr>
              <a:defRPr>
                <a:solidFill>
                  <a:srgbClr val="45474D"/>
                </a:solidFill>
              </a:defRPr>
            </a:lvl1pPr>
            <a:lvl2pPr>
              <a:defRPr>
                <a:solidFill>
                  <a:srgbClr val="45474D"/>
                </a:solidFill>
              </a:defRPr>
            </a:lvl2pPr>
            <a:lvl3pPr>
              <a:defRPr>
                <a:solidFill>
                  <a:srgbClr val="45474D"/>
                </a:solidFill>
              </a:defRPr>
            </a:lvl3pPr>
            <a:lvl4pPr>
              <a:defRPr>
                <a:solidFill>
                  <a:srgbClr val="45474D"/>
                </a:solidFill>
              </a:defRPr>
            </a:lvl4pPr>
            <a:lvl5pPr>
              <a:defRPr>
                <a:solidFill>
                  <a:srgbClr val="45474D"/>
                </a:solidFill>
              </a:defRPr>
            </a:lvl5pPr>
          </a:lstStyle>
          <a:p>
            <a:pPr lvl="0"/>
            <a:r>
              <a:rPr lang="en-US" dirty="0" err="1" smtClean="0"/>
              <a:t>Образец</a:t>
            </a:r>
            <a:r>
              <a:rPr lang="en-US" dirty="0" smtClean="0"/>
              <a:t> </a:t>
            </a:r>
            <a:r>
              <a:rPr lang="en-US" dirty="0" err="1" smtClean="0"/>
              <a:t>текста</a:t>
            </a:r>
            <a:endParaRPr lang="en-US" dirty="0" smtClean="0"/>
          </a:p>
          <a:p>
            <a:pPr lvl="1"/>
            <a:r>
              <a:rPr lang="en-US" dirty="0" err="1" smtClean="0"/>
              <a:t>Второй</a:t>
            </a:r>
            <a:r>
              <a:rPr lang="en-US" dirty="0" smtClean="0"/>
              <a:t> </a:t>
            </a:r>
            <a:r>
              <a:rPr lang="en-US" dirty="0" err="1" smtClean="0"/>
              <a:t>уровень</a:t>
            </a:r>
            <a:endParaRPr lang="en-US" dirty="0" smtClean="0"/>
          </a:p>
          <a:p>
            <a:pPr lvl="2"/>
            <a:r>
              <a:rPr lang="en-US" dirty="0" err="1" smtClean="0"/>
              <a:t>Третий</a:t>
            </a:r>
            <a:r>
              <a:rPr lang="en-US" dirty="0" smtClean="0"/>
              <a:t> </a:t>
            </a:r>
            <a:r>
              <a:rPr lang="en-US" dirty="0" err="1" smtClean="0"/>
              <a:t>уровень</a:t>
            </a:r>
            <a:endParaRPr lang="en-US" dirty="0" smtClean="0"/>
          </a:p>
          <a:p>
            <a:pPr lvl="3"/>
            <a:r>
              <a:rPr lang="en-US" dirty="0" err="1" smtClean="0"/>
              <a:t>Четвертый</a:t>
            </a:r>
            <a:r>
              <a:rPr lang="en-US" dirty="0" smtClean="0"/>
              <a:t> </a:t>
            </a:r>
            <a:r>
              <a:rPr lang="en-US" dirty="0" err="1" smtClean="0"/>
              <a:t>уровень</a:t>
            </a:r>
            <a:endParaRPr lang="en-US" dirty="0" smtClean="0"/>
          </a:p>
          <a:p>
            <a:pPr lvl="4"/>
            <a:r>
              <a:rPr lang="en-US" dirty="0" err="1" smtClean="0"/>
              <a:t>Пятый</a:t>
            </a:r>
            <a:r>
              <a:rPr lang="en-US" dirty="0" smtClean="0"/>
              <a:t> </a:t>
            </a:r>
            <a:r>
              <a:rPr lang="en-US" dirty="0" err="1" smtClean="0"/>
              <a:t>уровень</a:t>
            </a:r>
            <a:endParaRPr lang="ru-RU" dirty="0"/>
          </a:p>
        </p:txBody>
      </p:sp>
    </p:spTree>
    <p:extLst>
      <p:ext uri="{BB962C8B-B14F-4D97-AF65-F5344CB8AC3E}">
        <p14:creationId xmlns:p14="http://schemas.microsoft.com/office/powerpoint/2010/main" val="173085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ey">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083FD2-CD23-EE42-893F-4949B80A2C8A}" type="datetimeFigureOut">
              <a:rPr lang="ru-RU" smtClean="0"/>
              <a:t>10.10.2016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33D752-5302-7C4E-A6EE-2C3CB1150ED3}" type="slidenum">
              <a:rPr lang="ru-RU" smtClean="0"/>
              <a:t>‹#›</a:t>
            </a:fld>
            <a:endParaRPr lang="ru-RU"/>
          </a:p>
        </p:txBody>
      </p:sp>
      <p:cxnSp>
        <p:nvCxnSpPr>
          <p:cNvPr id="6" name="Прямая соединительная линия 5"/>
          <p:cNvCxnSpPr/>
          <p:nvPr userDrawn="1"/>
        </p:nvCxnSpPr>
        <p:spPr>
          <a:xfrm>
            <a:off x="0" y="1009685"/>
            <a:ext cx="9144000" cy="0"/>
          </a:xfrm>
          <a:prstGeom prst="line">
            <a:avLst/>
          </a:prstGeom>
          <a:ln w="28575" cmpd="sng">
            <a:solidFill>
              <a:schemeClr val="accent1"/>
            </a:solidFill>
          </a:ln>
        </p:spPr>
        <p:style>
          <a:lnRef idx="1">
            <a:schemeClr val="accent5"/>
          </a:lnRef>
          <a:fillRef idx="0">
            <a:schemeClr val="accent5"/>
          </a:fillRef>
          <a:effectRef idx="0">
            <a:schemeClr val="accent5"/>
          </a:effectRef>
          <a:fontRef idx="minor">
            <a:schemeClr val="tx1"/>
          </a:fontRef>
        </p:style>
      </p:cxnSp>
      <p:sp>
        <p:nvSpPr>
          <p:cNvPr id="7" name="Равнобедренный треугольник 6"/>
          <p:cNvSpPr/>
          <p:nvPr userDrawn="1"/>
        </p:nvSpPr>
        <p:spPr>
          <a:xfrm flipH="1" flipV="1">
            <a:off x="758508" y="1009685"/>
            <a:ext cx="264596" cy="22810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8" name="Изображение 7" descr="Chamber 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8249" y="274873"/>
            <a:ext cx="1105024" cy="490535"/>
          </a:xfrm>
          <a:prstGeom prst="rect">
            <a:avLst/>
          </a:prstGeom>
        </p:spPr>
      </p:pic>
      <p:sp>
        <p:nvSpPr>
          <p:cNvPr id="10" name="Название 1"/>
          <p:cNvSpPr>
            <a:spLocks noGrp="1"/>
          </p:cNvSpPr>
          <p:nvPr>
            <p:ph type="title"/>
          </p:nvPr>
        </p:nvSpPr>
        <p:spPr>
          <a:xfrm>
            <a:off x="709634" y="58936"/>
            <a:ext cx="6748730" cy="800656"/>
          </a:xfrm>
        </p:spPr>
        <p:txBody>
          <a:bodyPr>
            <a:normAutofit/>
          </a:bodyPr>
          <a:lstStyle>
            <a:lvl1pPr algn="l">
              <a:defRPr sz="3200"/>
            </a:lvl1pPr>
          </a:lstStyle>
          <a:p>
            <a:r>
              <a:rPr lang="en-US" dirty="0" err="1" smtClean="0"/>
              <a:t>Образец</a:t>
            </a:r>
            <a:r>
              <a:rPr lang="en-US" dirty="0" smtClean="0"/>
              <a:t> </a:t>
            </a:r>
            <a:r>
              <a:rPr lang="en-US" dirty="0" err="1" smtClean="0"/>
              <a:t>заголовка</a:t>
            </a:r>
            <a:endParaRPr lang="ru-RU" dirty="0"/>
          </a:p>
        </p:txBody>
      </p:sp>
      <p:sp>
        <p:nvSpPr>
          <p:cNvPr id="12" name="Текст 11"/>
          <p:cNvSpPr>
            <a:spLocks noGrp="1"/>
          </p:cNvSpPr>
          <p:nvPr>
            <p:ph type="body" sz="quarter" idx="13"/>
          </p:nvPr>
        </p:nvSpPr>
        <p:spPr>
          <a:xfrm>
            <a:off x="709613" y="1420813"/>
            <a:ext cx="7977187" cy="4191000"/>
          </a:xfrm>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Tree>
    <p:extLst>
      <p:ext uri="{BB962C8B-B14F-4D97-AF65-F5344CB8AC3E}">
        <p14:creationId xmlns:p14="http://schemas.microsoft.com/office/powerpoint/2010/main" val="3745229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8" name="Прямоугольник 7"/>
          <p:cNvSpPr/>
          <p:nvPr userDrawn="1"/>
        </p:nvSpPr>
        <p:spPr>
          <a:xfrm>
            <a:off x="0" y="0"/>
            <a:ext cx="9144000" cy="6858000"/>
          </a:xfrm>
          <a:prstGeom prst="rect">
            <a:avLst/>
          </a:prstGeom>
          <a:gradFill flip="none" rotWithShape="1">
            <a:gsLst>
              <a:gs pos="100000">
                <a:schemeClr val="tx1">
                  <a:alpha val="15000"/>
                </a:schemeClr>
              </a:gs>
              <a:gs pos="0">
                <a:schemeClr val="bg1">
                  <a:alpha val="15000"/>
                </a:schemeClr>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 name="Прямоугольник 6"/>
          <p:cNvSpPr/>
          <p:nvPr userDrawn="1"/>
        </p:nvSpPr>
        <p:spPr>
          <a:xfrm>
            <a:off x="0" y="0"/>
            <a:ext cx="9144000" cy="6858000"/>
          </a:xfrm>
          <a:prstGeom prst="rect">
            <a:avLst/>
          </a:prstGeom>
          <a:gradFill flip="none" rotWithShape="1">
            <a:gsLst>
              <a:gs pos="100000">
                <a:schemeClr val="tx1">
                  <a:alpha val="25000"/>
                </a:schemeClr>
              </a:gs>
              <a:gs pos="0">
                <a:schemeClr val="bg1">
                  <a:alpha val="2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err="1" smtClean="0"/>
              <a:t>Образец</a:t>
            </a:r>
            <a:r>
              <a:rPr lang="en-US" dirty="0" smtClean="0"/>
              <a:t> </a:t>
            </a:r>
            <a:r>
              <a:rPr lang="en-US" dirty="0" err="1" smtClean="0"/>
              <a:t>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err="1" smtClean="0"/>
              <a:t>Образец</a:t>
            </a:r>
            <a:r>
              <a:rPr lang="en-US" dirty="0" smtClean="0"/>
              <a:t> </a:t>
            </a:r>
            <a:r>
              <a:rPr lang="en-US" dirty="0" err="1" smtClean="0"/>
              <a:t>текста</a:t>
            </a:r>
            <a:endParaRPr lang="en-US" dirty="0" smtClean="0"/>
          </a:p>
          <a:p>
            <a:pPr lvl="1"/>
            <a:r>
              <a:rPr lang="en-US" dirty="0" err="1" smtClean="0"/>
              <a:t>Второй</a:t>
            </a:r>
            <a:r>
              <a:rPr lang="en-US" dirty="0" smtClean="0"/>
              <a:t> </a:t>
            </a:r>
            <a:r>
              <a:rPr lang="en-US" dirty="0" err="1" smtClean="0"/>
              <a:t>уровень</a:t>
            </a:r>
            <a:endParaRPr lang="en-US" dirty="0" smtClean="0"/>
          </a:p>
          <a:p>
            <a:pPr lvl="2"/>
            <a:r>
              <a:rPr lang="en-US" dirty="0" err="1" smtClean="0"/>
              <a:t>Третий</a:t>
            </a:r>
            <a:r>
              <a:rPr lang="en-US" dirty="0" smtClean="0"/>
              <a:t> </a:t>
            </a:r>
            <a:r>
              <a:rPr lang="en-US" dirty="0" err="1" smtClean="0"/>
              <a:t>уровень</a:t>
            </a:r>
            <a:endParaRPr lang="en-US" dirty="0" smtClean="0"/>
          </a:p>
          <a:p>
            <a:pPr lvl="3"/>
            <a:r>
              <a:rPr lang="en-US" dirty="0" err="1" smtClean="0"/>
              <a:t>Четвертый</a:t>
            </a:r>
            <a:r>
              <a:rPr lang="en-US" dirty="0" smtClean="0"/>
              <a:t> </a:t>
            </a:r>
            <a:r>
              <a:rPr lang="en-US" dirty="0" err="1" smtClean="0"/>
              <a:t>уровень</a:t>
            </a:r>
            <a:endParaRPr lang="en-US" dirty="0" smtClean="0"/>
          </a:p>
          <a:p>
            <a:pPr lvl="4"/>
            <a:r>
              <a:rPr lang="en-US" dirty="0" err="1" smtClean="0"/>
              <a:t>Пятый</a:t>
            </a:r>
            <a:r>
              <a:rPr lang="en-US" dirty="0" smtClean="0"/>
              <a:t> </a:t>
            </a:r>
            <a:r>
              <a:rPr lang="en-US" dirty="0" err="1" smtClean="0"/>
              <a:t>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83FD2-CD23-EE42-893F-4949B80A2C8A}" type="datetimeFigureOut">
              <a:rPr lang="ru-RU" smtClean="0"/>
              <a:t>10.10.2016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3D752-5302-7C4E-A6EE-2C3CB1150ED3}" type="slidenum">
              <a:rPr lang="ru-RU" smtClean="0"/>
              <a:t>‹#›</a:t>
            </a:fld>
            <a:endParaRPr lang="ru-RU"/>
          </a:p>
        </p:txBody>
      </p:sp>
    </p:spTree>
    <p:extLst>
      <p:ext uri="{BB962C8B-B14F-4D97-AF65-F5344CB8AC3E}">
        <p14:creationId xmlns:p14="http://schemas.microsoft.com/office/powerpoint/2010/main" val="992278593"/>
      </p:ext>
    </p:extLst>
  </p:cSld>
  <p:clrMap bg1="lt1" tx1="dk1" bg2="lt2" tx2="dk2" accent1="accent1" accent2="accent2" accent3="accent3" accent4="accent4" accent5="accent5" accent6="accent6" hlink="hlink" folHlink="folHlink"/>
  <p:sldLayoutIdLst>
    <p:sldLayoutId id="2147483691" r:id="rId1"/>
    <p:sldLayoutId id="2147483705" r:id="rId2"/>
    <p:sldLayoutId id="2147483702" r:id="rId3"/>
    <p:sldLayoutId id="2147483704" r:id="rId4"/>
    <p:sldLayoutId id="2147483703" r:id="rId5"/>
  </p:sldLayoutIdLst>
  <p:txStyles>
    <p:titleStyle>
      <a:lvl1pPr algn="ctr" defTabSz="457200" rtl="0" eaLnBrk="1" latinLnBrk="0" hangingPunct="1">
        <a:spcBef>
          <a:spcPct val="0"/>
        </a:spcBef>
        <a:buNone/>
        <a:defRPr sz="4400" kern="1200">
          <a:solidFill>
            <a:schemeClr val="bg1"/>
          </a:solidFill>
          <a:latin typeface="Gill Sans"/>
          <a:ea typeface="+mj-ea"/>
          <a:cs typeface="Gill Sans"/>
        </a:defRPr>
      </a:lvl1pPr>
    </p:titleStyle>
    <p:bodyStyle>
      <a:lvl1pPr marL="342900" indent="-342900" algn="l" defTabSz="457200" rtl="0" eaLnBrk="1" latinLnBrk="0" hangingPunct="1">
        <a:spcBef>
          <a:spcPct val="20000"/>
        </a:spcBef>
        <a:buFont typeface="Arial"/>
        <a:buChar char="•"/>
        <a:defRPr sz="3200" kern="1200">
          <a:solidFill>
            <a:srgbClr val="F4F4F4"/>
          </a:solidFill>
          <a:latin typeface="Gill Sans"/>
          <a:ea typeface="+mn-ea"/>
          <a:cs typeface="Gill Sans"/>
        </a:defRPr>
      </a:lvl1pPr>
      <a:lvl2pPr marL="742950" indent="-285750" algn="l" defTabSz="457200" rtl="0" eaLnBrk="1" latinLnBrk="0" hangingPunct="1">
        <a:spcBef>
          <a:spcPct val="20000"/>
        </a:spcBef>
        <a:buFont typeface="Arial"/>
        <a:buChar char="–"/>
        <a:defRPr sz="2800" kern="1200">
          <a:solidFill>
            <a:srgbClr val="F4F4F4"/>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F4F4F4"/>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F4F4F4"/>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F4F4F4"/>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Название 13"/>
          <p:cNvSpPr>
            <a:spLocks noGrp="1"/>
          </p:cNvSpPr>
          <p:nvPr>
            <p:ph type="ctrTitle"/>
          </p:nvPr>
        </p:nvSpPr>
        <p:spPr>
          <a:xfrm>
            <a:off x="685800" y="2130425"/>
            <a:ext cx="7772400" cy="2176030"/>
          </a:xfrm>
        </p:spPr>
        <p:txBody>
          <a:bodyPr>
            <a:normAutofit/>
          </a:bodyPr>
          <a:lstStyle/>
          <a:p>
            <a:r>
              <a:rPr lang="en-US" b="1" dirty="0">
                <a:solidFill>
                  <a:srgbClr val="F4F4F4"/>
                </a:solidFill>
              </a:rPr>
              <a:t>Chamber Food &amp; Beverage Steering Committee Meeting </a:t>
            </a:r>
            <a:r>
              <a:rPr lang="en-US" dirty="0">
                <a:solidFill>
                  <a:srgbClr val="F4F4F4"/>
                </a:solidFill>
              </a:rPr>
              <a:t/>
            </a:r>
            <a:br>
              <a:rPr lang="en-US" dirty="0">
                <a:solidFill>
                  <a:srgbClr val="F4F4F4"/>
                </a:solidFill>
              </a:rPr>
            </a:br>
            <a:r>
              <a:rPr lang="en-US" dirty="0">
                <a:solidFill>
                  <a:srgbClr val="F4F4F4"/>
                </a:solidFill>
              </a:rPr>
              <a:t>O</a:t>
            </a:r>
            <a:r>
              <a:rPr lang="en-US" dirty="0" smtClean="0">
                <a:solidFill>
                  <a:srgbClr val="F4F4F4"/>
                </a:solidFill>
              </a:rPr>
              <a:t>ctober 11, 2016 </a:t>
            </a:r>
            <a:endParaRPr lang="en-US" dirty="0">
              <a:solidFill>
                <a:srgbClr val="F4F4F4"/>
              </a:solidFill>
            </a:endParaRPr>
          </a:p>
        </p:txBody>
      </p:sp>
    </p:spTree>
    <p:extLst>
      <p:ext uri="{BB962C8B-B14F-4D97-AF65-F5344CB8AC3E}">
        <p14:creationId xmlns:p14="http://schemas.microsoft.com/office/powerpoint/2010/main" val="1768303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Progress: relevant bylaws </a:t>
            </a:r>
            <a:endParaRPr lang="uk-UA" dirty="0"/>
          </a:p>
        </p:txBody>
      </p:sp>
      <p:sp>
        <p:nvSpPr>
          <p:cNvPr id="3" name="Text Placeholder 2"/>
          <p:cNvSpPr>
            <a:spLocks noGrp="1"/>
          </p:cNvSpPr>
          <p:nvPr>
            <p:ph type="body" sz="quarter" idx="13"/>
          </p:nvPr>
        </p:nvSpPr>
        <p:spPr/>
        <p:txBody>
          <a:bodyPr>
            <a:normAutofit fontScale="62500" lnSpcReduction="20000"/>
          </a:bodyPr>
          <a:lstStyle/>
          <a:p>
            <a:pPr algn="just"/>
            <a:endParaRPr lang="en-US" dirty="0" smtClean="0"/>
          </a:p>
          <a:p>
            <a:pPr algn="just"/>
            <a:r>
              <a:rPr lang="en-US" dirty="0" smtClean="0"/>
              <a:t>Supporting final adoption of the MEDT Draft </a:t>
            </a:r>
            <a:r>
              <a:rPr lang="en-US" dirty="0"/>
              <a:t>Order “On Amendments to the Draft Order of the Ministry of Economic Development and Trade of Ukraine #914 dated August 4, 2015” regarding labelling requirements: transitional period was increased as a result of </a:t>
            </a:r>
            <a:r>
              <a:rPr lang="en-US" dirty="0" smtClean="0"/>
              <a:t>negotiations</a:t>
            </a:r>
          </a:p>
          <a:p>
            <a:pPr marL="0" indent="0" algn="just">
              <a:buNone/>
            </a:pPr>
            <a:endParaRPr lang="en-US" dirty="0" smtClean="0"/>
          </a:p>
          <a:p>
            <a:pPr algn="just"/>
            <a:r>
              <a:rPr lang="en-US" dirty="0" smtClean="0"/>
              <a:t>Supporting final adoption of the MEDT amendments </a:t>
            </a:r>
            <a:r>
              <a:rPr lang="en-US" dirty="0"/>
              <a:t>to the CMU Order #1194 dated December 16, 2015 “On Approval of the Technical Regulation on certain goods packed by weight and volume of the finished packaging” aimed on simplification of labelling requirements</a:t>
            </a:r>
          </a:p>
          <a:p>
            <a:pPr marL="0" indent="0" algn="just">
              <a:buNone/>
            </a:pPr>
            <a:endParaRPr lang="en-US" dirty="0"/>
          </a:p>
          <a:p>
            <a:pPr algn="just"/>
            <a:r>
              <a:rPr lang="en-US" dirty="0" smtClean="0"/>
              <a:t>Work on the Order </a:t>
            </a:r>
            <a:r>
              <a:rPr lang="en-US" dirty="0"/>
              <a:t>of the </a:t>
            </a:r>
            <a:r>
              <a:rPr lang="en-US" dirty="0" err="1"/>
              <a:t>Minagropolicy</a:t>
            </a:r>
            <a:r>
              <a:rPr lang="en-US" dirty="0"/>
              <a:t> #18 on tariffs for veterinary </a:t>
            </a:r>
            <a:r>
              <a:rPr lang="en-US" dirty="0" smtClean="0"/>
              <a:t>services (continue </a:t>
            </a:r>
            <a:r>
              <a:rPr lang="en-US" dirty="0"/>
              <a:t>work on decrease of veterinary tariffs and implementation of a risk-based approach for controls of imported </a:t>
            </a:r>
            <a:r>
              <a:rPr lang="en-US" dirty="0" smtClean="0"/>
              <a:t>foodstuffs)</a:t>
            </a:r>
          </a:p>
          <a:p>
            <a:pPr marL="0" indent="0" algn="just">
              <a:buNone/>
            </a:pPr>
            <a:endParaRPr lang="en-US" dirty="0" smtClean="0"/>
          </a:p>
          <a:p>
            <a:endParaRPr lang="uk-UA" dirty="0"/>
          </a:p>
        </p:txBody>
      </p:sp>
    </p:spTree>
    <p:extLst>
      <p:ext uri="{BB962C8B-B14F-4D97-AF65-F5344CB8AC3E}">
        <p14:creationId xmlns:p14="http://schemas.microsoft.com/office/powerpoint/2010/main" val="187492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Budget Details (</a:t>
            </a:r>
            <a:r>
              <a:rPr lang="en-US" dirty="0" err="1" smtClean="0"/>
              <a:t>tbd</a:t>
            </a:r>
            <a:r>
              <a:rPr lang="en-US" dirty="0" smtClean="0"/>
              <a:t>)</a:t>
            </a:r>
            <a:endParaRPr lang="uk-UA" dirty="0"/>
          </a:p>
        </p:txBody>
      </p:sp>
      <p:sp>
        <p:nvSpPr>
          <p:cNvPr id="3" name="Text Placeholder 2"/>
          <p:cNvSpPr>
            <a:spLocks noGrp="1"/>
          </p:cNvSpPr>
          <p:nvPr>
            <p:ph type="body" sz="quarter" idx="13"/>
          </p:nvPr>
        </p:nvSpPr>
        <p:spPr/>
        <p:txBody>
          <a:bodyPr>
            <a:normAutofit fontScale="77500" lnSpcReduction="20000"/>
          </a:bodyPr>
          <a:lstStyle/>
          <a:p>
            <a:r>
              <a:rPr lang="en-US" dirty="0" smtClean="0"/>
              <a:t>22 K USD planned for Committee events</a:t>
            </a:r>
          </a:p>
          <a:p>
            <a:r>
              <a:rPr lang="en-US" dirty="0" smtClean="0"/>
              <a:t>25 K USD planned for other Committee activities</a:t>
            </a:r>
          </a:p>
          <a:p>
            <a:r>
              <a:rPr lang="en-US" dirty="0" smtClean="0"/>
              <a:t>15 K USD – reserve fund</a:t>
            </a:r>
          </a:p>
          <a:p>
            <a:r>
              <a:rPr lang="en-US" dirty="0" smtClean="0"/>
              <a:t>17.3 K USD – additional donations from companies</a:t>
            </a:r>
          </a:p>
          <a:p>
            <a:pPr marL="0" indent="0">
              <a:buNone/>
            </a:pPr>
            <a:endParaRPr lang="en-US" dirty="0" smtClean="0"/>
          </a:p>
          <a:p>
            <a:pPr marL="0" indent="0">
              <a:buNone/>
            </a:pPr>
            <a:endParaRPr lang="en-US" dirty="0"/>
          </a:p>
          <a:p>
            <a:pPr marL="0" indent="0">
              <a:buNone/>
            </a:pPr>
            <a:r>
              <a:rPr lang="en-US" u="sng" dirty="0" smtClean="0"/>
              <a:t>Waste management PR &amp; GR support:</a:t>
            </a:r>
          </a:p>
          <a:p>
            <a:pPr marL="0" indent="0">
              <a:buNone/>
            </a:pPr>
            <a:endParaRPr lang="en-US" u="sng" dirty="0" smtClean="0"/>
          </a:p>
          <a:p>
            <a:r>
              <a:rPr lang="en-US" dirty="0" smtClean="0"/>
              <a:t>20 K USD spent</a:t>
            </a:r>
          </a:p>
          <a:p>
            <a:r>
              <a:rPr lang="en-US" u="sng" dirty="0" smtClean="0"/>
              <a:t>For approval</a:t>
            </a:r>
            <a:r>
              <a:rPr lang="en-US" dirty="0" smtClean="0"/>
              <a:t>: 25 K USD to cover campaign </a:t>
            </a:r>
            <a:r>
              <a:rPr lang="en-US" dirty="0" smtClean="0"/>
              <a:t>for the </a:t>
            </a:r>
            <a:r>
              <a:rPr lang="en-US" dirty="0" smtClean="0"/>
              <a:t>next 3 (2.5) months</a:t>
            </a:r>
          </a:p>
          <a:p>
            <a:endParaRPr lang="en-US" dirty="0" smtClean="0"/>
          </a:p>
          <a:p>
            <a:endParaRPr lang="uk-UA" dirty="0"/>
          </a:p>
        </p:txBody>
      </p:sp>
    </p:spTree>
    <p:extLst>
      <p:ext uri="{BB962C8B-B14F-4D97-AF65-F5344CB8AC3E}">
        <p14:creationId xmlns:p14="http://schemas.microsoft.com/office/powerpoint/2010/main" val="109900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Planned Activities</a:t>
            </a:r>
            <a:endParaRPr lang="uk-UA" dirty="0"/>
          </a:p>
        </p:txBody>
      </p:sp>
      <p:sp>
        <p:nvSpPr>
          <p:cNvPr id="5" name="Text Placeholder 4"/>
          <p:cNvSpPr>
            <a:spLocks noGrp="1"/>
          </p:cNvSpPr>
          <p:nvPr>
            <p:ph type="body" sz="quarter" idx="13"/>
          </p:nvPr>
        </p:nvSpPr>
        <p:spPr>
          <a:xfrm>
            <a:off x="709613" y="1350818"/>
            <a:ext cx="7962900" cy="4927152"/>
          </a:xfrm>
        </p:spPr>
        <p:txBody>
          <a:bodyPr>
            <a:normAutofit fontScale="77500" lnSpcReduction="20000"/>
          </a:bodyPr>
          <a:lstStyle/>
          <a:p>
            <a:pPr algn="just"/>
            <a:r>
              <a:rPr lang="en-US" sz="2400" dirty="0" smtClean="0"/>
              <a:t>Develop a roadmap on draft legislation and regulatory acts that still need to be adopted in the context of reform in the sphere of food safety and consumers protection in cooperation with EU Project and government stakeholders </a:t>
            </a:r>
          </a:p>
          <a:p>
            <a:pPr algn="just"/>
            <a:endParaRPr lang="en-US" sz="2400" dirty="0"/>
          </a:p>
          <a:p>
            <a:pPr algn="just"/>
            <a:r>
              <a:rPr lang="en-US" sz="2400" dirty="0" smtClean="0"/>
              <a:t>Develop Committee PR activities: expert articles, media involvement</a:t>
            </a:r>
          </a:p>
          <a:p>
            <a:pPr algn="just"/>
            <a:endParaRPr lang="en-US" sz="2400" dirty="0"/>
          </a:p>
          <a:p>
            <a:pPr algn="just"/>
            <a:r>
              <a:rPr lang="en-US" sz="2400" dirty="0" smtClean="0"/>
              <a:t>Arranging focused meetings and events with relevant stakeholders to promote our agenda</a:t>
            </a:r>
          </a:p>
          <a:p>
            <a:pPr algn="just"/>
            <a:endParaRPr lang="en-US" sz="2400" dirty="0"/>
          </a:p>
          <a:p>
            <a:pPr algn="just"/>
            <a:r>
              <a:rPr lang="en-US" sz="2400" dirty="0" smtClean="0"/>
              <a:t>Continue cooperation with subcontractors to support PR and GR campaign on waste management</a:t>
            </a:r>
          </a:p>
          <a:p>
            <a:pPr marL="0" indent="0" algn="just">
              <a:buNone/>
            </a:pPr>
            <a:endParaRPr lang="en-US" sz="2400" dirty="0" smtClean="0"/>
          </a:p>
          <a:p>
            <a:pPr algn="just"/>
            <a:r>
              <a:rPr lang="en-US" sz="2400" dirty="0"/>
              <a:t>Searching for a mechanism of support of milk producers, due to cancellation of a special VAT regime since January 1, </a:t>
            </a:r>
            <a:r>
              <a:rPr lang="en-US" sz="2400" dirty="0" smtClean="0"/>
              <a:t>2017</a:t>
            </a:r>
          </a:p>
          <a:p>
            <a:pPr marL="0" indent="0" algn="just">
              <a:buNone/>
            </a:pPr>
            <a:endParaRPr lang="en-US" sz="2400" dirty="0" smtClean="0"/>
          </a:p>
          <a:p>
            <a:pPr algn="just"/>
            <a:r>
              <a:rPr lang="en-US" sz="2400" dirty="0" smtClean="0"/>
              <a:t>Meeting with relevant stakeholders regarding electronic excise marks for beer, October 13 TBC</a:t>
            </a:r>
            <a:endParaRPr lang="en-US" sz="2400" dirty="0"/>
          </a:p>
          <a:p>
            <a:pPr algn="just"/>
            <a:endParaRPr lang="en-US" sz="2400" dirty="0" smtClean="0"/>
          </a:p>
          <a:p>
            <a:endParaRPr lang="uk-UA" sz="2400" dirty="0"/>
          </a:p>
        </p:txBody>
      </p:sp>
    </p:spTree>
    <p:extLst>
      <p:ext uri="{BB962C8B-B14F-4D97-AF65-F5344CB8AC3E}">
        <p14:creationId xmlns:p14="http://schemas.microsoft.com/office/powerpoint/2010/main" val="2211386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endParaRPr lang="en-US" dirty="0" smtClean="0"/>
          </a:p>
          <a:p>
            <a:endParaRPr lang="en-US" dirty="0" smtClean="0"/>
          </a:p>
          <a:p>
            <a:endParaRPr lang="en-US" dirty="0"/>
          </a:p>
          <a:p>
            <a:pPr marL="0" indent="0" algn="ctr">
              <a:buNone/>
            </a:pPr>
            <a:r>
              <a:rPr lang="en-US" dirty="0" smtClean="0"/>
              <a:t>THANK YOU!</a:t>
            </a:r>
            <a:endParaRPr lang="uk-UA" dirty="0"/>
          </a:p>
        </p:txBody>
      </p:sp>
    </p:spTree>
    <p:extLst>
      <p:ext uri="{BB962C8B-B14F-4D97-AF65-F5344CB8AC3E}">
        <p14:creationId xmlns:p14="http://schemas.microsoft.com/office/powerpoint/2010/main" val="10835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азвание 6"/>
          <p:cNvSpPr>
            <a:spLocks noGrp="1"/>
          </p:cNvSpPr>
          <p:nvPr>
            <p:ph type="title"/>
          </p:nvPr>
        </p:nvSpPr>
        <p:spPr/>
        <p:txBody>
          <a:bodyPr>
            <a:normAutofit/>
          </a:bodyPr>
          <a:lstStyle/>
          <a:p>
            <a:r>
              <a:rPr lang="en-US" b="1" dirty="0" smtClean="0"/>
              <a:t>AGENDA</a:t>
            </a:r>
            <a:endParaRPr lang="ru-RU" b="1" dirty="0"/>
          </a:p>
        </p:txBody>
      </p:sp>
      <p:sp>
        <p:nvSpPr>
          <p:cNvPr id="9" name="Текст 8"/>
          <p:cNvSpPr>
            <a:spLocks noGrp="1"/>
          </p:cNvSpPr>
          <p:nvPr>
            <p:ph type="body" sz="quarter" idx="13"/>
          </p:nvPr>
        </p:nvSpPr>
        <p:spPr/>
        <p:txBody>
          <a:bodyPr>
            <a:normAutofit/>
          </a:bodyPr>
          <a:lstStyle/>
          <a:p>
            <a:pPr marL="514350" indent="-514350" algn="just">
              <a:buFont typeface="+mj-lt"/>
              <a:buAutoNum type="arabicPeriod"/>
            </a:pPr>
            <a:endParaRPr lang="en-US" sz="2400" dirty="0" smtClean="0"/>
          </a:p>
          <a:p>
            <a:pPr marL="514350" indent="-514350" algn="just">
              <a:buFont typeface="+mj-lt"/>
              <a:buAutoNum type="arabicPeriod"/>
            </a:pPr>
            <a:r>
              <a:rPr lang="en-US" sz="2400" dirty="0" smtClean="0"/>
              <a:t>Welcoming remarks delivered by Andy Hunder, Chamber President </a:t>
            </a:r>
          </a:p>
          <a:p>
            <a:pPr marL="514350" indent="-514350" algn="just">
              <a:buFont typeface="+mj-lt"/>
              <a:buAutoNum type="arabicPeriod"/>
            </a:pPr>
            <a:r>
              <a:rPr lang="en-US" sz="2400" dirty="0"/>
              <a:t>Update on the recent Chamber Food &amp; Beverage Committee activities </a:t>
            </a:r>
            <a:r>
              <a:rPr lang="en-US" sz="2400" dirty="0" smtClean="0"/>
              <a:t>(July 14 – October 11) delivered by Yuliia Stelmakh, Policy Officer (Food &amp; Beverage Issues)</a:t>
            </a:r>
            <a:endParaRPr lang="en-US" sz="2400" dirty="0"/>
          </a:p>
          <a:p>
            <a:pPr marL="514350" indent="-514350" algn="just">
              <a:buFont typeface="+mj-lt"/>
              <a:buAutoNum type="arabicPeriod"/>
            </a:pPr>
            <a:r>
              <a:rPr lang="en-US" sz="2400" dirty="0" smtClean="0"/>
              <a:t>Open discussion of the action plan on major issues</a:t>
            </a:r>
          </a:p>
          <a:p>
            <a:pPr marL="514350" indent="-514350" algn="just">
              <a:buFont typeface="+mj-lt"/>
              <a:buAutoNum type="arabicPeriod"/>
            </a:pPr>
            <a:r>
              <a:rPr lang="en-US" sz="2400" dirty="0" smtClean="0"/>
              <a:t>Closing remarks </a:t>
            </a:r>
            <a:endParaRPr lang="en-US" sz="2400" dirty="0"/>
          </a:p>
        </p:txBody>
      </p:sp>
    </p:spTree>
    <p:extLst>
      <p:ext uri="{BB962C8B-B14F-4D97-AF65-F5344CB8AC3E}">
        <p14:creationId xmlns:p14="http://schemas.microsoft.com/office/powerpoint/2010/main" val="2648325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34" y="58936"/>
            <a:ext cx="6748730" cy="1019238"/>
          </a:xfrm>
        </p:spPr>
        <p:txBody>
          <a:bodyPr>
            <a:normAutofit fontScale="90000"/>
          </a:bodyPr>
          <a:lstStyle/>
          <a:p>
            <a:r>
              <a:rPr lang="en-US" b="1" dirty="0"/>
              <a:t>Key </a:t>
            </a:r>
            <a:r>
              <a:rPr lang="en-US" b="1" dirty="0" smtClean="0"/>
              <a:t>Committee Meetings</a:t>
            </a:r>
            <a:br>
              <a:rPr lang="en-US" b="1" dirty="0" smtClean="0"/>
            </a:br>
            <a:r>
              <a:rPr lang="en-US" b="1" dirty="0" smtClean="0"/>
              <a:t> </a:t>
            </a:r>
            <a:r>
              <a:rPr lang="en-US" b="1" dirty="0"/>
              <a:t>(July 14 – October 11)  </a:t>
            </a:r>
            <a:endParaRPr lang="uk-UA" b="1" dirty="0"/>
          </a:p>
        </p:txBody>
      </p:sp>
      <p:sp>
        <p:nvSpPr>
          <p:cNvPr id="3" name="Text Placeholder 2"/>
          <p:cNvSpPr>
            <a:spLocks noGrp="1"/>
          </p:cNvSpPr>
          <p:nvPr>
            <p:ph type="body" sz="quarter" idx="13"/>
          </p:nvPr>
        </p:nvSpPr>
        <p:spPr>
          <a:xfrm>
            <a:off x="491319" y="1078174"/>
            <a:ext cx="8195481" cy="5663820"/>
          </a:xfrm>
        </p:spPr>
        <p:txBody>
          <a:bodyPr>
            <a:normAutofit/>
          </a:bodyPr>
          <a:lstStyle/>
          <a:p>
            <a:pPr marL="0" indent="0" algn="just">
              <a:buNone/>
            </a:pPr>
            <a:endParaRPr lang="en-US" sz="2000" dirty="0"/>
          </a:p>
          <a:p>
            <a:pPr lvl="0" algn="just"/>
            <a:r>
              <a:rPr lang="en-US" sz="2000" dirty="0" smtClean="0"/>
              <a:t>Meetings </a:t>
            </a:r>
            <a:r>
              <a:rPr lang="en-US" sz="2000" dirty="0"/>
              <a:t>with </a:t>
            </a:r>
            <a:r>
              <a:rPr lang="en-US" sz="2000" dirty="0" smtClean="0"/>
              <a:t>representatives of the </a:t>
            </a:r>
            <a:r>
              <a:rPr lang="en-US" sz="2000" dirty="0"/>
              <a:t>Ministry of </a:t>
            </a:r>
            <a:r>
              <a:rPr lang="en-US" sz="2000" dirty="0" smtClean="0"/>
              <a:t>Infrastructure and </a:t>
            </a:r>
            <a:r>
              <a:rPr lang="en-US" sz="2000" dirty="0" err="1" smtClean="0"/>
              <a:t>Ukravtodor</a:t>
            </a:r>
            <a:r>
              <a:rPr lang="en-US" sz="2000" dirty="0" smtClean="0"/>
              <a:t> </a:t>
            </a:r>
            <a:r>
              <a:rPr lang="en-US" sz="2000" dirty="0"/>
              <a:t>regarding limitation of movement of milk </a:t>
            </a:r>
            <a:r>
              <a:rPr lang="en-US" sz="2000" dirty="0" smtClean="0"/>
              <a:t>tankers: July 20, August 2;</a:t>
            </a:r>
          </a:p>
          <a:p>
            <a:pPr algn="just"/>
            <a:r>
              <a:rPr lang="en-US" sz="2000" dirty="0"/>
              <a:t>Meeting regarding Draft Law #4611 on materials that are in contact with food products at the Ministry of Agrarian Policy and Food, August </a:t>
            </a:r>
            <a:r>
              <a:rPr lang="en-US" sz="2000" dirty="0" smtClean="0"/>
              <a:t>18;</a:t>
            </a:r>
          </a:p>
          <a:p>
            <a:pPr lvl="0" algn="just"/>
            <a:r>
              <a:rPr lang="en-US" sz="2000" dirty="0"/>
              <a:t>Meeting with </a:t>
            </a:r>
            <a:r>
              <a:rPr lang="en-US" sz="2000" dirty="0" smtClean="0"/>
              <a:t>representatives of </a:t>
            </a:r>
            <a:r>
              <a:rPr lang="en-US" sz="2000" dirty="0"/>
              <a:t>the Ministry of Agrarian Policy and </a:t>
            </a:r>
            <a:r>
              <a:rPr lang="en-US" sz="2000" dirty="0" smtClean="0"/>
              <a:t>Food and representatives of relevant projects </a:t>
            </a:r>
            <a:r>
              <a:rPr lang="en-US" sz="2000" dirty="0"/>
              <a:t>on hygiene requirements for milk and milk products, September </a:t>
            </a:r>
            <a:r>
              <a:rPr lang="en-US" sz="2000" dirty="0" smtClean="0"/>
              <a:t>12;</a:t>
            </a:r>
          </a:p>
          <a:p>
            <a:pPr lvl="0" algn="just"/>
            <a:r>
              <a:rPr lang="en-US" sz="2000" dirty="0" smtClean="0"/>
              <a:t>Meeting </a:t>
            </a:r>
            <a:r>
              <a:rPr lang="en-US" sz="2000" dirty="0"/>
              <a:t>with Olga </a:t>
            </a:r>
            <a:r>
              <a:rPr lang="en-US" sz="2000" dirty="0" err="1"/>
              <a:t>Trofimtseva</a:t>
            </a:r>
            <a:r>
              <a:rPr lang="en-US" sz="2000" dirty="0"/>
              <a:t>, </a:t>
            </a:r>
            <a:r>
              <a:rPr lang="en-US" sz="2000" dirty="0" smtClean="0"/>
              <a:t>newly </a:t>
            </a:r>
            <a:r>
              <a:rPr lang="en-US" sz="2000" dirty="0" err="1" smtClean="0"/>
              <a:t>approinted</a:t>
            </a:r>
            <a:r>
              <a:rPr lang="en-US" sz="2000" dirty="0" smtClean="0"/>
              <a:t> Deputy </a:t>
            </a:r>
            <a:r>
              <a:rPr lang="en-US" sz="2000" dirty="0"/>
              <a:t>Minister of Agrarian Policy and Food on European Integration, September </a:t>
            </a:r>
            <a:r>
              <a:rPr lang="en-US" sz="2000" dirty="0" smtClean="0"/>
              <a:t>21;</a:t>
            </a:r>
          </a:p>
          <a:p>
            <a:pPr lvl="0" algn="just"/>
            <a:r>
              <a:rPr lang="en-US" sz="2000" dirty="0" smtClean="0"/>
              <a:t>Meeting </a:t>
            </a:r>
            <a:r>
              <a:rPr lang="en-US" sz="2000" dirty="0"/>
              <a:t>with Volodymyr </a:t>
            </a:r>
            <a:r>
              <a:rPr lang="en-US" sz="2000" dirty="0" smtClean="0"/>
              <a:t>Lapa, Head of the State Service on Food Safety and Consumers Protection regarding current procedure of </a:t>
            </a:r>
            <a:r>
              <a:rPr lang="en-US" sz="2000" dirty="0"/>
              <a:t>sanitary-epidemiological </a:t>
            </a:r>
            <a:r>
              <a:rPr lang="en-US" sz="2000" dirty="0" smtClean="0"/>
              <a:t>conclusions issuing, October </a:t>
            </a:r>
            <a:r>
              <a:rPr lang="en-US" sz="2000" dirty="0"/>
              <a:t>3</a:t>
            </a:r>
            <a:endParaRPr lang="uk-UA" sz="2000" dirty="0" smtClean="0"/>
          </a:p>
          <a:p>
            <a:endParaRPr lang="en-US" sz="2000" dirty="0" smtClean="0"/>
          </a:p>
          <a:p>
            <a:endParaRPr lang="uk-UA" sz="2000" dirty="0"/>
          </a:p>
          <a:p>
            <a:pPr lvl="0"/>
            <a:endParaRPr lang="uk-UA" sz="2000" dirty="0"/>
          </a:p>
          <a:p>
            <a:pPr algn="just"/>
            <a:endParaRPr lang="en-US" sz="2000" dirty="0" smtClean="0"/>
          </a:p>
          <a:p>
            <a:pPr algn="just"/>
            <a:endParaRPr lang="en-US" sz="1800" dirty="0" smtClean="0"/>
          </a:p>
          <a:p>
            <a:pPr algn="just"/>
            <a:endParaRPr lang="en-US" sz="1800" dirty="0" smtClean="0"/>
          </a:p>
        </p:txBody>
      </p:sp>
    </p:spTree>
    <p:extLst>
      <p:ext uri="{BB962C8B-B14F-4D97-AF65-F5344CB8AC3E}">
        <p14:creationId xmlns:p14="http://schemas.microsoft.com/office/powerpoint/2010/main" val="173247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Pricing </a:t>
            </a:r>
            <a:r>
              <a:rPr lang="en-US" dirty="0"/>
              <a:t>I</a:t>
            </a:r>
            <a:r>
              <a:rPr lang="en-US" dirty="0" smtClean="0"/>
              <a:t>ssue</a:t>
            </a:r>
            <a:endParaRPr lang="uk-UA" dirty="0"/>
          </a:p>
        </p:txBody>
      </p:sp>
      <p:sp>
        <p:nvSpPr>
          <p:cNvPr id="3" name="Text Placeholder 2"/>
          <p:cNvSpPr>
            <a:spLocks noGrp="1"/>
          </p:cNvSpPr>
          <p:nvPr>
            <p:ph type="body" sz="quarter" idx="13"/>
          </p:nvPr>
        </p:nvSpPr>
        <p:spPr/>
        <p:txBody>
          <a:bodyPr>
            <a:normAutofit/>
          </a:bodyPr>
          <a:lstStyle/>
          <a:p>
            <a:endParaRPr lang="en-US" sz="2400" dirty="0"/>
          </a:p>
          <a:p>
            <a:pPr algn="just"/>
            <a:r>
              <a:rPr lang="en-US" sz="2000" b="1" dirty="0"/>
              <a:t>Policy </a:t>
            </a:r>
            <a:r>
              <a:rPr lang="en-US" sz="2000" b="1" dirty="0" smtClean="0"/>
              <a:t>Win</a:t>
            </a:r>
            <a:r>
              <a:rPr lang="en-US" sz="2000" dirty="0"/>
              <a:t>: Cabinet of Ministers Supported </a:t>
            </a:r>
            <a:r>
              <a:rPr lang="en-US" sz="2000" dirty="0" smtClean="0"/>
              <a:t>Cancellation </a:t>
            </a:r>
            <a:r>
              <a:rPr lang="en-US" sz="2000" dirty="0"/>
              <a:t>of State Price Regulation for Socially Significant Food </a:t>
            </a:r>
            <a:r>
              <a:rPr lang="en-US" sz="2000" dirty="0" smtClean="0"/>
              <a:t>Products (Pilot Project)</a:t>
            </a:r>
          </a:p>
          <a:p>
            <a:pPr algn="just"/>
            <a:endParaRPr lang="en-US" sz="2000" dirty="0"/>
          </a:p>
          <a:p>
            <a:pPr algn="just"/>
            <a:r>
              <a:rPr lang="en-US" sz="2000" b="1" dirty="0" smtClean="0"/>
              <a:t>Next steps</a:t>
            </a:r>
            <a:r>
              <a:rPr lang="en-US" sz="2000" dirty="0" smtClean="0"/>
              <a:t>:</a:t>
            </a:r>
          </a:p>
          <a:p>
            <a:pPr marL="0" indent="0" algn="just">
              <a:buNone/>
            </a:pPr>
            <a:endParaRPr lang="en-US" sz="2000" dirty="0" smtClean="0"/>
          </a:p>
          <a:p>
            <a:pPr marL="457200" indent="-457200" algn="just">
              <a:buFont typeface="+mj-lt"/>
              <a:buAutoNum type="arabicPeriod"/>
            </a:pPr>
            <a:r>
              <a:rPr lang="en-US" sz="2000" dirty="0" smtClean="0"/>
              <a:t>Supporting PR campaign </a:t>
            </a:r>
            <a:r>
              <a:rPr lang="en-US" sz="2000" dirty="0"/>
              <a:t>in case of </a:t>
            </a:r>
            <a:r>
              <a:rPr lang="en-US" sz="2000" dirty="0" smtClean="0"/>
              <a:t>speculations</a:t>
            </a:r>
          </a:p>
          <a:p>
            <a:pPr marL="457200" indent="-457200" algn="just">
              <a:buFont typeface="+mj-lt"/>
              <a:buAutoNum type="arabicPeriod"/>
            </a:pPr>
            <a:r>
              <a:rPr lang="en-US" sz="2000" dirty="0" smtClean="0"/>
              <a:t>Work on market analytics and reasons (not related to special regulation) of potential increase in prices</a:t>
            </a:r>
          </a:p>
          <a:p>
            <a:pPr marL="457200" indent="-457200" algn="just">
              <a:buFont typeface="+mj-lt"/>
              <a:buAutoNum type="arabicPeriod"/>
            </a:pPr>
            <a:endParaRPr lang="en-US" sz="3400" u="sng" dirty="0"/>
          </a:p>
          <a:p>
            <a:endParaRPr lang="uk-UA" dirty="0"/>
          </a:p>
        </p:txBody>
      </p:sp>
    </p:spTree>
    <p:extLst>
      <p:ext uri="{BB962C8B-B14F-4D97-AF65-F5344CB8AC3E}">
        <p14:creationId xmlns:p14="http://schemas.microsoft.com/office/powerpoint/2010/main" val="301898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Deregulation in beer industry </a:t>
            </a:r>
            <a:endParaRPr lang="uk-UA" dirty="0"/>
          </a:p>
        </p:txBody>
      </p:sp>
      <p:sp>
        <p:nvSpPr>
          <p:cNvPr id="3" name="Text Placeholder 2"/>
          <p:cNvSpPr>
            <a:spLocks noGrp="1"/>
          </p:cNvSpPr>
          <p:nvPr>
            <p:ph type="body" sz="quarter" idx="13"/>
          </p:nvPr>
        </p:nvSpPr>
        <p:spPr/>
        <p:txBody>
          <a:bodyPr>
            <a:normAutofit lnSpcReduction="10000"/>
          </a:bodyPr>
          <a:lstStyle/>
          <a:p>
            <a:endParaRPr lang="en-US" sz="2800" dirty="0" smtClean="0"/>
          </a:p>
          <a:p>
            <a:r>
              <a:rPr lang="en-US" sz="2800" dirty="0" smtClean="0"/>
              <a:t>Supporting relevant draft legislation in the Parliament</a:t>
            </a:r>
          </a:p>
          <a:p>
            <a:pPr marL="0" indent="0">
              <a:buNone/>
            </a:pPr>
            <a:endParaRPr lang="en-US" sz="2800" dirty="0" smtClean="0"/>
          </a:p>
          <a:p>
            <a:r>
              <a:rPr lang="en-US" sz="2800" dirty="0" smtClean="0"/>
              <a:t>Advocacy </a:t>
            </a:r>
            <a:r>
              <a:rPr lang="en-US" sz="2800" dirty="0"/>
              <a:t>of fair and predictable excise </a:t>
            </a:r>
            <a:r>
              <a:rPr lang="en-US" sz="2800" dirty="0" smtClean="0"/>
              <a:t>policy</a:t>
            </a:r>
          </a:p>
          <a:p>
            <a:pPr marL="0" indent="0">
              <a:buNone/>
            </a:pPr>
            <a:endParaRPr lang="en-US" sz="2800" dirty="0" smtClean="0"/>
          </a:p>
          <a:p>
            <a:r>
              <a:rPr lang="en-US" sz="2800" dirty="0" smtClean="0"/>
              <a:t>Work on predictable labelling and sales requirements</a:t>
            </a:r>
          </a:p>
          <a:p>
            <a:pPr marL="0" indent="0">
              <a:buNone/>
            </a:pPr>
            <a:r>
              <a:rPr lang="en-US" sz="2400" dirty="0" smtClean="0"/>
              <a:t> </a:t>
            </a:r>
            <a:endParaRPr lang="en-US" sz="2400" dirty="0"/>
          </a:p>
          <a:p>
            <a:endParaRPr lang="uk-UA" dirty="0"/>
          </a:p>
        </p:txBody>
      </p:sp>
    </p:spTree>
    <p:extLst>
      <p:ext uri="{BB962C8B-B14F-4D97-AF65-F5344CB8AC3E}">
        <p14:creationId xmlns:p14="http://schemas.microsoft.com/office/powerpoint/2010/main" val="26019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Waste Management Issue</a:t>
            </a:r>
            <a:endParaRPr lang="uk-UA" dirty="0"/>
          </a:p>
        </p:txBody>
      </p:sp>
      <p:sp>
        <p:nvSpPr>
          <p:cNvPr id="5" name="Text Placeholder 4"/>
          <p:cNvSpPr>
            <a:spLocks noGrp="1"/>
          </p:cNvSpPr>
          <p:nvPr>
            <p:ph type="body" sz="quarter" idx="13"/>
          </p:nvPr>
        </p:nvSpPr>
        <p:spPr>
          <a:xfrm>
            <a:off x="709613" y="1487606"/>
            <a:ext cx="7962900" cy="4516319"/>
          </a:xfrm>
        </p:spPr>
        <p:txBody>
          <a:bodyPr>
            <a:normAutofit fontScale="92500" lnSpcReduction="10000"/>
          </a:bodyPr>
          <a:lstStyle/>
          <a:p>
            <a:pPr algn="just"/>
            <a:r>
              <a:rPr lang="en-US" sz="3000" dirty="0"/>
              <a:t>Promotion of Draft Law #4028 “On Packaging and Waste Packaging” (events, </a:t>
            </a:r>
            <a:r>
              <a:rPr lang="en-US" sz="3000" dirty="0" smtClean="0"/>
              <a:t>articles </a:t>
            </a:r>
            <a:r>
              <a:rPr lang="en-US" sz="3000" dirty="0"/>
              <a:t>in press)</a:t>
            </a:r>
          </a:p>
          <a:p>
            <a:pPr algn="just"/>
            <a:endParaRPr lang="en-US" sz="3000" dirty="0"/>
          </a:p>
          <a:p>
            <a:pPr algn="just"/>
            <a:r>
              <a:rPr lang="en-US" sz="3000" dirty="0"/>
              <a:t>Prevention of so-called ecological tax on production and imports of packaging and goods in packaging (work with MPs, media</a:t>
            </a:r>
            <a:r>
              <a:rPr lang="en-US" sz="3000" dirty="0" smtClean="0"/>
              <a:t>)</a:t>
            </a:r>
          </a:p>
          <a:p>
            <a:pPr algn="just"/>
            <a:endParaRPr lang="en-US" sz="3000" dirty="0" smtClean="0"/>
          </a:p>
          <a:p>
            <a:pPr algn="just"/>
            <a:r>
              <a:rPr lang="en-US" sz="3000" dirty="0" smtClean="0"/>
              <a:t>Cooperation with subcontractors on PR and GR campaign</a:t>
            </a:r>
            <a:endParaRPr lang="en-US" sz="3000" dirty="0"/>
          </a:p>
          <a:p>
            <a:pPr marL="0" indent="0" algn="just">
              <a:buNone/>
            </a:pPr>
            <a:endParaRPr lang="en-US" dirty="0"/>
          </a:p>
          <a:p>
            <a:endParaRPr lang="uk-UA" dirty="0"/>
          </a:p>
        </p:txBody>
      </p:sp>
    </p:spTree>
    <p:extLst>
      <p:ext uri="{BB962C8B-B14F-4D97-AF65-F5344CB8AC3E}">
        <p14:creationId xmlns:p14="http://schemas.microsoft.com/office/powerpoint/2010/main" val="19884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Trade Issues</a:t>
            </a:r>
            <a:endParaRPr lang="uk-UA" dirty="0"/>
          </a:p>
        </p:txBody>
      </p:sp>
      <p:sp>
        <p:nvSpPr>
          <p:cNvPr id="3" name="Text Placeholder 2"/>
          <p:cNvSpPr>
            <a:spLocks noGrp="1"/>
          </p:cNvSpPr>
          <p:nvPr>
            <p:ph type="body" sz="quarter" idx="13"/>
          </p:nvPr>
        </p:nvSpPr>
        <p:spPr>
          <a:xfrm>
            <a:off x="477673" y="1624083"/>
            <a:ext cx="8209128" cy="3987729"/>
          </a:xfrm>
        </p:spPr>
        <p:txBody>
          <a:bodyPr/>
          <a:lstStyle/>
          <a:p>
            <a:pPr algn="just"/>
            <a:r>
              <a:rPr lang="en-US" sz="2800" dirty="0"/>
              <a:t>Work on elimination of trade barriers relevant for Members: </a:t>
            </a:r>
            <a:r>
              <a:rPr lang="en-US" sz="2800" dirty="0" smtClean="0"/>
              <a:t>Moldova, United </a:t>
            </a:r>
            <a:r>
              <a:rPr lang="en-US" sz="2800" dirty="0"/>
              <a:t>Arab </a:t>
            </a:r>
            <a:r>
              <a:rPr lang="en-US" sz="2800" dirty="0" smtClean="0"/>
              <a:t>Emirates, EU </a:t>
            </a:r>
          </a:p>
          <a:p>
            <a:pPr marL="0" indent="0" algn="just">
              <a:buNone/>
            </a:pPr>
            <a:endParaRPr lang="en-US" sz="2800" dirty="0"/>
          </a:p>
          <a:p>
            <a:pPr algn="just"/>
            <a:r>
              <a:rPr lang="en-US" sz="2800" dirty="0" smtClean="0"/>
              <a:t>Dealing with problematic issues relevant for smooth export/import operations (</a:t>
            </a:r>
            <a:r>
              <a:rPr lang="en-US" sz="2800" dirty="0"/>
              <a:t>issuance of sanitary-epidemiological </a:t>
            </a:r>
            <a:r>
              <a:rPr lang="en-US" sz="2800" dirty="0" smtClean="0"/>
              <a:t>conclusions, etc.)</a:t>
            </a:r>
            <a:endParaRPr lang="en-US" sz="2800" dirty="0"/>
          </a:p>
          <a:p>
            <a:pPr marL="0" indent="0">
              <a:buNone/>
            </a:pPr>
            <a:endParaRPr lang="uk-UA" dirty="0"/>
          </a:p>
        </p:txBody>
      </p:sp>
    </p:spTree>
    <p:extLst>
      <p:ext uri="{BB962C8B-B14F-4D97-AF65-F5344CB8AC3E}">
        <p14:creationId xmlns:p14="http://schemas.microsoft.com/office/powerpoint/2010/main" val="30091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Antimonopoly Regulations</a:t>
            </a:r>
            <a:endParaRPr lang="uk-UA" dirty="0"/>
          </a:p>
        </p:txBody>
      </p:sp>
      <p:sp>
        <p:nvSpPr>
          <p:cNvPr id="3" name="Text Placeholder 2"/>
          <p:cNvSpPr>
            <a:spLocks noGrp="1"/>
          </p:cNvSpPr>
          <p:nvPr>
            <p:ph type="body" sz="quarter" idx="13"/>
          </p:nvPr>
        </p:nvSpPr>
        <p:spPr/>
        <p:txBody>
          <a:bodyPr>
            <a:normAutofit/>
          </a:bodyPr>
          <a:lstStyle/>
          <a:p>
            <a:pPr lvl="0"/>
            <a:r>
              <a:rPr lang="en-US" sz="2400" b="1" dirty="0"/>
              <a:t>Policy Progress</a:t>
            </a:r>
            <a:r>
              <a:rPr lang="en-US" sz="2400" dirty="0"/>
              <a:t>: Certain Chamber Proposals were Incorporated into Amended Recommendations on Calculation of </a:t>
            </a:r>
            <a:r>
              <a:rPr lang="en-US" sz="2400" dirty="0" smtClean="0"/>
              <a:t>Fines</a:t>
            </a:r>
          </a:p>
          <a:p>
            <a:pPr marL="0" lvl="0" indent="0">
              <a:buNone/>
            </a:pPr>
            <a:endParaRPr lang="uk-UA" sz="2400" dirty="0"/>
          </a:p>
          <a:p>
            <a:r>
              <a:rPr lang="en-US" sz="2400" b="1" dirty="0" smtClean="0"/>
              <a:t>Next Steps</a:t>
            </a:r>
            <a:r>
              <a:rPr lang="en-US" sz="2400" dirty="0" smtClean="0"/>
              <a:t>:</a:t>
            </a:r>
          </a:p>
          <a:p>
            <a:pPr marL="514350" indent="-514350">
              <a:buFont typeface="+mj-lt"/>
              <a:buAutoNum type="arabicPeriod"/>
            </a:pPr>
            <a:r>
              <a:rPr lang="en-US" sz="2400" dirty="0" smtClean="0"/>
              <a:t>Work </a:t>
            </a:r>
            <a:r>
              <a:rPr lang="en-US" sz="2400" dirty="0"/>
              <a:t>on the issue of distribution of powers between Antimonopoly Committee and State Service on Food Safety &amp; Consumers </a:t>
            </a:r>
            <a:r>
              <a:rPr lang="en-US" sz="2400" dirty="0" smtClean="0"/>
              <a:t>Protection</a:t>
            </a:r>
          </a:p>
          <a:p>
            <a:pPr marL="514350" indent="-514350">
              <a:buFont typeface="+mj-lt"/>
              <a:buAutoNum type="arabicPeriod"/>
            </a:pPr>
            <a:r>
              <a:rPr lang="en-US" sz="2400" dirty="0" smtClean="0"/>
              <a:t>Supporting relevant draft legislation in the sphere</a:t>
            </a:r>
            <a:endParaRPr lang="en-US" sz="2400" dirty="0"/>
          </a:p>
          <a:p>
            <a:endParaRPr lang="uk-UA" dirty="0"/>
          </a:p>
        </p:txBody>
      </p:sp>
    </p:spTree>
    <p:extLst>
      <p:ext uri="{BB962C8B-B14F-4D97-AF65-F5344CB8AC3E}">
        <p14:creationId xmlns:p14="http://schemas.microsoft.com/office/powerpoint/2010/main" val="298307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Progress:</a:t>
            </a:r>
            <a:br>
              <a:rPr lang="en-US" b="1" dirty="0" smtClean="0"/>
            </a:br>
            <a:r>
              <a:rPr lang="en-US" b="1" dirty="0" smtClean="0"/>
              <a:t>Draft Legislation in the Sphere</a:t>
            </a:r>
            <a:endParaRPr lang="uk-UA" b="1" dirty="0"/>
          </a:p>
        </p:txBody>
      </p:sp>
      <p:sp>
        <p:nvSpPr>
          <p:cNvPr id="3" name="Text Placeholder 2"/>
          <p:cNvSpPr>
            <a:spLocks noGrp="1"/>
          </p:cNvSpPr>
          <p:nvPr>
            <p:ph type="body" sz="quarter" idx="13"/>
          </p:nvPr>
        </p:nvSpPr>
        <p:spPr/>
        <p:txBody>
          <a:bodyPr>
            <a:normAutofit fontScale="77500" lnSpcReduction="20000"/>
          </a:bodyPr>
          <a:lstStyle/>
          <a:p>
            <a:pPr marL="0" indent="0" algn="just">
              <a:buNone/>
            </a:pPr>
            <a:endParaRPr lang="en-US" dirty="0"/>
          </a:p>
          <a:p>
            <a:pPr algn="just"/>
            <a:r>
              <a:rPr lang="en-US" dirty="0" smtClean="0"/>
              <a:t>Draft </a:t>
            </a:r>
            <a:r>
              <a:rPr lang="en-US" dirty="0"/>
              <a:t>Law #0906 on State Control: </a:t>
            </a:r>
            <a:r>
              <a:rPr lang="en-US" dirty="0" smtClean="0"/>
              <a:t>most of the comments </a:t>
            </a:r>
            <a:r>
              <a:rPr lang="en-US" dirty="0"/>
              <a:t>were </a:t>
            </a:r>
            <a:r>
              <a:rPr lang="en-US" dirty="0" smtClean="0"/>
              <a:t>considered – to be adopted in the second reading</a:t>
            </a:r>
          </a:p>
          <a:p>
            <a:pPr marL="0" indent="0" algn="just">
              <a:buNone/>
            </a:pPr>
            <a:endParaRPr lang="en-US" dirty="0" smtClean="0"/>
          </a:p>
          <a:p>
            <a:pPr algn="just"/>
            <a:r>
              <a:rPr lang="en-US" dirty="0" smtClean="0"/>
              <a:t>Draft Law #4126-1 </a:t>
            </a:r>
            <a:r>
              <a:rPr lang="en-US" dirty="0"/>
              <a:t>on Information for Consumers regarding </a:t>
            </a:r>
            <a:r>
              <a:rPr lang="en-US" dirty="0" smtClean="0"/>
              <a:t>Foodstuffs: polishing the final text – to be considered at relevant VRU Committees</a:t>
            </a:r>
            <a:endParaRPr lang="en-US" dirty="0"/>
          </a:p>
          <a:p>
            <a:pPr marL="0" indent="0" algn="just">
              <a:buNone/>
            </a:pPr>
            <a:endParaRPr lang="en-US" dirty="0"/>
          </a:p>
          <a:p>
            <a:pPr algn="just"/>
            <a:r>
              <a:rPr lang="en-US" dirty="0" smtClean="0"/>
              <a:t>Draft Law #4611 on </a:t>
            </a:r>
            <a:r>
              <a:rPr lang="en-US" dirty="0"/>
              <a:t>Materials that are in Contact with Food </a:t>
            </a:r>
            <a:r>
              <a:rPr lang="en-US" dirty="0" smtClean="0"/>
              <a:t>Products: developing comments to be introduced before the second reading</a:t>
            </a:r>
          </a:p>
          <a:p>
            <a:pPr marL="0" indent="0" algn="just">
              <a:buNone/>
            </a:pPr>
            <a:endParaRPr lang="en-US" dirty="0"/>
          </a:p>
          <a:p>
            <a:pPr marL="0" indent="0">
              <a:buNone/>
            </a:pPr>
            <a:endParaRPr lang="uk-UA" dirty="0"/>
          </a:p>
        </p:txBody>
      </p:sp>
    </p:spTree>
    <p:extLst>
      <p:ext uri="{BB962C8B-B14F-4D97-AF65-F5344CB8AC3E}">
        <p14:creationId xmlns:p14="http://schemas.microsoft.com/office/powerpoint/2010/main" val="3044190217"/>
      </p:ext>
    </p:extLst>
  </p:cSld>
  <p:clrMapOvr>
    <a:masterClrMapping/>
  </p:clrMapOvr>
</p:sld>
</file>

<file path=ppt/theme/theme1.xml><?xml version="1.0" encoding="utf-8"?>
<a:theme xmlns:a="http://schemas.openxmlformats.org/drawingml/2006/main" name="Тема Office">
  <a:themeElements>
    <a:clrScheme name="!template2">
      <a:dk1>
        <a:srgbClr val="1C2B51"/>
      </a:dk1>
      <a:lt1>
        <a:srgbClr val="F4F4F4"/>
      </a:lt1>
      <a:dk2>
        <a:srgbClr val="45474D"/>
      </a:dk2>
      <a:lt2>
        <a:srgbClr val="F4F4F4"/>
      </a:lt2>
      <a:accent1>
        <a:srgbClr val="DD6D61"/>
      </a:accent1>
      <a:accent2>
        <a:srgbClr val="7381A0"/>
      </a:accent2>
      <a:accent3>
        <a:srgbClr val="F19885"/>
      </a:accent3>
      <a:accent4>
        <a:srgbClr val="ACB6BF"/>
      </a:accent4>
      <a:accent5>
        <a:srgbClr val="F4C4B4"/>
      </a:accent5>
      <a:accent6>
        <a:srgbClr val="B70E2E"/>
      </a:accent6>
      <a:hlink>
        <a:srgbClr val="3F5DD4"/>
      </a:hlink>
      <a:folHlink>
        <a:srgbClr val="BD1B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5946</TotalTime>
  <Words>779</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Тема Office</vt:lpstr>
      <vt:lpstr>Chamber Food &amp; Beverage Steering Committee Meeting  October 11, 2016 </vt:lpstr>
      <vt:lpstr>AGENDA</vt:lpstr>
      <vt:lpstr>Key Committee Meetings  (July 14 – October 11)  </vt:lpstr>
      <vt:lpstr>Social Pricing Issue</vt:lpstr>
      <vt:lpstr>Deregulation in beer industry </vt:lpstr>
      <vt:lpstr>Waste Management Issue</vt:lpstr>
      <vt:lpstr>External Trade Issues</vt:lpstr>
      <vt:lpstr>Antimonopoly Regulations</vt:lpstr>
      <vt:lpstr>In Progress: Draft Legislation in the Sphere</vt:lpstr>
      <vt:lpstr>In Progress: relevant bylaws </vt:lpstr>
      <vt:lpstr>Committee Budget Details (tbd)</vt:lpstr>
      <vt:lpstr>Planned Activities</vt:lpstr>
      <vt:lpstr>PowerPoint Presentation</vt:lpstr>
    </vt:vector>
  </TitlesOfParts>
  <Company>American Chamber of Commerce in Ukraine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Boris Kuleshov</dc:creator>
  <cp:lastModifiedBy>Yuliia Stelmakh</cp:lastModifiedBy>
  <cp:revision>136</cp:revision>
  <cp:lastPrinted>2016-07-01T12:34:20Z</cp:lastPrinted>
  <dcterms:created xsi:type="dcterms:W3CDTF">2016-01-18T10:20:18Z</dcterms:created>
  <dcterms:modified xsi:type="dcterms:W3CDTF">2016-10-10T09:33:37Z</dcterms:modified>
</cp:coreProperties>
</file>