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A5196"/>
    <a:srgbClr val="228C9E"/>
    <a:srgbClr val="FFFF99"/>
    <a:srgbClr val="FBFBFB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0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D0AF6-A031-43A9-BD9D-C1D8484D68F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4421E-5292-4769-924C-8D9C37BAF52F}">
      <dgm:prSet phldrT="[Текст]" custT="1"/>
      <dgm:spPr>
        <a:solidFill>
          <a:srgbClr val="00B0F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ПРИВЕДЕННЯ У ВІДПОВІДНІСТЬ ДО КОНВЕНЦІЇ МОП №181 ТА НИЗКИ ДИРЕКТИВ ЄС</a:t>
          </a:r>
          <a:endParaRPr lang="ru-RU" sz="1200" b="1" dirty="0">
            <a:latin typeface="Trebuchet MS" pitchFamily="34" charset="0"/>
          </a:endParaRPr>
        </a:p>
      </dgm:t>
    </dgm:pt>
    <dgm:pt modelId="{27D2379A-8B07-46B2-BF0A-BF46B6C3E188}" type="parTrans" cxnId="{05B8FC27-E978-42DB-8DA1-821697758101}">
      <dgm:prSet/>
      <dgm:spPr/>
      <dgm:t>
        <a:bodyPr/>
        <a:lstStyle/>
        <a:p>
          <a:endParaRPr lang="ru-RU"/>
        </a:p>
      </dgm:t>
    </dgm:pt>
    <dgm:pt modelId="{9F203CC4-FE37-42BF-9011-517104355A7C}" type="sibTrans" cxnId="{05B8FC27-E978-42DB-8DA1-821697758101}">
      <dgm:prSet/>
      <dgm:spPr/>
      <dgm:t>
        <a:bodyPr/>
        <a:lstStyle/>
        <a:p>
          <a:endParaRPr lang="ru-RU"/>
        </a:p>
      </dgm:t>
    </dgm:pt>
    <dgm:pt modelId="{6EBDE7C5-F9A3-4C77-82F3-5FFC2EA72754}">
      <dgm:prSet phldrT="[Текст]" custT="1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ЗМІНА ПІДХОДУ ДО ДОСТУПУ НА РИНОК ПРАЦІ</a:t>
          </a:r>
          <a:endParaRPr lang="ru-RU" sz="1200" b="1" dirty="0">
            <a:latin typeface="Trebuchet MS" pitchFamily="34" charset="0"/>
          </a:endParaRPr>
        </a:p>
      </dgm:t>
    </dgm:pt>
    <dgm:pt modelId="{08401659-5D2B-4B17-B30B-40CD5404FBC2}" type="parTrans" cxnId="{373AC725-0C09-4D53-9F81-73865D95923D}">
      <dgm:prSet/>
      <dgm:spPr/>
      <dgm:t>
        <a:bodyPr/>
        <a:lstStyle/>
        <a:p>
          <a:endParaRPr lang="ru-RU"/>
        </a:p>
      </dgm:t>
    </dgm:pt>
    <dgm:pt modelId="{5EF4435F-B382-4A40-B504-B9AC4586A3CD}" type="sibTrans" cxnId="{373AC725-0C09-4D53-9F81-73865D95923D}">
      <dgm:prSet/>
      <dgm:spPr/>
      <dgm:t>
        <a:bodyPr/>
        <a:lstStyle/>
        <a:p>
          <a:endParaRPr lang="ru-RU"/>
        </a:p>
      </dgm:t>
    </dgm:pt>
    <dgm:pt modelId="{74F7FD45-987A-48D0-BC21-90E0FF67E36D}">
      <dgm:prSet phldrT="[Текст]" custT="1"/>
      <dgm:spPr>
        <a:solidFill>
          <a:srgbClr val="00B0F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УДОСКОНАЛЕННЯ “ПРАВИЛ ГРИ</a:t>
          </a:r>
          <a:r>
            <a:rPr lang="uk-UA" sz="1100" b="1" dirty="0" smtClean="0">
              <a:latin typeface="Trebuchet MS" pitchFamily="34" charset="0"/>
            </a:rPr>
            <a:t>”  </a:t>
          </a:r>
          <a:endParaRPr lang="ru-RU" sz="1100" b="1" dirty="0">
            <a:latin typeface="Trebuchet MS" pitchFamily="34" charset="0"/>
          </a:endParaRPr>
        </a:p>
      </dgm:t>
    </dgm:pt>
    <dgm:pt modelId="{0A5CBFA7-88BF-4EBB-969A-45ADE57BD4AA}" type="parTrans" cxnId="{69AFA220-CB9E-491C-8458-521738D4EB81}">
      <dgm:prSet/>
      <dgm:spPr/>
      <dgm:t>
        <a:bodyPr/>
        <a:lstStyle/>
        <a:p>
          <a:endParaRPr lang="ru-RU"/>
        </a:p>
      </dgm:t>
    </dgm:pt>
    <dgm:pt modelId="{9B45F863-13F0-4274-84EA-E2D6557564C9}" type="sibTrans" cxnId="{69AFA220-CB9E-491C-8458-521738D4EB81}">
      <dgm:prSet/>
      <dgm:spPr/>
      <dgm:t>
        <a:bodyPr/>
        <a:lstStyle/>
        <a:p>
          <a:endParaRPr lang="ru-RU"/>
        </a:p>
      </dgm:t>
    </dgm:pt>
    <dgm:pt modelId="{01090075-50CB-49CD-B880-787A52752F71}">
      <dgm:prSet phldrT="[Текст]" custT="1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ОЧИЩЕННЯ РИНКУ ВІД НЕДОБРО-СОВІСНИХ ГРАВЦІВ </a:t>
          </a:r>
          <a:endParaRPr lang="ru-RU" sz="1200" b="1" dirty="0">
            <a:latin typeface="Trebuchet MS" pitchFamily="34" charset="0"/>
          </a:endParaRPr>
        </a:p>
      </dgm:t>
    </dgm:pt>
    <dgm:pt modelId="{C1A69FF4-06D0-4789-B293-5183CFF1DA45}" type="parTrans" cxnId="{AD63697A-783A-4432-A87E-A60BC298E36E}">
      <dgm:prSet/>
      <dgm:spPr/>
      <dgm:t>
        <a:bodyPr/>
        <a:lstStyle/>
        <a:p>
          <a:endParaRPr lang="ru-RU"/>
        </a:p>
      </dgm:t>
    </dgm:pt>
    <dgm:pt modelId="{1ADB724C-FBE1-4A72-A1FE-B6CBCA316828}" type="sibTrans" cxnId="{AD63697A-783A-4432-A87E-A60BC298E36E}">
      <dgm:prSet/>
      <dgm:spPr/>
      <dgm:t>
        <a:bodyPr/>
        <a:lstStyle/>
        <a:p>
          <a:endParaRPr lang="ru-RU"/>
        </a:p>
      </dgm:t>
    </dgm:pt>
    <dgm:pt modelId="{95CA8108-262D-41D8-B88B-EA33420C1A17}" type="pres">
      <dgm:prSet presAssocID="{539D0AF6-A031-43A9-BD9D-C1D8484D68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96EA3-A7B6-4DF4-A63D-F053A4DD5713}" type="pres">
      <dgm:prSet presAssocID="{78C4421E-5292-4769-924C-8D9C37BAF52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8A60D-3264-45E2-9ED6-BA7AA2884799}" type="pres">
      <dgm:prSet presAssocID="{9F203CC4-FE37-42BF-9011-517104355A7C}" presName="space" presStyleCnt="0"/>
      <dgm:spPr/>
    </dgm:pt>
    <dgm:pt modelId="{61E87AD5-140A-49E9-85D7-EB1D93B4FF91}" type="pres">
      <dgm:prSet presAssocID="{6EBDE7C5-F9A3-4C77-82F3-5FFC2EA7275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94727-2623-4ACB-A180-D9A42F26738A}" type="pres">
      <dgm:prSet presAssocID="{5EF4435F-B382-4A40-B504-B9AC4586A3CD}" presName="space" presStyleCnt="0"/>
      <dgm:spPr/>
    </dgm:pt>
    <dgm:pt modelId="{910E4163-AF68-4745-8736-F60B55A12ECE}" type="pres">
      <dgm:prSet presAssocID="{74F7FD45-987A-48D0-BC21-90E0FF67E36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56122-FB54-46D7-B251-7187E1D67C32}" type="pres">
      <dgm:prSet presAssocID="{9B45F863-13F0-4274-84EA-E2D6557564C9}" presName="space" presStyleCnt="0"/>
      <dgm:spPr/>
    </dgm:pt>
    <dgm:pt modelId="{18D82BD5-AA0C-467B-9E58-FF9DC826DC8E}" type="pres">
      <dgm:prSet presAssocID="{01090075-50CB-49CD-B880-787A52752F7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0ABD6-F76D-4329-B7B5-E98DC988B081}" type="presOf" srcId="{74F7FD45-987A-48D0-BC21-90E0FF67E36D}" destId="{910E4163-AF68-4745-8736-F60B55A12ECE}" srcOrd="0" destOrd="0" presId="urn:microsoft.com/office/officeart/2005/8/layout/venn3"/>
    <dgm:cxn modelId="{05B8FC27-E978-42DB-8DA1-821697758101}" srcId="{539D0AF6-A031-43A9-BD9D-C1D8484D68F3}" destId="{78C4421E-5292-4769-924C-8D9C37BAF52F}" srcOrd="0" destOrd="0" parTransId="{27D2379A-8B07-46B2-BF0A-BF46B6C3E188}" sibTransId="{9F203CC4-FE37-42BF-9011-517104355A7C}"/>
    <dgm:cxn modelId="{BBE04CAF-C028-4116-A7FF-E335EA5B49E2}" type="presOf" srcId="{01090075-50CB-49CD-B880-787A52752F71}" destId="{18D82BD5-AA0C-467B-9E58-FF9DC826DC8E}" srcOrd="0" destOrd="0" presId="urn:microsoft.com/office/officeart/2005/8/layout/venn3"/>
    <dgm:cxn modelId="{72DC3751-659E-46ED-B724-7E7EB5216323}" type="presOf" srcId="{6EBDE7C5-F9A3-4C77-82F3-5FFC2EA72754}" destId="{61E87AD5-140A-49E9-85D7-EB1D93B4FF91}" srcOrd="0" destOrd="0" presId="urn:microsoft.com/office/officeart/2005/8/layout/venn3"/>
    <dgm:cxn modelId="{373AC725-0C09-4D53-9F81-73865D95923D}" srcId="{539D0AF6-A031-43A9-BD9D-C1D8484D68F3}" destId="{6EBDE7C5-F9A3-4C77-82F3-5FFC2EA72754}" srcOrd="1" destOrd="0" parTransId="{08401659-5D2B-4B17-B30B-40CD5404FBC2}" sibTransId="{5EF4435F-B382-4A40-B504-B9AC4586A3CD}"/>
    <dgm:cxn modelId="{5681BC6E-2367-489B-A786-983DA3056214}" type="presOf" srcId="{78C4421E-5292-4769-924C-8D9C37BAF52F}" destId="{83F96EA3-A7B6-4DF4-A63D-F053A4DD5713}" srcOrd="0" destOrd="0" presId="urn:microsoft.com/office/officeart/2005/8/layout/venn3"/>
    <dgm:cxn modelId="{69AFA220-CB9E-491C-8458-521738D4EB81}" srcId="{539D0AF6-A031-43A9-BD9D-C1D8484D68F3}" destId="{74F7FD45-987A-48D0-BC21-90E0FF67E36D}" srcOrd="2" destOrd="0" parTransId="{0A5CBFA7-88BF-4EBB-969A-45ADE57BD4AA}" sibTransId="{9B45F863-13F0-4274-84EA-E2D6557564C9}"/>
    <dgm:cxn modelId="{961EE4F5-9D02-4300-BC60-2FF062E01FE9}" type="presOf" srcId="{539D0AF6-A031-43A9-BD9D-C1D8484D68F3}" destId="{95CA8108-262D-41D8-B88B-EA33420C1A17}" srcOrd="0" destOrd="0" presId="urn:microsoft.com/office/officeart/2005/8/layout/venn3"/>
    <dgm:cxn modelId="{AD63697A-783A-4432-A87E-A60BC298E36E}" srcId="{539D0AF6-A031-43A9-BD9D-C1D8484D68F3}" destId="{01090075-50CB-49CD-B880-787A52752F71}" srcOrd="3" destOrd="0" parTransId="{C1A69FF4-06D0-4789-B293-5183CFF1DA45}" sibTransId="{1ADB724C-FBE1-4A72-A1FE-B6CBCA316828}"/>
    <dgm:cxn modelId="{373A95AB-E0B9-4AEA-B54D-798681B3C89A}" type="presParOf" srcId="{95CA8108-262D-41D8-B88B-EA33420C1A17}" destId="{83F96EA3-A7B6-4DF4-A63D-F053A4DD5713}" srcOrd="0" destOrd="0" presId="urn:microsoft.com/office/officeart/2005/8/layout/venn3"/>
    <dgm:cxn modelId="{9374C6A6-3F3C-4ADB-916F-954FEDBC3AA2}" type="presParOf" srcId="{95CA8108-262D-41D8-B88B-EA33420C1A17}" destId="{A068A60D-3264-45E2-9ED6-BA7AA2884799}" srcOrd="1" destOrd="0" presId="urn:microsoft.com/office/officeart/2005/8/layout/venn3"/>
    <dgm:cxn modelId="{709BE253-49AD-4654-A0AD-FD998401BCB2}" type="presParOf" srcId="{95CA8108-262D-41D8-B88B-EA33420C1A17}" destId="{61E87AD5-140A-49E9-85D7-EB1D93B4FF91}" srcOrd="2" destOrd="0" presId="urn:microsoft.com/office/officeart/2005/8/layout/venn3"/>
    <dgm:cxn modelId="{FA7BD18A-ACFB-445A-B408-0FE159B0098F}" type="presParOf" srcId="{95CA8108-262D-41D8-B88B-EA33420C1A17}" destId="{CD394727-2623-4ACB-A180-D9A42F26738A}" srcOrd="3" destOrd="0" presId="urn:microsoft.com/office/officeart/2005/8/layout/venn3"/>
    <dgm:cxn modelId="{68F4C49A-6732-46C8-956D-C4B87C3EA341}" type="presParOf" srcId="{95CA8108-262D-41D8-B88B-EA33420C1A17}" destId="{910E4163-AF68-4745-8736-F60B55A12ECE}" srcOrd="4" destOrd="0" presId="urn:microsoft.com/office/officeart/2005/8/layout/venn3"/>
    <dgm:cxn modelId="{F8A44511-700D-4979-8C3B-6EAB6771C505}" type="presParOf" srcId="{95CA8108-262D-41D8-B88B-EA33420C1A17}" destId="{F3C56122-FB54-46D7-B251-7187E1D67C32}" srcOrd="5" destOrd="0" presId="urn:microsoft.com/office/officeart/2005/8/layout/venn3"/>
    <dgm:cxn modelId="{7882BF75-F704-4FB1-B5E6-2EC93EDB1533}" type="presParOf" srcId="{95CA8108-262D-41D8-B88B-EA33420C1A17}" destId="{18D82BD5-AA0C-467B-9E58-FF9DC826DC8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D1C0D-5E9E-4B2B-B29A-EC6ECBCA0EF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62AB6-A084-458A-915B-D5367318FCA6}">
      <dgm:prSet phldrT="[Текст]" custT="1"/>
      <dgm:spPr>
        <a:solidFill>
          <a:srgbClr val="00B0F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uk-UA" sz="1200" b="1" dirty="0" smtClean="0">
              <a:latin typeface="Trebuchet MS" pitchFamily="34" charset="0"/>
            </a:rPr>
            <a:t>ПРИВЕДЕННЯ У ВІДПОВІДНІСТЬ ДО УГОДИ ПРО АСОЦІАЦІЮ, ДИРЕКТИВ ЄС </a:t>
          </a:r>
          <a:r>
            <a:rPr lang="uk-UA" sz="1200" dirty="0" smtClean="0">
              <a:latin typeface="Trebuchet MS" pitchFamily="34" charset="0"/>
            </a:rPr>
            <a:t>№2014/66/</a:t>
          </a:r>
          <a:r>
            <a:rPr lang="uk-UA" sz="1200" dirty="0" err="1" smtClean="0">
              <a:latin typeface="Trebuchet MS" pitchFamily="34" charset="0"/>
            </a:rPr>
            <a:t>ЄС</a:t>
          </a:r>
          <a:r>
            <a:rPr lang="uk-UA" sz="1200" dirty="0" smtClean="0">
              <a:latin typeface="Trebuchet MS" pitchFamily="34" charset="0"/>
            </a:rPr>
            <a:t>, №2014/36/</a:t>
          </a:r>
          <a:r>
            <a:rPr lang="uk-UA" sz="1200" dirty="0" err="1" smtClean="0">
              <a:latin typeface="Trebuchet MS" pitchFamily="34" charset="0"/>
            </a:rPr>
            <a:t>ЄС</a:t>
          </a:r>
          <a:r>
            <a:rPr lang="uk-UA" sz="1200" dirty="0" smtClean="0">
              <a:latin typeface="Trebuchet MS" pitchFamily="34" charset="0"/>
            </a:rPr>
            <a:t>, №2009/50/</a:t>
          </a:r>
          <a:r>
            <a:rPr lang="uk-UA" sz="1200" dirty="0" err="1" smtClean="0">
              <a:latin typeface="Trebuchet MS" pitchFamily="34" charset="0"/>
            </a:rPr>
            <a:t>ЄС</a:t>
          </a:r>
          <a:endParaRPr lang="ru-RU" sz="1200" dirty="0">
            <a:latin typeface="Trebuchet MS" pitchFamily="34" charset="0"/>
          </a:endParaRPr>
        </a:p>
      </dgm:t>
    </dgm:pt>
    <dgm:pt modelId="{A1CF0D24-C838-464A-9E28-72A394B0854A}" type="parTrans" cxnId="{67AEEF8D-48A0-45B9-BC24-F0A3ED16F9D4}">
      <dgm:prSet/>
      <dgm:spPr/>
      <dgm:t>
        <a:bodyPr/>
        <a:lstStyle/>
        <a:p>
          <a:endParaRPr lang="ru-RU"/>
        </a:p>
      </dgm:t>
    </dgm:pt>
    <dgm:pt modelId="{B6D97848-2A01-4F55-AB76-F4259DA8C9D0}" type="sibTrans" cxnId="{67AEEF8D-48A0-45B9-BC24-F0A3ED16F9D4}">
      <dgm:prSet/>
      <dgm:spPr/>
      <dgm:t>
        <a:bodyPr/>
        <a:lstStyle/>
        <a:p>
          <a:endParaRPr lang="ru-RU"/>
        </a:p>
      </dgm:t>
    </dgm:pt>
    <dgm:pt modelId="{2B004439-4860-4796-9DF4-BEA3A3E92F09}">
      <dgm:prSet phldrT="[Текст]" custT="1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dirty="0" smtClean="0">
              <a:latin typeface="Trebuchet MS" pitchFamily="34" charset="0"/>
            </a:rPr>
            <a:t>ЗАЛУЧЕННЯ ВИСОКОКВАЛІФІ-КОВАНИХ, А НЕ ВИСОКООПЛАЧУ-ВАНИХ ПРАЦІВНИКІВ</a:t>
          </a:r>
          <a:endParaRPr lang="ru-RU" sz="1200" b="1" dirty="0" smtClean="0">
            <a:latin typeface="Trebuchet MS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rebuchet MS" pitchFamily="34" charset="0"/>
          </a:endParaRPr>
        </a:p>
      </dgm:t>
    </dgm:pt>
    <dgm:pt modelId="{26539424-066A-4906-B5B0-1CD2A2FA3DB0}" type="parTrans" cxnId="{24F44241-167A-455F-AAD2-D8CC753878E2}">
      <dgm:prSet/>
      <dgm:spPr/>
      <dgm:t>
        <a:bodyPr/>
        <a:lstStyle/>
        <a:p>
          <a:endParaRPr lang="ru-RU"/>
        </a:p>
      </dgm:t>
    </dgm:pt>
    <dgm:pt modelId="{885B1AF5-D2F6-483B-90E1-6118C910A251}" type="sibTrans" cxnId="{24F44241-167A-455F-AAD2-D8CC753878E2}">
      <dgm:prSet/>
      <dgm:spPr/>
      <dgm:t>
        <a:bodyPr/>
        <a:lstStyle/>
        <a:p>
          <a:endParaRPr lang="ru-RU"/>
        </a:p>
      </dgm:t>
    </dgm:pt>
    <dgm:pt modelId="{5DE6258C-A5B1-4E0F-97A0-A3BE270D4F03}">
      <dgm:prSet phldrT="[Текст]" custT="1"/>
      <dgm:spPr>
        <a:solidFill>
          <a:srgbClr val="00B0F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ЛЕГАЛІЗАЦІЯ СЕЗОННИХ ІНОЗЕМНИХ ПРАЦІВНИКІВ</a:t>
          </a:r>
          <a:endParaRPr lang="ru-RU" sz="1200" b="1" dirty="0">
            <a:latin typeface="Trebuchet MS" pitchFamily="34" charset="0"/>
          </a:endParaRPr>
        </a:p>
      </dgm:t>
    </dgm:pt>
    <dgm:pt modelId="{0605DB82-70C3-4820-AF89-B0374E518C78}" type="parTrans" cxnId="{511F2136-6B4A-439A-AFB2-0187B5065B93}">
      <dgm:prSet/>
      <dgm:spPr/>
      <dgm:t>
        <a:bodyPr/>
        <a:lstStyle/>
        <a:p>
          <a:endParaRPr lang="ru-RU"/>
        </a:p>
      </dgm:t>
    </dgm:pt>
    <dgm:pt modelId="{5147DF9D-53ED-450C-9DE9-67015DFC1C2E}" type="sibTrans" cxnId="{511F2136-6B4A-439A-AFB2-0187B5065B93}">
      <dgm:prSet/>
      <dgm:spPr/>
      <dgm:t>
        <a:bodyPr/>
        <a:lstStyle/>
        <a:p>
          <a:endParaRPr lang="ru-RU"/>
        </a:p>
      </dgm:t>
    </dgm:pt>
    <dgm:pt modelId="{45F43D8D-EBC0-43EF-9C58-CB32D4109198}">
      <dgm:prSet phldrT="[Текст]" custT="1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1200" b="1" dirty="0" smtClean="0">
              <a:latin typeface="Trebuchet MS" pitchFamily="34" charset="0"/>
            </a:rPr>
            <a:t>СТАБІЛІЗАЦІЯ ПРОЦЕДУРИ ОТРИМАННЯ ДОЗВОЛУ НА РОБОТУ ДЛЯ ІНОЗЕМЦІВ</a:t>
          </a:r>
          <a:endParaRPr lang="ru-RU" sz="1200" b="1" dirty="0">
            <a:latin typeface="Trebuchet MS" pitchFamily="34" charset="0"/>
          </a:endParaRPr>
        </a:p>
      </dgm:t>
    </dgm:pt>
    <dgm:pt modelId="{74D4B58C-7FC2-4915-8EAC-384226F3D1F8}" type="parTrans" cxnId="{5D5FE292-C3B5-4FA7-BDEC-F56C61F33009}">
      <dgm:prSet/>
      <dgm:spPr/>
      <dgm:t>
        <a:bodyPr/>
        <a:lstStyle/>
        <a:p>
          <a:endParaRPr lang="ru-RU"/>
        </a:p>
      </dgm:t>
    </dgm:pt>
    <dgm:pt modelId="{40B44038-D8A2-4D6C-9F46-0D9AB2C4A63D}" type="sibTrans" cxnId="{5D5FE292-C3B5-4FA7-BDEC-F56C61F33009}">
      <dgm:prSet/>
      <dgm:spPr/>
      <dgm:t>
        <a:bodyPr/>
        <a:lstStyle/>
        <a:p>
          <a:endParaRPr lang="ru-RU"/>
        </a:p>
      </dgm:t>
    </dgm:pt>
    <dgm:pt modelId="{70F51E2A-7504-4E14-B359-D5454EDDAB7F}" type="pres">
      <dgm:prSet presAssocID="{E36D1C0D-5E9E-4B2B-B29A-EC6ECBCA0E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83F8-CE97-4895-A861-6C95B3503A44}" type="pres">
      <dgm:prSet presAssocID="{DDA62AB6-A084-458A-915B-D5367318FCA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FB04F-C816-4AE8-BF0E-BDE54093ACE9}" type="pres">
      <dgm:prSet presAssocID="{B6D97848-2A01-4F55-AB76-F4259DA8C9D0}" presName="space" presStyleCnt="0"/>
      <dgm:spPr/>
    </dgm:pt>
    <dgm:pt modelId="{9358F88C-E49B-483D-A080-86FE574A02D6}" type="pres">
      <dgm:prSet presAssocID="{2B004439-4860-4796-9DF4-BEA3A3E92F0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96771-F4DA-4E0D-90D9-FEEC6AF0D35B}" type="pres">
      <dgm:prSet presAssocID="{885B1AF5-D2F6-483B-90E1-6118C910A251}" presName="space" presStyleCnt="0"/>
      <dgm:spPr/>
    </dgm:pt>
    <dgm:pt modelId="{F021F87F-E636-41D8-BCFE-7E3E599B4C70}" type="pres">
      <dgm:prSet presAssocID="{5DE6258C-A5B1-4E0F-97A0-A3BE270D4F0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1F5C5-D42A-4E7E-9517-3E1EE803945A}" type="pres">
      <dgm:prSet presAssocID="{5147DF9D-53ED-450C-9DE9-67015DFC1C2E}" presName="space" presStyleCnt="0"/>
      <dgm:spPr/>
    </dgm:pt>
    <dgm:pt modelId="{92145927-1B39-41C2-B2E8-32A01C8D0153}" type="pres">
      <dgm:prSet presAssocID="{45F43D8D-EBC0-43EF-9C58-CB32D410919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3C7F4-B010-4C8F-9C67-C77952F191A0}" type="presOf" srcId="{45F43D8D-EBC0-43EF-9C58-CB32D4109198}" destId="{92145927-1B39-41C2-B2E8-32A01C8D0153}" srcOrd="0" destOrd="0" presId="urn:microsoft.com/office/officeart/2005/8/layout/venn3"/>
    <dgm:cxn modelId="{24F44241-167A-455F-AAD2-D8CC753878E2}" srcId="{E36D1C0D-5E9E-4B2B-B29A-EC6ECBCA0EF2}" destId="{2B004439-4860-4796-9DF4-BEA3A3E92F09}" srcOrd="1" destOrd="0" parTransId="{26539424-066A-4906-B5B0-1CD2A2FA3DB0}" sibTransId="{885B1AF5-D2F6-483B-90E1-6118C910A251}"/>
    <dgm:cxn modelId="{5D5FE292-C3B5-4FA7-BDEC-F56C61F33009}" srcId="{E36D1C0D-5E9E-4B2B-B29A-EC6ECBCA0EF2}" destId="{45F43D8D-EBC0-43EF-9C58-CB32D4109198}" srcOrd="3" destOrd="0" parTransId="{74D4B58C-7FC2-4915-8EAC-384226F3D1F8}" sibTransId="{40B44038-D8A2-4D6C-9F46-0D9AB2C4A63D}"/>
    <dgm:cxn modelId="{F3305B3A-1E0B-44D8-9D16-EA44CEFD1527}" type="presOf" srcId="{E36D1C0D-5E9E-4B2B-B29A-EC6ECBCA0EF2}" destId="{70F51E2A-7504-4E14-B359-D5454EDDAB7F}" srcOrd="0" destOrd="0" presId="urn:microsoft.com/office/officeart/2005/8/layout/venn3"/>
    <dgm:cxn modelId="{191CA4B5-70B3-4E45-B595-FC89ECA31A50}" type="presOf" srcId="{2B004439-4860-4796-9DF4-BEA3A3E92F09}" destId="{9358F88C-E49B-483D-A080-86FE574A02D6}" srcOrd="0" destOrd="0" presId="urn:microsoft.com/office/officeart/2005/8/layout/venn3"/>
    <dgm:cxn modelId="{2AF3312A-F6B1-4C1B-B2AF-14A51A3A2ABA}" type="presOf" srcId="{DDA62AB6-A084-458A-915B-D5367318FCA6}" destId="{122E83F8-CE97-4895-A861-6C95B3503A44}" srcOrd="0" destOrd="0" presId="urn:microsoft.com/office/officeart/2005/8/layout/venn3"/>
    <dgm:cxn modelId="{576DDD89-2D20-4043-B64B-B596006CDF9E}" type="presOf" srcId="{5DE6258C-A5B1-4E0F-97A0-A3BE270D4F03}" destId="{F021F87F-E636-41D8-BCFE-7E3E599B4C70}" srcOrd="0" destOrd="0" presId="urn:microsoft.com/office/officeart/2005/8/layout/venn3"/>
    <dgm:cxn modelId="{67AEEF8D-48A0-45B9-BC24-F0A3ED16F9D4}" srcId="{E36D1C0D-5E9E-4B2B-B29A-EC6ECBCA0EF2}" destId="{DDA62AB6-A084-458A-915B-D5367318FCA6}" srcOrd="0" destOrd="0" parTransId="{A1CF0D24-C838-464A-9E28-72A394B0854A}" sibTransId="{B6D97848-2A01-4F55-AB76-F4259DA8C9D0}"/>
    <dgm:cxn modelId="{511F2136-6B4A-439A-AFB2-0187B5065B93}" srcId="{E36D1C0D-5E9E-4B2B-B29A-EC6ECBCA0EF2}" destId="{5DE6258C-A5B1-4E0F-97A0-A3BE270D4F03}" srcOrd="2" destOrd="0" parTransId="{0605DB82-70C3-4820-AF89-B0374E518C78}" sibTransId="{5147DF9D-53ED-450C-9DE9-67015DFC1C2E}"/>
    <dgm:cxn modelId="{7E800944-5E9B-4749-9D7E-26044369B696}" type="presParOf" srcId="{70F51E2A-7504-4E14-B359-D5454EDDAB7F}" destId="{122E83F8-CE97-4895-A861-6C95B3503A44}" srcOrd="0" destOrd="0" presId="urn:microsoft.com/office/officeart/2005/8/layout/venn3"/>
    <dgm:cxn modelId="{12F0C2A8-FCFA-4EC3-9146-A30800A5BA50}" type="presParOf" srcId="{70F51E2A-7504-4E14-B359-D5454EDDAB7F}" destId="{244FB04F-C816-4AE8-BF0E-BDE54093ACE9}" srcOrd="1" destOrd="0" presId="urn:microsoft.com/office/officeart/2005/8/layout/venn3"/>
    <dgm:cxn modelId="{248ADB90-6167-4F7F-99A0-7602B6A591EF}" type="presParOf" srcId="{70F51E2A-7504-4E14-B359-D5454EDDAB7F}" destId="{9358F88C-E49B-483D-A080-86FE574A02D6}" srcOrd="2" destOrd="0" presId="urn:microsoft.com/office/officeart/2005/8/layout/venn3"/>
    <dgm:cxn modelId="{4BAF8FF3-F7E4-4F67-A48D-9AB9B2394A71}" type="presParOf" srcId="{70F51E2A-7504-4E14-B359-D5454EDDAB7F}" destId="{1A196771-F4DA-4E0D-90D9-FEEC6AF0D35B}" srcOrd="3" destOrd="0" presId="urn:microsoft.com/office/officeart/2005/8/layout/venn3"/>
    <dgm:cxn modelId="{2EEAAA46-F02C-42C4-97E4-047629357DE6}" type="presParOf" srcId="{70F51E2A-7504-4E14-B359-D5454EDDAB7F}" destId="{F021F87F-E636-41D8-BCFE-7E3E599B4C70}" srcOrd="4" destOrd="0" presId="urn:microsoft.com/office/officeart/2005/8/layout/venn3"/>
    <dgm:cxn modelId="{8E474452-C95D-480F-B2E5-9F1FE1C60263}" type="presParOf" srcId="{70F51E2A-7504-4E14-B359-D5454EDDAB7F}" destId="{A891F5C5-D42A-4E7E-9517-3E1EE803945A}" srcOrd="5" destOrd="0" presId="urn:microsoft.com/office/officeart/2005/8/layout/venn3"/>
    <dgm:cxn modelId="{6935C985-B33B-4041-A3FD-61127738A603}" type="presParOf" srcId="{70F51E2A-7504-4E14-B359-D5454EDDAB7F}" destId="{92145927-1B39-41C2-B2E8-32A01C8D015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96EA3-A7B6-4DF4-A63D-F053A4DD5713}">
      <dsp:nvSpPr>
        <dsp:cNvPr id="0" name=""/>
        <dsp:cNvSpPr/>
      </dsp:nvSpPr>
      <dsp:spPr>
        <a:xfrm>
          <a:off x="2483" y="693732"/>
          <a:ext cx="2491623" cy="249162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22" tIns="15240" rIns="13712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ПРИВЕДЕННЯ У ВІДПОВІДНІСТЬ ДО КОНВЕНЦІЇ МОП №181 ТА НИЗКИ ДИРЕКТИВ ЄС</a:t>
          </a:r>
          <a:endParaRPr lang="ru-RU" sz="1200" b="1" kern="1200" dirty="0">
            <a:latin typeface="Trebuchet MS" pitchFamily="34" charset="0"/>
          </a:endParaRPr>
        </a:p>
      </dsp:txBody>
      <dsp:txXfrm>
        <a:off x="367373" y="1058622"/>
        <a:ext cx="1761843" cy="1761843"/>
      </dsp:txXfrm>
    </dsp:sp>
    <dsp:sp modelId="{61E87AD5-140A-49E9-85D7-EB1D93B4FF91}">
      <dsp:nvSpPr>
        <dsp:cNvPr id="0" name=""/>
        <dsp:cNvSpPr/>
      </dsp:nvSpPr>
      <dsp:spPr>
        <a:xfrm>
          <a:off x="1995782" y="693732"/>
          <a:ext cx="2491623" cy="249162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22" tIns="15240" rIns="13712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ЗМІНА ПІДХОДУ ДО ДОСТУПУ НА РИНОК ПРАЦІ</a:t>
          </a:r>
          <a:endParaRPr lang="ru-RU" sz="1200" b="1" kern="1200" dirty="0">
            <a:latin typeface="Trebuchet MS" pitchFamily="34" charset="0"/>
          </a:endParaRPr>
        </a:p>
      </dsp:txBody>
      <dsp:txXfrm>
        <a:off x="2360672" y="1058622"/>
        <a:ext cx="1761843" cy="1761843"/>
      </dsp:txXfrm>
    </dsp:sp>
    <dsp:sp modelId="{910E4163-AF68-4745-8736-F60B55A12ECE}">
      <dsp:nvSpPr>
        <dsp:cNvPr id="0" name=""/>
        <dsp:cNvSpPr/>
      </dsp:nvSpPr>
      <dsp:spPr>
        <a:xfrm>
          <a:off x="3989081" y="693732"/>
          <a:ext cx="2491623" cy="249162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22" tIns="15240" rIns="13712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УДОСКОНАЛЕННЯ “ПРАВИЛ ГРИ</a:t>
          </a:r>
          <a:r>
            <a:rPr lang="uk-UA" sz="1100" b="1" kern="1200" dirty="0" smtClean="0">
              <a:latin typeface="Trebuchet MS" pitchFamily="34" charset="0"/>
            </a:rPr>
            <a:t>”  </a:t>
          </a:r>
          <a:endParaRPr lang="ru-RU" sz="1100" b="1" kern="1200" dirty="0">
            <a:latin typeface="Trebuchet MS" pitchFamily="34" charset="0"/>
          </a:endParaRPr>
        </a:p>
      </dsp:txBody>
      <dsp:txXfrm>
        <a:off x="4353971" y="1058622"/>
        <a:ext cx="1761843" cy="1761843"/>
      </dsp:txXfrm>
    </dsp:sp>
    <dsp:sp modelId="{18D82BD5-AA0C-467B-9E58-FF9DC826DC8E}">
      <dsp:nvSpPr>
        <dsp:cNvPr id="0" name=""/>
        <dsp:cNvSpPr/>
      </dsp:nvSpPr>
      <dsp:spPr>
        <a:xfrm>
          <a:off x="5982380" y="693732"/>
          <a:ext cx="2491623" cy="249162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22" tIns="15240" rIns="13712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ОЧИЩЕННЯ РИНКУ ВІД НЕДОБРО-СОВІСНИХ ГРАВЦІВ </a:t>
          </a:r>
          <a:endParaRPr lang="ru-RU" sz="1200" b="1" kern="1200" dirty="0">
            <a:latin typeface="Trebuchet MS" pitchFamily="34" charset="0"/>
          </a:endParaRPr>
        </a:p>
      </dsp:txBody>
      <dsp:txXfrm>
        <a:off x="6347270" y="1058622"/>
        <a:ext cx="1761843" cy="1761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83F8-CE97-4895-A861-6C95B3503A44}">
      <dsp:nvSpPr>
        <dsp:cNvPr id="0" name=""/>
        <dsp:cNvSpPr/>
      </dsp:nvSpPr>
      <dsp:spPr>
        <a:xfrm>
          <a:off x="2400" y="735393"/>
          <a:ext cx="2408301" cy="240830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37" tIns="15240" rIns="132537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ПРИВЕДЕННЯ У ВІДПОВІДНІСТЬ ДО УГОДИ ПРО АСОЦІАЦІЮ, ДИРЕКТИВ ЄС </a:t>
          </a:r>
          <a:r>
            <a:rPr lang="uk-UA" sz="1200" kern="1200" dirty="0" smtClean="0">
              <a:latin typeface="Trebuchet MS" pitchFamily="34" charset="0"/>
            </a:rPr>
            <a:t>№2014/66/</a:t>
          </a:r>
          <a:r>
            <a:rPr lang="uk-UA" sz="1200" kern="1200" dirty="0" err="1" smtClean="0">
              <a:latin typeface="Trebuchet MS" pitchFamily="34" charset="0"/>
            </a:rPr>
            <a:t>ЄС</a:t>
          </a:r>
          <a:r>
            <a:rPr lang="uk-UA" sz="1200" kern="1200" dirty="0" smtClean="0">
              <a:latin typeface="Trebuchet MS" pitchFamily="34" charset="0"/>
            </a:rPr>
            <a:t>, №2014/36/</a:t>
          </a:r>
          <a:r>
            <a:rPr lang="uk-UA" sz="1200" kern="1200" dirty="0" err="1" smtClean="0">
              <a:latin typeface="Trebuchet MS" pitchFamily="34" charset="0"/>
            </a:rPr>
            <a:t>ЄС</a:t>
          </a:r>
          <a:r>
            <a:rPr lang="uk-UA" sz="1200" kern="1200" dirty="0" smtClean="0">
              <a:latin typeface="Trebuchet MS" pitchFamily="34" charset="0"/>
            </a:rPr>
            <a:t>, №2009/50/</a:t>
          </a:r>
          <a:r>
            <a:rPr lang="uk-UA" sz="1200" kern="1200" dirty="0" err="1" smtClean="0">
              <a:latin typeface="Trebuchet MS" pitchFamily="34" charset="0"/>
            </a:rPr>
            <a:t>ЄС</a:t>
          </a:r>
          <a:endParaRPr lang="ru-RU" sz="1200" kern="1200" dirty="0">
            <a:latin typeface="Trebuchet MS" pitchFamily="34" charset="0"/>
          </a:endParaRPr>
        </a:p>
      </dsp:txBody>
      <dsp:txXfrm>
        <a:off x="355088" y="1088081"/>
        <a:ext cx="1702925" cy="1702925"/>
      </dsp:txXfrm>
    </dsp:sp>
    <dsp:sp modelId="{9358F88C-E49B-483D-A080-86FE574A02D6}">
      <dsp:nvSpPr>
        <dsp:cNvPr id="0" name=""/>
        <dsp:cNvSpPr/>
      </dsp:nvSpPr>
      <dsp:spPr>
        <a:xfrm>
          <a:off x="1929041" y="735393"/>
          <a:ext cx="2408301" cy="240830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37" tIns="15240" rIns="132537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latin typeface="Trebuchet MS" pitchFamily="34" charset="0"/>
            </a:rPr>
            <a:t>ЗАЛУЧЕННЯ ВИСОКОКВАЛІФІ-КОВАНИХ, А НЕ ВИСОКООПЛАЧУ-ВАНИХ ПРАЦІВНИКІВ</a:t>
          </a:r>
          <a:endParaRPr lang="ru-RU" sz="1200" b="1" kern="1200" dirty="0" smtClean="0">
            <a:latin typeface="Trebuchet MS" pitchFamily="34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rebuchet MS" pitchFamily="34" charset="0"/>
          </a:endParaRPr>
        </a:p>
      </dsp:txBody>
      <dsp:txXfrm>
        <a:off x="2281729" y="1088081"/>
        <a:ext cx="1702925" cy="1702925"/>
      </dsp:txXfrm>
    </dsp:sp>
    <dsp:sp modelId="{F021F87F-E636-41D8-BCFE-7E3E599B4C70}">
      <dsp:nvSpPr>
        <dsp:cNvPr id="0" name=""/>
        <dsp:cNvSpPr/>
      </dsp:nvSpPr>
      <dsp:spPr>
        <a:xfrm>
          <a:off x="3855681" y="735393"/>
          <a:ext cx="2408301" cy="240830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37" tIns="15240" rIns="132537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ЛЕГАЛІЗАЦІЯ СЕЗОННИХ ІНОЗЕМНИХ ПРАЦІВНИКІВ</a:t>
          </a:r>
          <a:endParaRPr lang="ru-RU" sz="1200" b="1" kern="1200" dirty="0">
            <a:latin typeface="Trebuchet MS" pitchFamily="34" charset="0"/>
          </a:endParaRPr>
        </a:p>
      </dsp:txBody>
      <dsp:txXfrm>
        <a:off x="4208369" y="1088081"/>
        <a:ext cx="1702925" cy="1702925"/>
      </dsp:txXfrm>
    </dsp:sp>
    <dsp:sp modelId="{92145927-1B39-41C2-B2E8-32A01C8D0153}">
      <dsp:nvSpPr>
        <dsp:cNvPr id="0" name=""/>
        <dsp:cNvSpPr/>
      </dsp:nvSpPr>
      <dsp:spPr>
        <a:xfrm>
          <a:off x="5782322" y="735393"/>
          <a:ext cx="2408301" cy="240830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37" tIns="15240" rIns="132537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rebuchet MS" pitchFamily="34" charset="0"/>
            </a:rPr>
            <a:t>СТАБІЛІЗАЦІЯ ПРОЦЕДУРИ ОТРИМАННЯ ДОЗВОЛУ НА РОБОТУ ДЛЯ ІНОЗЕМЦІВ</a:t>
          </a:r>
          <a:endParaRPr lang="ru-RU" sz="1200" b="1" kern="1200" dirty="0">
            <a:latin typeface="Trebuchet MS" pitchFamily="34" charset="0"/>
          </a:endParaRPr>
        </a:p>
      </dsp:txBody>
      <dsp:txXfrm>
        <a:off x="6135010" y="1088081"/>
        <a:ext cx="1702925" cy="1702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1EF2-7E7F-48C7-B94D-F76569E4ECCD}" type="datetimeFigureOut">
              <a:rPr lang="uk-UA" smtClean="0"/>
              <a:pPr/>
              <a:t>18.06.2018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E86F-254C-40DA-B85E-222A5E2F8E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07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9540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en-US" dirty="0"/>
          </a:p>
        </p:txBody>
      </p:sp>
      <p:pic>
        <p:nvPicPr>
          <p:cNvPr id="8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245" r="2251" b="32533"/>
          <a:stretch>
            <a:fillRect/>
          </a:stretch>
        </p:blipFill>
        <p:spPr bwMode="auto">
          <a:xfrm>
            <a:off x="0" y="-20950"/>
            <a:ext cx="9144000" cy="32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Users\yaschenko-a-e\Desktop\RDO logo 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29" y="3894444"/>
            <a:ext cx="1722279" cy="19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48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4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0659" cy="512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7667"/>
            <a:ext cx="7886700" cy="494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6F73-0C93-42C7-8532-110106F92043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2" descr="D:\Users\yaschenko-a-e\Desktop\RDO logo 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09" y="185738"/>
            <a:ext cx="615232" cy="6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5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28650" y="3609540"/>
            <a:ext cx="7290054" cy="165576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УПРАВЛІННЯ МОЖЛИВОСТЯМИ НА РИНКУ ПРАЦІ</a:t>
            </a:r>
          </a:p>
          <a:p>
            <a:pPr algn="ctr"/>
            <a:r>
              <a:rPr lang="uk-UA" sz="1800" b="1" dirty="0" smtClean="0">
                <a:solidFill>
                  <a:srgbClr val="00B0F0"/>
                </a:solidFill>
                <a:latin typeface="Trebuchet MS" pitchFamily="34" charset="0"/>
              </a:rPr>
              <a:t>діяльність приватних агентств зайнятості </a:t>
            </a:r>
          </a:p>
          <a:p>
            <a:pPr algn="ctr"/>
            <a:r>
              <a:rPr lang="uk-UA" sz="1800" b="1" dirty="0" smtClean="0">
                <a:solidFill>
                  <a:srgbClr val="00B0F0"/>
                </a:solidFill>
                <a:latin typeface="Trebuchet MS" pitchFamily="34" charset="0"/>
              </a:rPr>
              <a:t>працевлаштування іноземців в Україні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5272804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rebuchet MS" pitchFamily="34" charset="0"/>
              </a:rPr>
              <a:t>Засідання </a:t>
            </a:r>
            <a:r>
              <a:rPr lang="en-US" sz="1400" dirty="0" smtClean="0">
                <a:latin typeface="Trebuchet MS" pitchFamily="34" charset="0"/>
              </a:rPr>
              <a:t>HR</a:t>
            </a:r>
            <a:r>
              <a:rPr lang="uk-UA" sz="1400" dirty="0" smtClean="0">
                <a:latin typeface="Trebuchet MS" pitchFamily="34" charset="0"/>
              </a:rPr>
              <a:t> – Комітету </a:t>
            </a:r>
            <a:r>
              <a:rPr lang="uk-UA" sz="1400" dirty="0" err="1" smtClean="0">
                <a:latin typeface="Trebuchet MS" pitchFamily="34" charset="0"/>
              </a:rPr>
              <a:t>АСС</a:t>
            </a:r>
            <a:endParaRPr lang="uk-UA" sz="1400" dirty="0" smtClean="0">
              <a:latin typeface="Trebuchet MS" pitchFamily="34" charset="0"/>
            </a:endParaRPr>
          </a:p>
          <a:p>
            <a:r>
              <a:rPr lang="uk-UA" sz="1400" dirty="0" smtClean="0">
                <a:latin typeface="Trebuchet MS" pitchFamily="34" charset="0"/>
              </a:rPr>
              <a:t>21 червня 2018 р.</a:t>
            </a:r>
            <a:endParaRPr lang="uk-UA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70C0"/>
                </a:solidFill>
                <a:latin typeface="Trebuchet MS" pitchFamily="34" charset="0"/>
              </a:rPr>
              <a:t>Новий Закон </a:t>
            </a:r>
            <a:r>
              <a:rPr lang="uk-UA" sz="2000" smtClean="0">
                <a:solidFill>
                  <a:srgbClr val="0070C0"/>
                </a:solidFill>
                <a:latin typeface="Trebuchet MS" pitchFamily="34" charset="0"/>
              </a:rPr>
              <a:t>про </a:t>
            </a:r>
            <a:r>
              <a:rPr lang="uk-UA" sz="2000" smtClean="0">
                <a:solidFill>
                  <a:srgbClr val="0070C0"/>
                </a:solidFill>
                <a:latin typeface="Trebuchet MS" pitchFamily="34" charset="0"/>
              </a:rPr>
              <a:t>Зайнятість </a:t>
            </a:r>
            <a:endParaRPr lang="ru-RU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55257" y="1025069"/>
            <a:ext cx="3756487" cy="5290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B0F0"/>
                </a:solidFill>
                <a:latin typeface="Trebuchet MS" pitchFamily="34" charset="0"/>
              </a:rPr>
              <a:t>ЗАРАДИ ЧОГО?</a:t>
            </a:r>
          </a:p>
          <a:p>
            <a:endParaRPr lang="uk-UA" sz="1600" b="1" dirty="0" smtClean="0">
              <a:solidFill>
                <a:srgbClr val="00B0F0"/>
              </a:solidFill>
              <a:latin typeface="Trebuchet MS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B0F0"/>
                </a:solidFill>
                <a:latin typeface="Trebuchet MS" pitchFamily="34" charset="0"/>
              </a:rPr>
              <a:t> 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нові та додаткові економічні можливості для суб’єктів ринку праці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  розширення інструментів підтримки тих, які створюють та зберігають робочі місця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  удосконалення активних заходів державної підтримки професійного навчання та самореалізації впродовж життя для працівників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 надання права користуватися послугами державної служби зайнятості усім бажаючим, не обмежуючись зареєстрованими безробітними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 запровадження ринкових сервісів для суб’єктів ринку праці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 нова стратегія розвитку державної служби зайнятості</a:t>
            </a:r>
            <a:endParaRPr lang="ru-RU" sz="1600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3257" y="2310414"/>
            <a:ext cx="3277511" cy="240506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uk-UA" sz="1400" b="1" dirty="0" smtClean="0">
                <a:solidFill>
                  <a:srgbClr val="00B0F0"/>
                </a:solidFill>
                <a:latin typeface="Trebuchet MS" pitchFamily="34" charset="0"/>
              </a:rPr>
              <a:t>МОЖЛИВОСТІ ЗАЙНЯТОСТІ </a:t>
            </a:r>
          </a:p>
          <a:p>
            <a:pPr algn="ctr">
              <a:lnSpc>
                <a:spcPct val="200000"/>
              </a:lnSpc>
            </a:pPr>
            <a:r>
              <a:rPr lang="uk-UA" sz="1400" b="1" dirty="0" smtClean="0">
                <a:solidFill>
                  <a:srgbClr val="00B0F0"/>
                </a:solidFill>
                <a:latin typeface="Trebuchet MS" pitchFamily="34" charset="0"/>
              </a:rPr>
              <a:t>НЕ ОБМЕЖУЮТЬСЯ ВИКЛЮЧНО ТРУДОВИМИ ВІДНОСИНАМИ</a:t>
            </a:r>
            <a:endParaRPr lang="ru-RU" sz="14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4928616" y="2039112"/>
            <a:ext cx="1801368" cy="1600200"/>
          </a:xfrm>
          <a:prstGeom prst="halfFrame">
            <a:avLst>
              <a:gd name="adj1" fmla="val 5333"/>
              <a:gd name="adj2" fmla="val 476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0800000">
            <a:off x="6882384" y="3453384"/>
            <a:ext cx="1801368" cy="1600200"/>
          </a:xfrm>
          <a:prstGeom prst="halfFrame">
            <a:avLst>
              <a:gd name="adj1" fmla="val 5333"/>
              <a:gd name="adj2" fmla="val 476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2000" dirty="0" smtClean="0">
                <a:solidFill>
                  <a:srgbClr val="0070C0"/>
                </a:solidFill>
                <a:latin typeface="Trebuchet MS" pitchFamily="34" charset="0"/>
              </a:rPr>
              <a:t>ПРИВАТНІ АГЕНТСТВА ЗАЙНЯТОСТІ</a:t>
            </a:r>
            <a:endParaRPr lang="ru-RU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latin typeface="Trebuchet MS" pitchFamily="34" charset="0"/>
              </a:rPr>
              <a:t>Навіщо реформувати?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3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0268644"/>
              </p:ext>
            </p:extLst>
          </p:nvPr>
        </p:nvGraphicFramePr>
        <p:xfrm>
          <a:off x="365760" y="1581912"/>
          <a:ext cx="8476488" cy="387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70C0"/>
                </a:solidFill>
                <a:latin typeface="Trebuchet MS" pitchFamily="34" charset="0"/>
              </a:rPr>
              <a:t>ЗМІНИ ДЛЯ ПРИВАТНИХ АГЕНТСТВ ЗАЙНЯТОСТІ </a:t>
            </a:r>
            <a:endParaRPr lang="ru-RU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66344" y="1152144"/>
            <a:ext cx="8266176" cy="516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uk-UA" sz="1400" dirty="0" smtClean="0">
                <a:solidFill>
                  <a:schemeClr val="tx1"/>
                </a:solidFill>
                <a:latin typeface="Trebuchet MS" pitchFamily="34" charset="0"/>
              </a:rPr>
              <a:t>              </a:t>
            </a:r>
          </a:p>
          <a:p>
            <a:pPr>
              <a:lnSpc>
                <a:spcPct val="300000"/>
              </a:lnSpc>
            </a:pPr>
            <a:r>
              <a:rPr lang="uk-UA" sz="1400" dirty="0" smtClean="0">
                <a:solidFill>
                  <a:schemeClr val="tx1"/>
                </a:solidFill>
                <a:latin typeface="Trebuchet MS" pitchFamily="34" charset="0"/>
              </a:rPr>
              <a:t>                 </a:t>
            </a: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ДОСТУП НА РИНОК НА ПІДСТАВІ ДЕКЛАРАЦІЇ 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ВІДМІНА ЛІЦЕНЗУВАННЯ, АЛЕ ЗБЕРЕЖЕННЯ ОБОВ</a:t>
            </a:r>
            <a:r>
              <a:rPr lang="en-US" sz="1400" b="1" dirty="0" smtClean="0">
                <a:solidFill>
                  <a:srgbClr val="FF9900"/>
                </a:solidFill>
                <a:latin typeface="Trebuchet MS" pitchFamily="34" charset="0"/>
              </a:rPr>
              <a:t>’</a:t>
            </a: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ЯЗКУ ПОДАВАТИ </a:t>
            </a:r>
            <a:r>
              <a:rPr lang="uk-UA" sz="1400" b="1" dirty="0" err="1" smtClean="0">
                <a:solidFill>
                  <a:srgbClr val="FF9900"/>
                </a:solidFill>
                <a:latin typeface="Trebuchet MS" pitchFamily="34" charset="0"/>
              </a:rPr>
              <a:t>ЗЕД</a:t>
            </a:r>
            <a:endParaRPr lang="uk-UA" sz="1400" b="1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РОЗШИРЕННЯ ПЕРЕЛІКУ ПОСЛУГ ПРИВАТНИХ АГЕНТСТВ ЗАЙНЯТОСТІ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ОНОВЛЕНІ ЗАГАЛЬНІ ТА СПЕЦІАЛЬНІ ЗОБОВ</a:t>
            </a:r>
            <a:r>
              <a:rPr lang="en-US" sz="1400" b="1" dirty="0" smtClean="0">
                <a:solidFill>
                  <a:srgbClr val="FF9900"/>
                </a:solidFill>
                <a:latin typeface="Trebuchet MS" pitchFamily="34" charset="0"/>
              </a:rPr>
              <a:t>’</a:t>
            </a:r>
            <a:r>
              <a:rPr lang="ru-RU" sz="1400" b="1" dirty="0" smtClean="0">
                <a:solidFill>
                  <a:srgbClr val="FF9900"/>
                </a:solidFill>
                <a:latin typeface="Trebuchet MS" pitchFamily="34" charset="0"/>
              </a:rPr>
              <a:t>ЯЗАННЯ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ЗМІНА ПОРЯДКУ ПОДАННЯ ЗВІТНОСТІ</a:t>
            </a:r>
            <a:endParaRPr lang="ru-RU" sz="1400" b="1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r>
              <a:rPr lang="ru-RU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АГЕНТСЬКИЙ ДОГОВІР ІЗ ДСЗ</a:t>
            </a: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                 ВИКЛЮЧЕННЯ З ПЕРЕЛІКУ ПРИВАТНИХ АГЕНТСТВ ЗАЙНЯТОСТІ </a:t>
            </a:r>
          </a:p>
          <a:p>
            <a:pPr>
              <a:lnSpc>
                <a:spcPct val="200000"/>
              </a:lnSpc>
            </a:pPr>
            <a:endParaRPr lang="uk-UA" sz="1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uk-UA" sz="1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ru-RU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7" name="Picture 3" descr="C:\Users\Оля Макагон\Downloads\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735" y="1891735"/>
            <a:ext cx="531425" cy="531425"/>
          </a:xfrm>
          <a:prstGeom prst="rect">
            <a:avLst/>
          </a:prstGeom>
          <a:noFill/>
        </p:spPr>
      </p:pic>
      <p:pic>
        <p:nvPicPr>
          <p:cNvPr id="1028" name="Picture 4" descr="C:\Users\Оля Макагон\Downloads\human-right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735" y="1306519"/>
            <a:ext cx="513137" cy="513137"/>
          </a:xfrm>
          <a:prstGeom prst="rect">
            <a:avLst/>
          </a:prstGeom>
          <a:noFill/>
        </p:spPr>
      </p:pic>
      <p:pic>
        <p:nvPicPr>
          <p:cNvPr id="1029" name="Picture 5" descr="C:\Users\Оля Макагон\Downloads\li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1" y="2504383"/>
            <a:ext cx="576072" cy="503993"/>
          </a:xfrm>
          <a:prstGeom prst="rect">
            <a:avLst/>
          </a:prstGeom>
          <a:noFill/>
        </p:spPr>
      </p:pic>
      <p:pic>
        <p:nvPicPr>
          <p:cNvPr id="1030" name="Picture 6" descr="C:\Users\Оля Макагон\Downloads\check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384" y="3127248"/>
            <a:ext cx="530352" cy="530352"/>
          </a:xfrm>
          <a:prstGeom prst="rect">
            <a:avLst/>
          </a:prstGeom>
          <a:noFill/>
        </p:spPr>
      </p:pic>
      <p:pic>
        <p:nvPicPr>
          <p:cNvPr id="1031" name="Picture 7" descr="C:\Users\Оля Макагон\Downloads\analysi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447" y="3785617"/>
            <a:ext cx="539496" cy="539496"/>
          </a:xfrm>
          <a:prstGeom prst="rect">
            <a:avLst/>
          </a:prstGeom>
          <a:noFill/>
        </p:spPr>
      </p:pic>
      <p:pic>
        <p:nvPicPr>
          <p:cNvPr id="1032" name="Picture 8" descr="C:\Users\Оля Макагон\Downloads\insurance-ag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871" y="4342327"/>
            <a:ext cx="622865" cy="622865"/>
          </a:xfrm>
          <a:prstGeom prst="rect">
            <a:avLst/>
          </a:prstGeom>
          <a:noFill/>
        </p:spPr>
      </p:pic>
      <p:pic>
        <p:nvPicPr>
          <p:cNvPr id="1033" name="Picture 9" descr="C:\Users\Оля Макагон\Downloads\web-desig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95" y="4991551"/>
            <a:ext cx="632009" cy="63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70C0"/>
                </a:solidFill>
                <a:latin typeface="Trebuchet MS" pitchFamily="34" charset="0"/>
              </a:rPr>
              <a:t>ПРАЦЕВЛАШТУВАННЯ ІНОЗЕМЦІВ В УКРАЇНІ</a:t>
            </a:r>
            <a:endParaRPr lang="ru-RU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6354" y="935059"/>
            <a:ext cx="7886700" cy="4949296"/>
          </a:xfrm>
        </p:spPr>
        <p:txBody>
          <a:bodyPr/>
          <a:lstStyle/>
          <a:p>
            <a:pPr>
              <a:buNone/>
            </a:pPr>
            <a:endParaRPr lang="uk-UA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latin typeface="Trebuchet MS" pitchFamily="34" charset="0"/>
              </a:rPr>
              <a:t>Навіщо реформувати? </a:t>
            </a:r>
            <a:endParaRPr lang="ru-RU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45276215"/>
              </p:ext>
            </p:extLst>
          </p:nvPr>
        </p:nvGraphicFramePr>
        <p:xfrm>
          <a:off x="384048" y="1600200"/>
          <a:ext cx="8193024" cy="387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2A5196"/>
                </a:solidFill>
                <a:latin typeface="Trebuchet MS" pitchFamily="34" charset="0"/>
              </a:rPr>
              <a:t>ЗМІНИ ДЛЯ ПРАЦЕВЛАШТУВАННЯ ІНОЗЕМЦІВ В УКРАЇНІ</a:t>
            </a:r>
            <a:endParaRPr lang="ru-RU" sz="2000" dirty="0">
              <a:solidFill>
                <a:srgbClr val="2A5196"/>
              </a:solidFill>
              <a:latin typeface="Trebuchet M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058" y="925915"/>
            <a:ext cx="7886700" cy="4949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048" y="813816"/>
            <a:ext cx="950976" cy="521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1872" y="868680"/>
            <a:ext cx="7278624" cy="5221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400" b="1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400" b="1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УДОСКОНАЛЕННЯ ПЕРЕЛІКУ ДОКУМЕНТІВ ДЛЯ ОТРИМАННЯ ДОЗВОЛУ НА РОБОТУ 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РОЗШИРЕННЯ СПОСОБІВ ПОДАННЯ ДОКУМЕНТІВ ДЛЯ ОТРИМАННЯ ДОЗВОЛУ 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ВИЗНАЧЕННЯ УМОВ ПРАЦЕВЛАШТУВАННЯ СЕЗОННИХ ІНОЗЕМНИХ ПРАЦІВНИКІВ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ВІДМОВА  ВІД КРИТЕРІЇВ ДОПУСКУ “ОПЛАТА ПРАЦІ”, “РІВЕНЬ ДИПЛОМУ”  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ПОВЕРНЕННЯ ПРИНЦИПУ ПРІОРИТЕТУ НАЙМУ ГРОМАДЯН УКРАЇНИ</a:t>
            </a:r>
          </a:p>
          <a:p>
            <a:pPr>
              <a:lnSpc>
                <a:spcPct val="300000"/>
              </a:lnSpc>
            </a:pPr>
            <a:r>
              <a:rPr lang="uk-UA" sz="1400" b="1" dirty="0" smtClean="0">
                <a:solidFill>
                  <a:srgbClr val="FF9900"/>
                </a:solidFill>
                <a:latin typeface="Trebuchet MS" pitchFamily="34" charset="0"/>
              </a:rPr>
              <a:t>УТОЧНЕННЯ ПІДСТАВ ДЛЯ ВІДМОВИ У ВИДАЧІ ДОЗВОЛУ </a:t>
            </a:r>
          </a:p>
          <a:p>
            <a:pPr>
              <a:lnSpc>
                <a:spcPct val="300000"/>
              </a:lnSpc>
            </a:pPr>
            <a:endParaRPr lang="uk-UA" sz="1400" b="1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30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250000"/>
              </a:lnSpc>
            </a:pPr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1200" dirty="0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ru-RU" sz="1200" dirty="0">
              <a:solidFill>
                <a:srgbClr val="FF9900"/>
              </a:solidFill>
              <a:latin typeface="Trebuchet MS" pitchFamily="34" charset="0"/>
            </a:endParaRPr>
          </a:p>
        </p:txBody>
      </p:sp>
      <p:pic>
        <p:nvPicPr>
          <p:cNvPr id="2051" name="Picture 3" descr="C:\Users\Оля Макагон\Downloads\lis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43" y="1160215"/>
            <a:ext cx="430841" cy="430841"/>
          </a:xfrm>
          <a:prstGeom prst="rect">
            <a:avLst/>
          </a:prstGeom>
          <a:noFill/>
        </p:spPr>
      </p:pic>
      <p:pic>
        <p:nvPicPr>
          <p:cNvPr id="2052" name="Picture 4" descr="C:\Users\Оля Макагон\Downloads\watering-can-with-water-drop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51" y="2568391"/>
            <a:ext cx="449129" cy="449129"/>
          </a:xfrm>
          <a:prstGeom prst="rect">
            <a:avLst/>
          </a:prstGeom>
          <a:noFill/>
        </p:spPr>
      </p:pic>
      <p:pic>
        <p:nvPicPr>
          <p:cNvPr id="2053" name="Picture 5" descr="C:\Users\Оля Макагон\Downloads\compu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9" y="1882591"/>
            <a:ext cx="503993" cy="503993"/>
          </a:xfrm>
          <a:prstGeom prst="rect">
            <a:avLst/>
          </a:prstGeom>
          <a:noFill/>
        </p:spPr>
      </p:pic>
      <p:pic>
        <p:nvPicPr>
          <p:cNvPr id="2054" name="Picture 6" descr="C:\Users\Оля Макагон\Downloads\ski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31" y="3053023"/>
            <a:ext cx="439985" cy="439985"/>
          </a:xfrm>
          <a:prstGeom prst="rect">
            <a:avLst/>
          </a:prstGeom>
          <a:noFill/>
        </p:spPr>
      </p:pic>
      <p:pic>
        <p:nvPicPr>
          <p:cNvPr id="2055" name="Picture 7" descr="C:\Users\Оля Макагон\Downloads\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576073" y="3609733"/>
            <a:ext cx="521208" cy="503993"/>
          </a:xfrm>
          <a:prstGeom prst="rect">
            <a:avLst/>
          </a:prstGeom>
          <a:noFill/>
        </p:spPr>
      </p:pic>
      <p:pic>
        <p:nvPicPr>
          <p:cNvPr id="2056" name="Picture 8" descr="C:\Users\Оля Макагон\Downloads\fold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287" y="4214311"/>
            <a:ext cx="513137" cy="51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9032</TotalTime>
  <Words>295</Words>
  <Application>Microsoft Office PowerPoint</Application>
  <PresentationFormat>Экран (4:3)</PresentationFormat>
  <Paragraphs>120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</vt:lpstr>
      <vt:lpstr>Тема Office</vt:lpstr>
      <vt:lpstr>Презентация PowerPoint</vt:lpstr>
      <vt:lpstr>Новий Закон про Зайнятість </vt:lpstr>
      <vt:lpstr>ПРИВАТНІ АГЕНТСТВА ЗАЙНЯТОСТІ</vt:lpstr>
      <vt:lpstr>ЗМІНИ ДЛЯ ПРИВАТНИХ АГЕНТСТВ ЗАЙНЯТОСТІ </vt:lpstr>
      <vt:lpstr>ПРАЦЕВЛАШТУВАННЯ ІНОЗЕМЦІВ В УКРАЇНІ</vt:lpstr>
      <vt:lpstr>ЗМІНИ ДЛЯ ПРАЦЕВЛАШТУВАННЯ ІНОЗЕМЦІВ В УКРАЇНІ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Ivan Khilobok</dc:creator>
  <cp:lastModifiedBy>olga.mclaw@gmail.com</cp:lastModifiedBy>
  <cp:revision>23</cp:revision>
  <dcterms:created xsi:type="dcterms:W3CDTF">2017-04-12T11:40:52Z</dcterms:created>
  <dcterms:modified xsi:type="dcterms:W3CDTF">2018-06-22T11:27:35Z</dcterms:modified>
</cp:coreProperties>
</file>