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8" r:id="rId2"/>
    <p:sldId id="696" r:id="rId3"/>
    <p:sldId id="698" r:id="rId4"/>
    <p:sldId id="700" r:id="rId5"/>
    <p:sldId id="708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F4B"/>
    <a:srgbClr val="E6E6E6"/>
    <a:srgbClr val="EB1F4B"/>
    <a:srgbClr val="FF8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99" d="100"/>
          <a:sy n="99" d="100"/>
        </p:scale>
        <p:origin x="10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411068167759167E-2"/>
          <c:y val="0.15503586396269756"/>
          <c:w val="0.8810630454094549"/>
          <c:h val="0.450719409137528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2C-43AC-83A7-A27DB4E9EA7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E2C-43AC-83A7-A27DB4E9EA7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2C-43AC-83A7-A27DB4E9EA7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2C-43AC-83A7-A27DB4E9EA7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E2C-43AC-83A7-A27DB4E9EA7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2C-43AC-83A7-A27DB4E9EA7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E2C-43AC-83A7-A27DB4E9EA7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E2C-43AC-83A7-A27DB4E9EA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Banking &amp; Finance Services</c:v>
                </c:pt>
                <c:pt idx="1">
                  <c:v>Consumer Goods</c:v>
                </c:pt>
                <c:pt idx="2">
                  <c:v>Other</c:v>
                </c:pt>
                <c:pt idx="3">
                  <c:v>Food&amp;Beverage</c:v>
                </c:pt>
                <c:pt idx="4">
                  <c:v>Legal Services</c:v>
                </c:pt>
                <c:pt idx="5">
                  <c:v>Agriculture</c:v>
                </c:pt>
                <c:pt idx="6">
                  <c:v>Healthcare</c:v>
                </c:pt>
                <c:pt idx="7">
                  <c:v>Mobile Telecom</c:v>
                </c:pt>
                <c:pt idx="8">
                  <c:v>Trade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0.28999999999999998</c:v>
                </c:pt>
                <c:pt idx="1">
                  <c:v>0.21</c:v>
                </c:pt>
                <c:pt idx="2">
                  <c:v>0.1</c:v>
                </c:pt>
                <c:pt idx="3">
                  <c:v>0.1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2C-43AC-83A7-A27DB4E9E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63885368"/>
        <c:axId val="2063788584"/>
      </c:barChart>
      <c:catAx>
        <c:axId val="2063885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 algn="r">
              <a:defRPr sz="1600" b="1"/>
            </a:pPr>
            <a:endParaRPr lang="en-US"/>
          </a:p>
        </c:txPr>
        <c:crossAx val="2063788584"/>
        <c:crosses val="autoZero"/>
        <c:auto val="1"/>
        <c:lblAlgn val="ctr"/>
        <c:lblOffset val="100"/>
        <c:noMultiLvlLbl val="0"/>
      </c:catAx>
      <c:valAx>
        <c:axId val="206378858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2063885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rebuchet MS" panose="020B0603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14081685419252"/>
          <c:y val="0"/>
          <c:w val="0.5020609206072536"/>
          <c:h val="0.9165533693361201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Amount of Responses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2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 How to retain high potential employees</c:v>
                </c:pt>
                <c:pt idx="1">
                  <c:v>Digital HR</c:v>
                </c:pt>
                <c:pt idx="2">
                  <c:v>Development programs for high potential employees </c:v>
                </c:pt>
                <c:pt idx="3">
                  <c:v>Future human capital trends and challenges</c:v>
                </c:pt>
                <c:pt idx="4">
                  <c:v>Employer Branding Trends</c:v>
                </c:pt>
                <c:pt idx="5">
                  <c:v>Internship or effective ways of work with new generations</c:v>
                </c:pt>
                <c:pt idx="6">
                  <c:v> HPO – High-Performing Organizations. Who they are? What is the secret of their success?</c:v>
                </c:pt>
                <c:pt idx="7">
                  <c:v>Outflow of human capital to abroad</c:v>
                </c:pt>
                <c:pt idx="8">
                  <c:v> 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</c:v>
                </c:pt>
                <c:pt idx="1">
                  <c:v>0.2</c:v>
                </c:pt>
                <c:pt idx="2">
                  <c:v>0.15</c:v>
                </c:pt>
                <c:pt idx="3">
                  <c:v>0.15</c:v>
                </c:pt>
                <c:pt idx="4">
                  <c:v>0.1</c:v>
                </c:pt>
                <c:pt idx="5">
                  <c:v>7.0000000000000007E-2</c:v>
                </c:pt>
                <c:pt idx="6">
                  <c:v>7.0000000000000007E-2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C2-4370-BD00-AB287B89D0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2849120"/>
        <c:axId val="442850432"/>
        <c:axId val="0"/>
      </c:bar3DChart>
      <c:catAx>
        <c:axId val="442849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accent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442850432"/>
        <c:crosses val="autoZero"/>
        <c:auto val="1"/>
        <c:lblAlgn val="ctr"/>
        <c:lblOffset val="100"/>
        <c:noMultiLvlLbl val="0"/>
      </c:catAx>
      <c:valAx>
        <c:axId val="4428504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crossAx val="44284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0.27035</cdr:x>
      <cdr:y>0.01269</cdr:y>
    </cdr:from>
    <cdr:to>
      <cdr:x>0.95189</cdr:x>
      <cdr:y>0.10421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FB67917-F63A-4D0C-B6BA-F530CEA6B1B1}"/>
            </a:ext>
          </a:extLst>
        </cdr:cNvPr>
        <cdr:cNvSpPr txBox="1"/>
      </cdr:nvSpPr>
      <cdr:spPr>
        <a:xfrm xmlns:a="http://schemas.openxmlformats.org/drawingml/2006/main">
          <a:off x="2312377" y="70339"/>
          <a:ext cx="5829300" cy="507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0.27671</cdr:x>
      <cdr:y>0.91123</cdr:y>
    </cdr:from>
    <cdr:to>
      <cdr:x>0.78652</cdr:x>
      <cdr:y>0.97749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542E3D9-36E8-4237-8897-116A2BEFED0C}"/>
            </a:ext>
          </a:extLst>
        </cdr:cNvPr>
        <cdr:cNvSpPr txBox="1"/>
      </cdr:nvSpPr>
      <cdr:spPr>
        <a:xfrm xmlns:a="http://schemas.openxmlformats.org/drawingml/2006/main">
          <a:off x="2445487" y="5561775"/>
          <a:ext cx="4505569" cy="4044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0.53026</cdr:x>
      <cdr:y>0.87953</cdr:y>
    </cdr:from>
    <cdr:to>
      <cdr:x>0.97717</cdr:x>
      <cdr:y>0.9674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818A6EB-01E3-4639-837D-F3153BB1F29C}"/>
            </a:ext>
          </a:extLst>
        </cdr:cNvPr>
        <cdr:cNvSpPr txBox="1"/>
      </cdr:nvSpPr>
      <cdr:spPr>
        <a:xfrm xmlns:a="http://schemas.openxmlformats.org/drawingml/2006/main">
          <a:off x="4686300" y="5368332"/>
          <a:ext cx="3949700" cy="536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0.56508</cdr:x>
      <cdr:y>0.9214</cdr:y>
    </cdr:from>
    <cdr:to>
      <cdr:x>1</cdr:x>
      <cdr:y>0.98911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69669117-27FB-4CAB-9662-66BA91D3FA8A}"/>
            </a:ext>
          </a:extLst>
        </cdr:cNvPr>
        <cdr:cNvSpPr txBox="1"/>
      </cdr:nvSpPr>
      <cdr:spPr>
        <a:xfrm xmlns:a="http://schemas.openxmlformats.org/drawingml/2006/main">
          <a:off x="4994031" y="5623905"/>
          <a:ext cx="3843710" cy="413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>
              <a:solidFill>
                <a:schemeClr val="accent1"/>
              </a:solidFill>
            </a:rPr>
            <a:t>*</a:t>
          </a:r>
          <a:r>
            <a:rPr lang="en-US" sz="1600" b="1" dirty="0">
              <a:solidFill>
                <a:schemeClr val="accent1"/>
              </a:solidFill>
              <a:latin typeface="Trebuchet MS" panose="020B0603020202020204" pitchFamily="34" charset="0"/>
            </a:rPr>
            <a:t>Other: Consulting companies, NGOs</a:t>
          </a:r>
        </a:p>
      </cdr:txBody>
    </cdr:sp>
  </cdr:relSizeAnchor>
  <cdr:relSizeAnchor xmlns:cdr="http://schemas.openxmlformats.org/drawingml/2006/chartDrawing">
    <cdr:from>
      <cdr:x>0.30773</cdr:x>
      <cdr:y>0.00832</cdr:y>
    </cdr:from>
    <cdr:to>
      <cdr:x>1</cdr:x>
      <cdr:y>0.06907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0D5E7DB1-2447-430E-89DB-BAEFD065250F}"/>
            </a:ext>
          </a:extLst>
        </cdr:cNvPr>
        <cdr:cNvSpPr txBox="1"/>
      </cdr:nvSpPr>
      <cdr:spPr>
        <a:xfrm xmlns:a="http://schemas.openxmlformats.org/drawingml/2006/main">
          <a:off x="2770401" y="50800"/>
          <a:ext cx="6118140" cy="370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0.30773</cdr:x>
      <cdr:y>0.00832</cdr:y>
    </cdr:from>
    <cdr:to>
      <cdr:x>1</cdr:x>
      <cdr:y>0.06907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0D5E7DB1-2447-430E-89DB-BAEFD065250F}"/>
            </a:ext>
          </a:extLst>
        </cdr:cNvPr>
        <cdr:cNvSpPr txBox="1"/>
      </cdr:nvSpPr>
      <cdr:spPr>
        <a:xfrm xmlns:a="http://schemas.openxmlformats.org/drawingml/2006/main">
          <a:off x="2770401" y="50800"/>
          <a:ext cx="6118140" cy="370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0.30773</cdr:x>
      <cdr:y>0.00832</cdr:y>
    </cdr:from>
    <cdr:to>
      <cdr:x>1</cdr:x>
      <cdr:y>0.06907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0D5E7DB1-2447-430E-89DB-BAEFD065250F}"/>
            </a:ext>
          </a:extLst>
        </cdr:cNvPr>
        <cdr:cNvSpPr txBox="1"/>
      </cdr:nvSpPr>
      <cdr:spPr>
        <a:xfrm xmlns:a="http://schemas.openxmlformats.org/drawingml/2006/main">
          <a:off x="2770401" y="50800"/>
          <a:ext cx="6118140" cy="370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ED9C9-2760-4550-BF6F-CF36888B633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9EF99-0C07-4023-B030-0A22E9987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7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94BA27D-3B54-491D-836B-5405D3BAA49E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33C6DE1-5E39-43A6-96FE-ADA1CF6B44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3">
            <a:extLst>
              <a:ext uri="{FF2B5EF4-FFF2-40B4-BE49-F238E27FC236}">
                <a16:creationId xmlns:a16="http://schemas.microsoft.com/office/drawing/2014/main" id="{566C6EBF-E042-451F-8B57-D5292C74AA82}"/>
              </a:ext>
            </a:extLst>
          </p:cNvPr>
          <p:cNvSpPr txBox="1">
            <a:spLocks/>
          </p:cNvSpPr>
          <p:nvPr/>
        </p:nvSpPr>
        <p:spPr>
          <a:xfrm>
            <a:off x="346388" y="1795875"/>
            <a:ext cx="4589088" cy="3249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  <a:cs typeface="Trebuchet MS"/>
              </a:rPr>
              <a:t>Results of the Chamber HR Committee Survey on Key HR Trends in 2018 </a:t>
            </a:r>
            <a:b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  <a:cs typeface="Trebuchet MS"/>
              </a:rPr>
            </a:br>
            <a:endParaRPr lang="ru-RU" sz="2800" dirty="0">
              <a:solidFill>
                <a:schemeClr val="accent4">
                  <a:lumMod val="75000"/>
                </a:schemeClr>
              </a:solidFill>
              <a:latin typeface="Trebuchet MS" panose="020B0603020202020204" pitchFamily="34" charset="0"/>
              <a:cs typeface="Trebuchet MS"/>
            </a:endParaRPr>
          </a:p>
        </p:txBody>
      </p:sp>
      <p:cxnSp>
        <p:nvCxnSpPr>
          <p:cNvPr id="7" name="Прямая соединительная линия 5">
            <a:extLst>
              <a:ext uri="{FF2B5EF4-FFF2-40B4-BE49-F238E27FC236}">
                <a16:creationId xmlns:a16="http://schemas.microsoft.com/office/drawing/2014/main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040064" y="4834365"/>
            <a:ext cx="2849562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F652FF6-AF09-49A2-86F8-C1F258E12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9792" y="3657905"/>
            <a:ext cx="3216912" cy="139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63745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66162" y="-69742"/>
            <a:ext cx="8077247" cy="887835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QUESTIONS</a:t>
            </a:r>
          </a:p>
        </p:txBody>
      </p:sp>
      <p:cxnSp>
        <p:nvCxnSpPr>
          <p:cNvPr id="7" name="Прямая соединительная линия 5">
            <a:extLst>
              <a:ext uri="{FF2B5EF4-FFF2-40B4-BE49-F238E27FC236}">
                <a16:creationId xmlns:a16="http://schemas.microsoft.com/office/drawing/2014/main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105219" y="597128"/>
            <a:ext cx="368639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Прямокутник 5"/>
          <p:cNvSpPr/>
          <p:nvPr/>
        </p:nvSpPr>
        <p:spPr>
          <a:xfrm>
            <a:off x="70522" y="597128"/>
            <a:ext cx="88073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Please identify sphere</a:t>
            </a:r>
            <a:r>
              <a:rPr lang="ru-RU" sz="1600" b="1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 </a:t>
            </a:r>
            <a:r>
              <a:rPr lang="en-US" sz="1600" b="1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your company</a:t>
            </a:r>
            <a:r>
              <a:rPr lang="ru-RU" sz="1600" b="1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 </a:t>
            </a:r>
            <a:r>
              <a:rPr lang="en-US" sz="1600" b="1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operates in</a:t>
            </a:r>
            <a:endParaRPr lang="en-US" sz="800" b="1" dirty="0">
              <a:solidFill>
                <a:srgbClr val="343537"/>
              </a:solidFill>
              <a:latin typeface="Trebuchet MS" panose="020B0603020202020204" pitchFamily="34" charset="0"/>
              <a:ea typeface="Tahoma" panose="020B0604030504040204" pitchFamily="34" charset="0"/>
              <a:cs typeface="Univers Condensed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Agriculture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Banking &amp; Financial Services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Consulting and Business Services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Consumer Goods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Energy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Food &amp; Beverage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Healthcare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IT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Infrastructure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Manufacturing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Mobile Telecom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Legal Services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Seeds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Trade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Other</a:t>
            </a:r>
          </a:p>
          <a:p>
            <a:pPr lvl="1"/>
            <a:endParaRPr lang="en-US" sz="1400" dirty="0">
              <a:solidFill>
                <a:srgbClr val="343537"/>
              </a:solidFill>
              <a:latin typeface="Trebuchet MS" panose="020B0603020202020204" pitchFamily="34" charset="0"/>
              <a:ea typeface="Tahoma" panose="020B0604030504040204" pitchFamily="34" charset="0"/>
              <a:cs typeface="Univers Condensed"/>
            </a:endParaRPr>
          </a:p>
          <a:p>
            <a:pPr lvl="0"/>
            <a:r>
              <a:rPr lang="en-US" sz="1600" b="1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2. </a:t>
            </a:r>
            <a:r>
              <a:rPr lang="en-US" sz="1600" b="1" dirty="0">
                <a:solidFill>
                  <a:srgbClr val="343537"/>
                </a:solidFill>
                <a:latin typeface="Trebuchet MS" panose="020B0603020202020204" pitchFamily="34" charset="0"/>
                <a:cs typeface="Univers Condensed"/>
              </a:rPr>
              <a:t> Please choose priority topics for the future HR Committee Meetings in 2018</a:t>
            </a:r>
            <a:endParaRPr lang="en-US" sz="800" dirty="0">
              <a:solidFill>
                <a:srgbClr val="343537"/>
              </a:solidFill>
              <a:latin typeface="Trebuchet MS" panose="020B0603020202020204" pitchFamily="34" charset="0"/>
              <a:ea typeface="Tahoma" panose="020B0604030504040204" pitchFamily="34" charset="0"/>
              <a:cs typeface="Univers Condensed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Internship or effective ways of work with new generations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Development programs for high potential employees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Future human capital trends and challenges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How to retain high potential employees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Digital HR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HPO – High-Performing Organizations. Who they are? What is the secret of their success?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Employer Branding Trends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Outflow of human capital to abroad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Trebuchet MS" panose="020B0603020202020204" pitchFamily="34" charset="0"/>
                <a:ea typeface="Tahoma" panose="020B0604030504040204" pitchFamily="34" charset="0"/>
                <a:cs typeface="Univers Condensed"/>
              </a:rPr>
              <a:t>Latest legislative developments in terms of HR related issues</a:t>
            </a:r>
          </a:p>
        </p:txBody>
      </p:sp>
    </p:spTree>
    <p:extLst>
      <p:ext uri="{BB962C8B-B14F-4D97-AF65-F5344CB8AC3E}">
        <p14:creationId xmlns:p14="http://schemas.microsoft.com/office/powerpoint/2010/main" val="232896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3513667" y="0"/>
            <a:ext cx="5122333" cy="1371599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SURVEY PARTICIPANTS</a:t>
            </a:r>
          </a:p>
        </p:txBody>
      </p:sp>
      <p:cxnSp>
        <p:nvCxnSpPr>
          <p:cNvPr id="11" name="Прямая соединительная линия 5">
            <a:extLst>
              <a:ext uri="{FF2B5EF4-FFF2-40B4-BE49-F238E27FC236}">
                <a16:creationId xmlns:a16="http://schemas.microsoft.com/office/drawing/2014/main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598616" y="1091320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Изображение 11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39" y="233444"/>
            <a:ext cx="1978192" cy="857876"/>
          </a:xfrm>
          <a:prstGeom prst="rect">
            <a:avLst/>
          </a:prstGeom>
        </p:spPr>
      </p:pic>
      <p:graphicFrame>
        <p:nvGraphicFramePr>
          <p:cNvPr id="13" name="Chart 7">
            <a:extLst>
              <a:ext uri="{FF2B5EF4-FFF2-40B4-BE49-F238E27FC236}">
                <a16:creationId xmlns:a16="http://schemas.microsoft.com/office/drawing/2014/main" id="{2736148F-D9F5-4E75-BC2A-AB9358926A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779362"/>
              </p:ext>
            </p:extLst>
          </p:nvPr>
        </p:nvGraphicFramePr>
        <p:xfrm>
          <a:off x="142507" y="685799"/>
          <a:ext cx="8858985" cy="6349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945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124068" y="138033"/>
            <a:ext cx="6713628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Trebuchet MS"/>
              </a:rPr>
              <a:t>2. Please choose priority topics </a:t>
            </a:r>
          </a:p>
          <a:p>
            <a:pPr algn="r"/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Trebuchet MS"/>
              </a:rPr>
              <a:t>for the future HR Committee Meetings</a:t>
            </a:r>
          </a:p>
          <a:p>
            <a:pPr algn="r"/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Trebuchet MS"/>
              </a:rPr>
              <a:t> in 2018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83216CA-A23A-49C5-AD3F-3D8917D79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1228141"/>
              </p:ext>
            </p:extLst>
          </p:nvPr>
        </p:nvGraphicFramePr>
        <p:xfrm>
          <a:off x="0" y="1357234"/>
          <a:ext cx="8797417" cy="5362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23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1568674" y="3915239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387458"/>
            <a:ext cx="2549004" cy="110541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62A1088-8C6C-45E8-8CF2-98AC087B7F82}"/>
              </a:ext>
            </a:extLst>
          </p:cNvPr>
          <p:cNvSpPr/>
          <p:nvPr/>
        </p:nvSpPr>
        <p:spPr>
          <a:xfrm>
            <a:off x="418453" y="2510726"/>
            <a:ext cx="82082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8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3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жная">
  <a:themeElements>
    <a:clrScheme name="Другое 19">
      <a:dk1>
        <a:srgbClr val="686A6E"/>
      </a:dk1>
      <a:lt1>
        <a:srgbClr val="FFFFFF"/>
      </a:lt1>
      <a:dk2>
        <a:srgbClr val="DA1F4B"/>
      </a:dk2>
      <a:lt2>
        <a:srgbClr val="FFFFFF"/>
      </a:lt2>
      <a:accent1>
        <a:srgbClr val="686A6E"/>
      </a:accent1>
      <a:accent2>
        <a:srgbClr val="B0B4BA"/>
      </a:accent2>
      <a:accent3>
        <a:srgbClr val="5A0D1F"/>
      </a:accent3>
      <a:accent4>
        <a:srgbClr val="74767B"/>
      </a:accent4>
      <a:accent5>
        <a:srgbClr val="FF3E6B"/>
      </a:accent5>
      <a:accent6>
        <a:srgbClr val="A71839"/>
      </a:accent6>
      <a:hlink>
        <a:srgbClr val="E13E6B"/>
      </a:hlink>
      <a:folHlink>
        <a:srgbClr val="788EBA"/>
      </a:folHlink>
    </a:clrScheme>
    <a:fontScheme name="Важ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аж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14725</TotalTime>
  <Words>76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Tahoma</vt:lpstr>
      <vt:lpstr>Trebuchet MS</vt:lpstr>
      <vt:lpstr>Univers Condensed</vt:lpstr>
      <vt:lpstr>Важная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Yana Yanson</dc:creator>
  <cp:lastModifiedBy>Zarina Demyanenko</cp:lastModifiedBy>
  <cp:revision>998</cp:revision>
  <cp:lastPrinted>2018-01-25T11:15:52Z</cp:lastPrinted>
  <dcterms:created xsi:type="dcterms:W3CDTF">2017-09-20T14:58:14Z</dcterms:created>
  <dcterms:modified xsi:type="dcterms:W3CDTF">2018-05-14T12:34:42Z</dcterms:modified>
</cp:coreProperties>
</file>