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8" r:id="rId2"/>
    <p:sldId id="696" r:id="rId3"/>
    <p:sldId id="697" r:id="rId4"/>
    <p:sldId id="698" r:id="rId5"/>
    <p:sldId id="699" r:id="rId6"/>
    <p:sldId id="700" r:id="rId7"/>
    <p:sldId id="701" r:id="rId8"/>
    <p:sldId id="702" r:id="rId9"/>
    <p:sldId id="703" r:id="rId10"/>
    <p:sldId id="704" r:id="rId11"/>
    <p:sldId id="705" r:id="rId12"/>
    <p:sldId id="706" r:id="rId13"/>
    <p:sldId id="707" r:id="rId14"/>
    <p:sldId id="708" r:id="rId1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F4B"/>
    <a:srgbClr val="E6E6E6"/>
    <a:srgbClr val="EB1F4B"/>
    <a:srgbClr val="FF8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>
        <p:scale>
          <a:sx n="90" d="100"/>
          <a:sy n="90" d="100"/>
        </p:scale>
        <p:origin x="-1464" y="-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78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80774513979566"/>
          <c:y val="0.162728527468549"/>
          <c:w val="0.908366402426426"/>
          <c:h val="0.51314146076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2C-43AC-83A7-A27DB4E9EA7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E2C-43AC-83A7-A27DB4E9EA7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20000"/>
                  <a:lumOff val="80000"/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2C-43AC-83A7-A27DB4E9EA7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2C-43AC-83A7-A27DB4E9EA7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E2C-43AC-83A7-A27DB4E9EA7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E2C-43AC-83A7-A27DB4E9EA7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E2C-43AC-83A7-A27DB4E9EA7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alpha val="7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E2C-43AC-83A7-A27DB4E9EA7F}"/>
              </c:ext>
            </c:extLst>
          </c:dPt>
          <c:dLbls>
            <c:txPr>
              <a:bodyPr/>
              <a:lstStyle/>
              <a:p>
                <a:pPr>
                  <a:defRPr sz="2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Consumer Goods</c:v>
                </c:pt>
                <c:pt idx="1">
                  <c:v>Food and Beverage</c:v>
                </c:pt>
                <c:pt idx="2">
                  <c:v>Banking &amp; Finance Services</c:v>
                </c:pt>
                <c:pt idx="3">
                  <c:v> Agriculture</c:v>
                </c:pt>
                <c:pt idx="4">
                  <c:v>Consulting &amp; Business Services</c:v>
                </c:pt>
                <c:pt idx="5">
                  <c:v>Infrastructure</c:v>
                </c:pt>
                <c:pt idx="6">
                  <c:v>Mobile Telecom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0.34</c:v>
                </c:pt>
                <c:pt idx="1">
                  <c:v>0.18</c:v>
                </c:pt>
                <c:pt idx="2">
                  <c:v>0.12</c:v>
                </c:pt>
                <c:pt idx="3">
                  <c:v>0.12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2C-43AC-83A7-A27DB4E9E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63885368"/>
        <c:axId val="2063788584"/>
      </c:barChart>
      <c:catAx>
        <c:axId val="2063885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 algn="r">
              <a:defRPr sz="1400" b="1" kern="1200" baseline="0"/>
            </a:pPr>
            <a:endParaRPr lang="ru-RU"/>
          </a:p>
        </c:txPr>
        <c:crossAx val="2063788584"/>
        <c:crosses val="autoZero"/>
        <c:auto val="1"/>
        <c:lblAlgn val="ctr"/>
        <c:lblOffset val="100"/>
        <c:noMultiLvlLbl val="0"/>
      </c:catAx>
      <c:valAx>
        <c:axId val="206378858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2063885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40716549632301"/>
          <c:y val="0.018698415046607"/>
          <c:w val="0.830279433527442"/>
          <c:h val="0.98130160044887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/>
              </a:solidFill>
            </c:spPr>
          </c:dPt>
          <c:dLbls>
            <c:dLbl>
              <c:idx val="1"/>
              <c:layout>
                <c:manualLayout>
                  <c:x val="0.12845035576346"/>
                  <c:y val="0.075582689858480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 rot="0" vert="horz"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CF-4B70-BEAA-55F56C65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13"/>
      </c:pieChart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gradFill flip="none" rotWithShape="1">
                <a:gsLst>
                  <a:gs pos="0">
                    <a:schemeClr val="accent6">
                      <a:lumMod val="89000"/>
                    </a:schemeClr>
                  </a:gs>
                  <a:gs pos="23000">
                    <a:schemeClr val="accent6">
                      <a:lumMod val="89000"/>
                    </a:schemeClr>
                  </a:gs>
                  <a:gs pos="69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>
                        <a:lumMod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January– February 2018</c:v>
                </c:pt>
                <c:pt idx="1">
                  <c:v>March – April 2018</c:v>
                </c:pt>
                <c:pt idx="2">
                  <c:v>May– June 2018_x000d__x000d_</c:v>
                </c:pt>
                <c:pt idx="3">
                  <c:v>July– August 2018</c:v>
                </c:pt>
                <c:pt idx="4">
                  <c:v>September– October 2018</c:v>
                </c:pt>
                <c:pt idx="5">
                  <c:v> November– December 2018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0.18</c:v>
                </c:pt>
                <c:pt idx="1">
                  <c:v>0.58</c:v>
                </c:pt>
                <c:pt idx="3">
                  <c:v>0.06</c:v>
                </c:pt>
                <c:pt idx="4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3D-43FF-BBF0-148336A47D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3"/>
        <c:axId val="2134972664"/>
        <c:axId val="2134963576"/>
      </c:barChart>
      <c:catAx>
        <c:axId val="2134972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2134963576"/>
        <c:crosses val="autoZero"/>
        <c:auto val="1"/>
        <c:lblAlgn val="ctr"/>
        <c:lblOffset val="100"/>
        <c:noMultiLvlLbl val="0"/>
      </c:catAx>
      <c:valAx>
        <c:axId val="21349635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134972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bg1">
              <a:lumMod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532469490203343"/>
          <c:w val="0.592091000601591"/>
          <c:h val="0.9104483130112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  <a:effectLst/>
          </c:spPr>
          <c:explosion val="2"/>
          <c:dPt>
            <c:idx val="0"/>
            <c:bubble3D val="0"/>
            <c:spPr>
              <a:pattFill prst="pct30">
                <a:fgClr>
                  <a:schemeClr val="accent1"/>
                </a:fgClr>
                <a:bgClr>
                  <a:prstClr val="white"/>
                </a:bgClr>
              </a:pattFill>
              <a:ln>
                <a:noFill/>
              </a:ln>
              <a:effectLst/>
              <a:sp3d>
                <a:contourClr>
                  <a:schemeClr val="bg2">
                    <a:lumMod val="1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9A9-4380-93B8-E75A95149977}"/>
              </c:ext>
            </c:extLst>
          </c:dPt>
          <c:dPt>
            <c:idx val="1"/>
            <c:bubble3D val="0"/>
            <c:spPr>
              <a:pattFill prst="lgCheck">
                <a:fgClr>
                  <a:schemeClr val="accent1"/>
                </a:fgClr>
                <a:bgClr>
                  <a:prstClr val="white"/>
                </a:bgClr>
              </a:pattFill>
              <a:ln>
                <a:noFill/>
              </a:ln>
              <a:effectLst/>
              <a:sp3d>
                <a:contourClr>
                  <a:schemeClr val="bg2">
                    <a:lumMod val="1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60-4E31-914F-8E52A345D044}"/>
              </c:ext>
            </c:extLst>
          </c:dPt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  <a:sp3d>
                <a:contourClr>
                  <a:schemeClr val="bg2">
                    <a:lumMod val="1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60-4E31-914F-8E52A345D044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>
                <a:contourClr>
                  <a:schemeClr val="bg2">
                    <a:lumMod val="1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D60-4E31-914F-8E52A345D044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>
                <a:contourClr>
                  <a:schemeClr val="bg2">
                    <a:lumMod val="1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A9-4380-93B8-E75A95149977}"/>
              </c:ext>
            </c:extLst>
          </c:dPt>
          <c:dLbls>
            <c:dLbl>
              <c:idx val="0"/>
              <c:spPr>
                <a:solidFill>
                  <a:schemeClr val="accent1"/>
                </a:solidFill>
                <a:ln w="28575" cap="flat" cmpd="sng" algn="ctr">
                  <a:noFill/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>
                      <a:solidFill>
                        <a:schemeClr val="lt1"/>
                      </a:solidFill>
                      <a:latin typeface="Univers Condensed"/>
                      <a:ea typeface="+mn-ea"/>
                      <a:cs typeface="Univers Condensed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solidFill>
                  <a:schemeClr val="accent1"/>
                </a:solidFill>
                <a:ln w="28575" cap="flat" cmpd="sng" algn="ctr">
                  <a:noFill/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>
                      <a:solidFill>
                        <a:schemeClr val="lt1"/>
                      </a:solidFill>
                      <a:latin typeface="Univers Condensed"/>
                      <a:ea typeface="+mn-ea"/>
                      <a:cs typeface="Univers Condensed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solidFill>
                <a:schemeClr val="accent1"/>
              </a:solidFill>
              <a:ln w="28575" cap="flat" cmpd="sng" algn="ctr">
                <a:noFill/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>
                    <a:solidFill>
                      <a:schemeClr val="lt1"/>
                    </a:solidFill>
                    <a:latin typeface="Univers Condensed"/>
                    <a:ea typeface="+mn-ea"/>
                    <a:cs typeface="Univers Condensed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Up to 5%</c:v>
                </c:pt>
                <c:pt idx="1">
                  <c:v>6-10%</c:v>
                </c:pt>
                <c:pt idx="2">
                  <c:v>11-12%</c:v>
                </c:pt>
                <c:pt idx="3">
                  <c:v>13-15%</c:v>
                </c:pt>
                <c:pt idx="4">
                  <c:v>15-20%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1.0</c:v>
                </c:pt>
                <c:pt idx="1">
                  <c:v>4.0</c:v>
                </c:pt>
                <c:pt idx="2">
                  <c:v>3.0</c:v>
                </c:pt>
                <c:pt idx="3">
                  <c:v>8.0</c:v>
                </c:pt>
                <c:pt idx="4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A9-4380-93B8-E75A95149977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270"/>
      </c:pieChart>
      <c:spPr>
        <a:noFill/>
        <a:ln>
          <a:noFill/>
        </a:ln>
        <a:effectLst/>
        <a:sp3d/>
      </c:spPr>
    </c:plotArea>
    <c:legend>
      <c:legendPos val="r"/>
      <c:layout>
        <c:manualLayout>
          <c:xMode val="edge"/>
          <c:yMode val="edge"/>
          <c:x val="0.669834045682736"/>
          <c:y val="0.159264216354131"/>
          <c:w val="0.330165954317264"/>
          <c:h val="0.55950175034575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bg1">
                  <a:lumMod val="25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40716549632301"/>
          <c:y val="0.018698415046607"/>
          <c:w val="0.830279433527442"/>
          <c:h val="0.9813016004488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/>
              </a:solidFill>
            </c:spPr>
          </c:dPt>
          <c:dPt>
            <c:idx val="1"/>
            <c:bubble3D val="0"/>
            <c:explosion val="0"/>
          </c:dPt>
          <c:dLbls>
            <c:dLbl>
              <c:idx val="1"/>
              <c:layout>
                <c:manualLayout>
                  <c:x val="0.00509458772215172"/>
                  <c:y val="0.0048895182622171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 rot="0" vert="horz"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CF-4B70-BEAA-55F56C65E82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13"/>
        <c:holeSize val="50"/>
      </c:doughnutChart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gradFill flip="none" rotWithShape="1">
                <a:gsLst>
                  <a:gs pos="0">
                    <a:schemeClr val="accent6">
                      <a:lumMod val="89000"/>
                    </a:schemeClr>
                  </a:gs>
                  <a:gs pos="23000">
                    <a:schemeClr val="accent6">
                      <a:lumMod val="89000"/>
                    </a:schemeClr>
                  </a:gs>
                  <a:gs pos="69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bg1">
                        <a:lumMod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January– February 2017</c:v>
                </c:pt>
                <c:pt idx="1">
                  <c:v>March – April 2017</c:v>
                </c:pt>
                <c:pt idx="2">
                  <c:v>May– June 2017_x000d__x000d_</c:v>
                </c:pt>
                <c:pt idx="3">
                  <c:v>July– August 2017</c:v>
                </c:pt>
                <c:pt idx="4">
                  <c:v>September– October 2017</c:v>
                </c:pt>
                <c:pt idx="5">
                  <c:v> November– December 2017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0.18</c:v>
                </c:pt>
                <c:pt idx="1">
                  <c:v>0.58</c:v>
                </c:pt>
                <c:pt idx="3">
                  <c:v>0.12</c:v>
                </c:pt>
                <c:pt idx="4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3D-4386-AE62-DE1AB30CF5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137139240"/>
        <c:axId val="2137148728"/>
      </c:barChart>
      <c:catAx>
        <c:axId val="2137139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2137148728"/>
        <c:crosses val="autoZero"/>
        <c:auto val="1"/>
        <c:lblAlgn val="ctr"/>
        <c:lblOffset val="100"/>
        <c:noMultiLvlLbl val="0"/>
      </c:catAx>
      <c:valAx>
        <c:axId val="213714872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137139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bg1">
              <a:lumMod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213202531204"/>
          <c:y val="0.0"/>
          <c:w val="0.567733905496175"/>
          <c:h val="0.77533714447880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57150" cmpd="sng"/>
          </c:spPr>
          <c:dPt>
            <c:idx val="0"/>
            <c:bubble3D val="0"/>
            <c:spPr>
              <a:pattFill prst="wdDnDiag">
                <a:fgClr>
                  <a:schemeClr val="accent1"/>
                </a:fgClr>
                <a:bgClr>
                  <a:prstClr val="white"/>
                </a:bgClr>
              </a:pattFill>
              <a:ln w="57150" cmpd="sng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4F-4077-999C-5EFA458D3185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94F-4077-999C-5EFA458D318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57150" cmpd="sng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4F-4077-999C-5EFA458D3185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57150" cmpd="sng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94F-4077-999C-5EFA458D3185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894F-4077-999C-5EFA458D3185}"/>
              </c:ext>
            </c:extLst>
          </c:dPt>
          <c:dLbls>
            <c:spPr>
              <a:solidFill>
                <a:schemeClr val="tx1"/>
              </a:solidFill>
            </c:spPr>
            <c:txPr>
              <a:bodyPr/>
              <a:lstStyle/>
              <a:p>
                <a:pPr>
                  <a:defRPr sz="3600">
                    <a:solidFill>
                      <a:schemeClr val="bg2"/>
                    </a:solidFill>
                    <a:latin typeface="Univers Condensed"/>
                    <a:cs typeface="Univers Condensed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6-10%</c:v>
                </c:pt>
                <c:pt idx="1">
                  <c:v>11-12%</c:v>
                </c:pt>
                <c:pt idx="2">
                  <c:v>13-15%</c:v>
                </c:pt>
                <c:pt idx="3">
                  <c:v>15-20%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5.0</c:v>
                </c:pt>
                <c:pt idx="1">
                  <c:v>4.0</c:v>
                </c:pt>
                <c:pt idx="2">
                  <c:v>4.0</c:v>
                </c:pt>
                <c:pt idx="3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33-4E4C-992A-F82739A2160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0"/>
      </c:pieChart>
    </c:plotArea>
    <c:legend>
      <c:legendPos val="b"/>
      <c:layout>
        <c:manualLayout>
          <c:xMode val="edge"/>
          <c:yMode val="edge"/>
          <c:x val="0.0653412030324785"/>
          <c:y val="0.771857549034391"/>
          <c:w val="0.872173150360465"/>
          <c:h val="0.110338372722438"/>
        </c:manualLayout>
      </c:layout>
      <c:overlay val="0"/>
      <c:txPr>
        <a:bodyPr rot="0" vert="horz"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ED9C9-2760-4550-BF6F-CF36888B633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9EF99-0C07-4023-B030-0A22E9987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7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Чтобы добавить рисунок, перетащите его на заполнитель или щелкните значок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1A8-031C-463F-AD10-B715A4B0576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BCDE00-2BBD-4D1A-BB52-6257A3BEE1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94BA27D-3B54-491D-836B-5405D3BAA49E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33C6DE1-5E39-43A6-96FE-ADA1CF6B44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3">
            <a:extLst>
              <a:ext uri="{FF2B5EF4-FFF2-40B4-BE49-F238E27FC236}">
                <a16:creationId xmlns:a16="http://schemas.microsoft.com/office/drawing/2014/main" xmlns="" id="{566C6EBF-E042-451F-8B57-D5292C74AA82}"/>
              </a:ext>
            </a:extLst>
          </p:cNvPr>
          <p:cNvSpPr txBox="1">
            <a:spLocks/>
          </p:cNvSpPr>
          <p:nvPr/>
        </p:nvSpPr>
        <p:spPr>
          <a:xfrm>
            <a:off x="346388" y="1795875"/>
            <a:ext cx="4589088" cy="3249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  <a:cs typeface="Trebuchet MS"/>
              </a:rPr>
              <a:t>Results of the Chamber HR Committee Survey on Potential Salary Review in 2018</a:t>
            </a:r>
            <a:b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  <a:cs typeface="Trebuchet MS"/>
              </a:rPr>
            </a:br>
            <a:endParaRPr lang="ru-RU" sz="2800" dirty="0">
              <a:solidFill>
                <a:schemeClr val="accent4">
                  <a:lumMod val="75000"/>
                </a:schemeClr>
              </a:solidFill>
              <a:latin typeface="Trebuchet MS" panose="020B0603020202020204" pitchFamily="34" charset="0"/>
              <a:cs typeface="Trebuchet MS"/>
            </a:endParaRPr>
          </a:p>
        </p:txBody>
      </p:sp>
      <p:cxnSp>
        <p:nvCxnSpPr>
          <p:cNvPr id="7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040064" y="4834365"/>
            <a:ext cx="2849562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F652FF6-AF09-49A2-86F8-C1F258E12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9792" y="3657905"/>
            <a:ext cx="3216912" cy="139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637454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963333" y="0"/>
            <a:ext cx="5602112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If your company increased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salaries</a:t>
            </a:r>
          </a:p>
          <a:p>
            <a:pPr algn="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in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2017, please specify in percent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B8C46B76-A1EA-4AED-8994-57C4AAC886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4841374"/>
              </p:ext>
            </p:extLst>
          </p:nvPr>
        </p:nvGraphicFramePr>
        <p:xfrm>
          <a:off x="1003917" y="1797929"/>
          <a:ext cx="6910387" cy="5060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246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430373" y="0"/>
            <a:ext cx="6135072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What is your opinion regarding increase of the minimum salary rate in question?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02778" y="3052704"/>
            <a:ext cx="1128889" cy="8607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Univers Condensed"/>
                <a:cs typeface="Univers Condensed"/>
              </a:rPr>
              <a:t>12%</a:t>
            </a:r>
            <a:endParaRPr lang="ru-RU" sz="4400" dirty="0">
              <a:latin typeface="Univers Condensed"/>
              <a:cs typeface="Univers Condensed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02778" y="1810926"/>
            <a:ext cx="1933222" cy="8607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Univers Condensed"/>
                <a:cs typeface="Univers Condensed"/>
              </a:rPr>
              <a:t>64%</a:t>
            </a:r>
            <a:endParaRPr lang="ru-RU" sz="4400" dirty="0">
              <a:latin typeface="Univers Condensed"/>
              <a:cs typeface="Univers Condensed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239325" y="5297918"/>
            <a:ext cx="628000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Increasing </a:t>
            </a:r>
            <a:r>
              <a:rPr lang="en-US" sz="24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the minimum salary rate will not affect significantly the social standards in Ukraine, but will complicate financial situation of the </a:t>
            </a:r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companies</a:t>
            </a:r>
            <a:endParaRPr lang="en-US" sz="2400" dirty="0">
              <a:solidFill>
                <a:schemeClr val="bg1">
                  <a:lumMod val="25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182881" y="1812474"/>
            <a:ext cx="628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We support </a:t>
            </a:r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improving</a:t>
            </a:r>
          </a:p>
          <a:p>
            <a:pPr algn="r"/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the </a:t>
            </a:r>
            <a:r>
              <a:rPr lang="en-US" sz="24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social standards in Ukraine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182881" y="3055795"/>
            <a:ext cx="628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This </a:t>
            </a:r>
            <a:r>
              <a:rPr lang="en-US" sz="24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is a positive development, but it will bring further financial burden on companies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196992" y="4253698"/>
            <a:ext cx="628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This </a:t>
            </a:r>
            <a:r>
              <a:rPr lang="en-US" sz="24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is a necessary step, despite the significant changes in the conditions of doing business in Ukraine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02778" y="4223926"/>
            <a:ext cx="1128889" cy="8607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Univers Condensed"/>
                <a:cs typeface="Univers Condensed"/>
              </a:rPr>
              <a:t>12%</a:t>
            </a:r>
            <a:endParaRPr lang="ru-RU" sz="4400" dirty="0">
              <a:latin typeface="Univers Condensed"/>
              <a:cs typeface="Univers Condensed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02778" y="5451593"/>
            <a:ext cx="1128889" cy="8607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Univers Condensed"/>
                <a:cs typeface="Univers Condensed"/>
              </a:rPr>
              <a:t>12%</a:t>
            </a:r>
            <a:endParaRPr lang="ru-RU" sz="4400" dirty="0">
              <a:latin typeface="Univers Condensed"/>
              <a:cs typeface="Univers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60440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430373" y="0"/>
            <a:ext cx="6135072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Does your company plan any changes in salaries' rates due to the increase of the minimum salary rate?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02780" y="3052704"/>
            <a:ext cx="606776" cy="8607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Univers Condensed"/>
                <a:cs typeface="Univers Condensed"/>
              </a:rPr>
              <a:t>6%</a:t>
            </a:r>
            <a:endParaRPr lang="ru-RU" sz="2800" dirty="0">
              <a:latin typeface="Univers Condensed"/>
              <a:cs typeface="Univers Condensed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02778" y="4270963"/>
            <a:ext cx="1157111" cy="8607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Univers Condensed"/>
                <a:cs typeface="Univers Condensed"/>
              </a:rPr>
              <a:t>36%</a:t>
            </a:r>
            <a:endParaRPr lang="ru-RU" sz="4400" dirty="0">
              <a:latin typeface="Univers Condensed"/>
              <a:cs typeface="Univers Condensed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02778" y="1810926"/>
            <a:ext cx="1933222" cy="8607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Univers Condensed"/>
                <a:cs typeface="Univers Condensed"/>
              </a:rPr>
              <a:t>52%</a:t>
            </a:r>
            <a:endParaRPr lang="ru-RU" sz="4400" dirty="0">
              <a:latin typeface="Univers Condensed"/>
              <a:cs typeface="Univers Condensed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239325" y="5509584"/>
            <a:ext cx="6280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Your opinion/</a:t>
            </a:r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comments</a:t>
            </a:r>
            <a:endParaRPr lang="en-US" sz="2400" dirty="0">
              <a:solidFill>
                <a:schemeClr val="bg1">
                  <a:lumMod val="25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182881" y="1812474"/>
            <a:ext cx="628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Yes, according to the updated legislation, for those    employees, who are receiving (or received) minimum salary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182881" y="3196906"/>
            <a:ext cx="6280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Yes, but only for certain categories of employees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196992" y="4535920"/>
            <a:ext cx="6280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No changes planned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239325" y="6045806"/>
            <a:ext cx="6280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Tahoma"/>
                <a:ea typeface="Tahoma" panose="020B0604030504040204" pitchFamily="34" charset="0"/>
                <a:cs typeface="Tahoma"/>
              </a:rPr>
              <a:t>*There is no employees working on minimum salary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Tahoma"/>
              <a:ea typeface="Tahoma" panose="020B0604030504040204" pitchFamily="34" charset="0"/>
              <a:cs typeface="Tahoma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02780" y="5508038"/>
            <a:ext cx="606776" cy="8607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Univers Condensed"/>
                <a:cs typeface="Univers Condensed"/>
              </a:rPr>
              <a:t>6%</a:t>
            </a:r>
            <a:endParaRPr lang="ru-RU" sz="2800" dirty="0">
              <a:latin typeface="Univers Condensed"/>
              <a:cs typeface="Univers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16870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246929" y="0"/>
            <a:ext cx="6374960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What risks will be caused by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increase of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the minimum salary rate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for the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business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, in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your opinion?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2E53BE3-C33F-4A17-8F0D-EBF99F9EC5C9}"/>
              </a:ext>
            </a:extLst>
          </p:cNvPr>
          <p:cNvSpPr txBox="1"/>
          <p:nvPr/>
        </p:nvSpPr>
        <p:spPr>
          <a:xfrm>
            <a:off x="2046111" y="2766296"/>
            <a:ext cx="3076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accent3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Financial risks</a:t>
            </a:r>
            <a:endParaRPr lang="en-US" sz="3600" b="1" dirty="0">
              <a:solidFill>
                <a:schemeClr val="accent3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A12708D-B680-4C0D-8D44-2C1C55561D63}"/>
              </a:ext>
            </a:extLst>
          </p:cNvPr>
          <p:cNvSpPr txBox="1"/>
          <p:nvPr/>
        </p:nvSpPr>
        <p:spPr>
          <a:xfrm>
            <a:off x="1707444" y="4467239"/>
            <a:ext cx="3414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  There are no risks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58E8EA2-7636-439F-84AC-A0C81BF88DFA}"/>
              </a:ext>
            </a:extLst>
          </p:cNvPr>
          <p:cNvSpPr txBox="1"/>
          <p:nvPr/>
        </p:nvSpPr>
        <p:spPr>
          <a:xfrm>
            <a:off x="6347618" y="2667398"/>
            <a:ext cx="170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42%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4E18907-9B3E-4D3C-986B-1A9F57200DFE}"/>
              </a:ext>
            </a:extLst>
          </p:cNvPr>
          <p:cNvSpPr txBox="1"/>
          <p:nvPr/>
        </p:nvSpPr>
        <p:spPr>
          <a:xfrm>
            <a:off x="6361729" y="4318462"/>
            <a:ext cx="1808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58%</a:t>
            </a:r>
            <a:endParaRPr lang="en-US" sz="4800" b="1" dirty="0">
              <a:solidFill>
                <a:schemeClr val="tx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 rot="5400000">
            <a:off x="5334485" y="2818263"/>
            <a:ext cx="746916" cy="643892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5334485" y="4441041"/>
            <a:ext cx="746916" cy="6438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1369263" y="2818263"/>
            <a:ext cx="746916" cy="643892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1369263" y="4441041"/>
            <a:ext cx="746916" cy="6438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430373" y="0"/>
            <a:ext cx="6135072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Do you consider indexation of salaries provided in the Ukrainian legislation as an effective instrument?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77556" y="4194356"/>
            <a:ext cx="1820333" cy="1145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Univers Condensed"/>
                <a:cs typeface="Univers Condensed"/>
              </a:rPr>
              <a:t>64%</a:t>
            </a:r>
            <a:endParaRPr lang="ru-RU" sz="4400" dirty="0">
              <a:latin typeface="Univers Condensed"/>
              <a:cs typeface="Univers Condensed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7556" y="2628022"/>
            <a:ext cx="1143000" cy="1145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Univers Condensed"/>
                <a:cs typeface="Univers Condensed"/>
              </a:rPr>
              <a:t>36%</a:t>
            </a:r>
            <a:endParaRPr lang="ru-RU" sz="4400" dirty="0">
              <a:latin typeface="Univers Condensed"/>
              <a:cs typeface="Univers Condensed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874889" y="2475696"/>
            <a:ext cx="41627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Yes, it is a necessary procedure</a:t>
            </a:r>
            <a:r>
              <a:rPr lang="en-US" sz="28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,</a:t>
            </a:r>
          </a:p>
          <a:p>
            <a:pPr algn="r"/>
            <a:r>
              <a:rPr lang="en-US" sz="28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that </a:t>
            </a:r>
            <a:r>
              <a:rPr lang="en-US" sz="28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is being implemented regularly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BA70C01-1AE2-45E9-8301-C2A287B96DD9}"/>
              </a:ext>
            </a:extLst>
          </p:cNvPr>
          <p:cNvSpPr txBox="1"/>
          <p:nvPr/>
        </p:nvSpPr>
        <p:spPr>
          <a:xfrm>
            <a:off x="1298221" y="4283461"/>
            <a:ext cx="3739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No, this tool is outdated </a:t>
            </a:r>
            <a:r>
              <a:rPr lang="en-US" sz="28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and</a:t>
            </a:r>
          </a:p>
          <a:p>
            <a:pPr algn="r"/>
            <a:r>
              <a:rPr lang="en-US" sz="2800" dirty="0" smtClean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needs </a:t>
            </a:r>
            <a:r>
              <a:rPr lang="en-US" sz="2800" dirty="0">
                <a:solidFill>
                  <a:schemeClr val="bg1">
                    <a:lumMod val="25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to be modernized </a:t>
            </a:r>
          </a:p>
        </p:txBody>
      </p:sp>
    </p:spTree>
    <p:extLst>
      <p:ext uri="{BB962C8B-B14F-4D97-AF65-F5344CB8AC3E}">
        <p14:creationId xmlns:p14="http://schemas.microsoft.com/office/powerpoint/2010/main" val="325763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835577" y="0"/>
            <a:ext cx="8077247" cy="887835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QUESTIONS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  <p:cxnSp>
        <p:nvCxnSpPr>
          <p:cNvPr id="7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0" y="857768"/>
            <a:ext cx="368639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Прямокутник 5"/>
          <p:cNvSpPr/>
          <p:nvPr/>
        </p:nvSpPr>
        <p:spPr>
          <a:xfrm>
            <a:off x="185512" y="1153912"/>
            <a:ext cx="4386488" cy="4678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Please identify sphere of your </a:t>
            </a:r>
            <a:r>
              <a:rPr lang="en-US" sz="1600" b="1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company</a:t>
            </a:r>
            <a:endParaRPr lang="en-US" sz="1600" b="1" dirty="0">
              <a:solidFill>
                <a:srgbClr val="343537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Agriculture</a:t>
            </a:r>
            <a:endParaRPr lang="en-US" sz="1400" dirty="0">
              <a:solidFill>
                <a:srgbClr val="343537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Banking </a:t>
            </a:r>
            <a:r>
              <a:rPr lang="en-US" sz="1400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&amp; Financial </a:t>
            </a: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Services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Consulting and Business Services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Consumer Goods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Energy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Food </a:t>
            </a:r>
            <a:r>
              <a:rPr lang="en-US" sz="1400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&amp; Beverage</a:t>
            </a:r>
            <a:endParaRPr lang="en-US" sz="1400" dirty="0">
              <a:solidFill>
                <a:srgbClr val="343537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Healthcare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IT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Infrastructure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Manufacturing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Mobile Telecom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Legal Services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Seeds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Trade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Other</a:t>
            </a:r>
          </a:p>
          <a:p>
            <a:endParaRPr lang="en-US" sz="1400" dirty="0">
              <a:solidFill>
                <a:srgbClr val="343537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pPr lvl="0"/>
            <a:r>
              <a:rPr lang="en-US" sz="1600" b="1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2. </a:t>
            </a:r>
            <a:r>
              <a:rPr lang="en-US" sz="1600" b="1" dirty="0">
                <a:solidFill>
                  <a:srgbClr val="343537"/>
                </a:solidFill>
                <a:latin typeface="Univers Condensed"/>
                <a:cs typeface="Univers Condensed"/>
              </a:rPr>
              <a:t> Does your company plan salary review in 2018?</a:t>
            </a:r>
            <a:endParaRPr lang="en-US" sz="1600" dirty="0">
              <a:solidFill>
                <a:srgbClr val="343537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Yes,  salaries will be reviewed and increased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No, there will be no salary review and increase in 2018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To be decided</a:t>
            </a:r>
          </a:p>
        </p:txBody>
      </p:sp>
      <p:sp>
        <p:nvSpPr>
          <p:cNvPr id="8" name="Прямокутник 5">
            <a:extLst>
              <a:ext uri="{FF2B5EF4-FFF2-40B4-BE49-F238E27FC236}">
                <a16:creationId xmlns="" xmlns:a16="http://schemas.microsoft.com/office/drawing/2014/main" id="{5BB4A733-47A0-49CC-AC88-9CBC3CF23DBF}"/>
              </a:ext>
            </a:extLst>
          </p:cNvPr>
          <p:cNvSpPr/>
          <p:nvPr/>
        </p:nvSpPr>
        <p:spPr>
          <a:xfrm>
            <a:off x="4459459" y="128277"/>
            <a:ext cx="4684542" cy="6586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3. If your company plans to increase salaries, please specify </a:t>
            </a:r>
            <a:r>
              <a:rPr lang="en-US" sz="1600" b="1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when</a:t>
            </a:r>
            <a:endParaRPr lang="en-US" sz="1600" dirty="0">
              <a:solidFill>
                <a:srgbClr val="343537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January – February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March – April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May – June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July– August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September– October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November– December </a:t>
            </a:r>
            <a:r>
              <a:rPr lang="en-US" sz="1400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2017</a:t>
            </a:r>
          </a:p>
          <a:p>
            <a:endParaRPr lang="en-US" sz="1400" dirty="0">
              <a:solidFill>
                <a:srgbClr val="343537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r>
              <a:rPr lang="en-US" sz="1600" b="1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4. If your company plans to increase salaries, please specify in </a:t>
            </a:r>
            <a:r>
              <a:rPr lang="en-US" sz="1600" b="1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percent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Up to 5%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6</a:t>
            </a: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-10%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13-15%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Your </a:t>
            </a:r>
            <a:r>
              <a:rPr lang="en-US" sz="1400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answer</a:t>
            </a:r>
          </a:p>
          <a:p>
            <a:endParaRPr lang="en-US" sz="1400" dirty="0" smtClean="0">
              <a:solidFill>
                <a:srgbClr val="343537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r>
              <a:rPr lang="en-US" sz="1600" b="1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5</a:t>
            </a:r>
            <a:r>
              <a:rPr lang="en-US" sz="1600" b="1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. Did your company review salaries in 2017?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No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Comments</a:t>
            </a:r>
          </a:p>
          <a:p>
            <a:endParaRPr lang="en-US" sz="1400" b="1" dirty="0">
              <a:solidFill>
                <a:srgbClr val="343537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r>
              <a:rPr lang="en-US" sz="1600" b="1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6.</a:t>
            </a:r>
            <a:r>
              <a:rPr lang="en-US" sz="1600" b="1" dirty="0">
                <a:solidFill>
                  <a:srgbClr val="343537"/>
                </a:solidFill>
                <a:latin typeface="Univers Condensed"/>
                <a:cs typeface="Univers Condensed"/>
              </a:rPr>
              <a:t> If your company increased salaries in 2017, please specify </a:t>
            </a:r>
            <a:r>
              <a:rPr lang="en-US" sz="1600" b="1" dirty="0" smtClean="0">
                <a:solidFill>
                  <a:srgbClr val="343537"/>
                </a:solidFill>
                <a:latin typeface="Univers Condensed"/>
                <a:cs typeface="Univers Condensed"/>
              </a:rPr>
              <a:t>when</a:t>
            </a:r>
            <a:endParaRPr lang="en-US" sz="1600" b="1" dirty="0">
              <a:solidFill>
                <a:srgbClr val="343537"/>
              </a:solidFill>
              <a:latin typeface="Univers Condensed"/>
              <a:cs typeface="Univers Condensed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January – February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March – April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May – June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July– August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September– October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November– December </a:t>
            </a:r>
            <a:r>
              <a:rPr lang="en-US" sz="1400" dirty="0" smtClean="0">
                <a:solidFill>
                  <a:srgbClr val="343537"/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2017</a:t>
            </a:r>
            <a:endParaRPr lang="en-US" sz="1400" dirty="0">
              <a:solidFill>
                <a:srgbClr val="343537"/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32896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835577" y="0"/>
            <a:ext cx="8077247" cy="887835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QUESTIONS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  <p:cxnSp>
        <p:nvCxnSpPr>
          <p:cNvPr id="7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0" y="857768"/>
            <a:ext cx="368639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Прямокутник 5"/>
          <p:cNvSpPr/>
          <p:nvPr/>
        </p:nvSpPr>
        <p:spPr>
          <a:xfrm>
            <a:off x="185512" y="1153912"/>
            <a:ext cx="3751488" cy="5232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7. If your company increased salaries in 2017, please specify in 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percent</a:t>
            </a:r>
            <a:endParaRPr lang="en-US" sz="1600" b="1" dirty="0">
              <a:solidFill>
                <a:schemeClr val="tx1">
                  <a:lumMod val="50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Up to 5%</a:t>
            </a:r>
          </a:p>
          <a:p>
            <a:pPr marL="800100" lvl="1" indent="-342900">
              <a:buFont typeface="Arial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 6-10%</a:t>
            </a:r>
          </a:p>
          <a:p>
            <a:pPr marL="800100" lvl="1" indent="-342900">
              <a:buFont typeface="Arial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11-12%</a:t>
            </a:r>
          </a:p>
          <a:p>
            <a:pPr marL="800100" lvl="1" indent="-342900">
              <a:buFont typeface="Arial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13-15%</a:t>
            </a:r>
          </a:p>
          <a:p>
            <a:pPr marL="800100" lvl="1" indent="-342900">
              <a:buFont typeface="Arial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15-20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%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Your answer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pPr marL="342900" indent="-342900">
              <a:buAutoNum type="arabicPeriod"/>
            </a:pPr>
            <a:endParaRPr lang="en-US" sz="1600" b="1" dirty="0">
              <a:solidFill>
                <a:schemeClr val="tx1">
                  <a:lumMod val="50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8.  What is your opinion regarding increase of the minimum salary rate in question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?</a:t>
            </a:r>
            <a:endParaRPr lang="en-US" sz="1600" b="1" dirty="0">
              <a:solidFill>
                <a:schemeClr val="tx1">
                  <a:lumMod val="50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We support improving the social standards in Ukraine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This is a positive development, but it will bring further financial burden on companies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This is a necessary step, despite the significant changes in the conditions of doing business in Ukraine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Increasing the minimum salary rate will not affect significantly the social standards in Ukraine, but will complicate financial situation of the companies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Your opinion/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comments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</p:txBody>
      </p:sp>
      <p:sp>
        <p:nvSpPr>
          <p:cNvPr id="8" name="Прямокутник 5">
            <a:extLst>
              <a:ext uri="{FF2B5EF4-FFF2-40B4-BE49-F238E27FC236}">
                <a16:creationId xmlns="" xmlns:a16="http://schemas.microsoft.com/office/drawing/2014/main" id="{5BB4A733-47A0-49CC-AC88-9CBC3CF23DBF}"/>
              </a:ext>
            </a:extLst>
          </p:cNvPr>
          <p:cNvSpPr/>
          <p:nvPr/>
        </p:nvSpPr>
        <p:spPr>
          <a:xfrm>
            <a:off x="4459459" y="1144277"/>
            <a:ext cx="404954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9. Does your company plan any changes in salaries' rates due to the increase of the minimum salary rate?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Yes, according to the updated legislation, for those employees, who are receiving (or received) minimum salary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Yes, but only for certain categories of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No changes planned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To be decided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Your opinion/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comments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endParaRPr lang="en-US" sz="1400" dirty="0">
              <a:solidFill>
                <a:schemeClr val="tx1">
                  <a:lumMod val="50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10.  What risks will be caused by increase of the minimum salary rate for the business, in your opinion?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Financial risks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There are no risks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Your opinion/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comments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endParaRPr lang="en-US" sz="1400" dirty="0" smtClean="0">
              <a:solidFill>
                <a:schemeClr val="tx1">
                  <a:lumMod val="50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11. Do you consider indexation of salaries provided in the Ukrainian legislation as an effective instrument?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Yes, it is a necessary procedure, that is being implemented regularly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No, this tool is outdated and needs to be modernized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Your 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Univers Condensed"/>
                <a:ea typeface="Tahoma" panose="020B0604030504040204" pitchFamily="34" charset="0"/>
                <a:cs typeface="Univers Condensed"/>
              </a:rPr>
              <a:t>opinion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Univers Condensed"/>
              <a:ea typeface="Tahoma" panose="020B0604030504040204" pitchFamily="34" charset="0"/>
              <a:cs typeface="Univers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44291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3513667" y="0"/>
            <a:ext cx="5122333" cy="1371599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SURVEY PARTICIPANTS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  <p:cxnSp>
        <p:nvCxnSpPr>
          <p:cNvPr id="11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Изображение 11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graphicFrame>
        <p:nvGraphicFramePr>
          <p:cNvPr id="13" name="Chart 7">
            <a:extLst>
              <a:ext uri="{FF2B5EF4-FFF2-40B4-BE49-F238E27FC236}">
                <a16:creationId xmlns="" xmlns:a16="http://schemas.microsoft.com/office/drawing/2014/main" id="{2736148F-D9F5-4E75-BC2A-AB9358926A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9870036"/>
              </p:ext>
            </p:extLst>
          </p:nvPr>
        </p:nvGraphicFramePr>
        <p:xfrm>
          <a:off x="267285" y="1209822"/>
          <a:ext cx="8426549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945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430372" y="0"/>
            <a:ext cx="6219739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Does your company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plan</a:t>
            </a:r>
          </a:p>
          <a:p>
            <a:pPr algn="r"/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salary review in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2018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?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8" name="Chart 6">
            <a:extLst>
              <a:ext uri="{FF2B5EF4-FFF2-40B4-BE49-F238E27FC236}">
                <a16:creationId xmlns="" xmlns:a16="http://schemas.microsoft.com/office/drawing/2014/main" id="{A11A258D-B809-4C0F-948C-AD6DE004AB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816785"/>
              </p:ext>
            </p:extLst>
          </p:nvPr>
        </p:nvGraphicFramePr>
        <p:xfrm>
          <a:off x="1810648" y="1816427"/>
          <a:ext cx="5456575" cy="449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2" name="Изображение 1" descr="Chamber_logo_digita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88445" y="2032001"/>
            <a:ext cx="1810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Univers Condensed"/>
                <a:cs typeface="Univers Condensed"/>
              </a:rPr>
              <a:t>NO     </a:t>
            </a:r>
            <a:r>
              <a:rPr lang="en-US" sz="3600" dirty="0" smtClean="0">
                <a:solidFill>
                  <a:schemeClr val="tx2"/>
                </a:solidFill>
                <a:latin typeface="Univers Condensed"/>
                <a:cs typeface="Univers Condensed"/>
              </a:rPr>
              <a:t>YES</a:t>
            </a:r>
            <a:endParaRPr lang="ru-RU" sz="3600" dirty="0">
              <a:solidFill>
                <a:schemeClr val="tx2"/>
              </a:solidFill>
              <a:latin typeface="Univers Condensed"/>
              <a:cs typeface="Univers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93492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430372" y="0"/>
            <a:ext cx="6713628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If your company plans to increase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salaries in 2018,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please specify when</a:t>
            </a:r>
          </a:p>
        </p:txBody>
      </p:sp>
      <p:graphicFrame>
        <p:nvGraphicFramePr>
          <p:cNvPr id="11" name="Chart 5">
            <a:extLst>
              <a:ext uri="{FF2B5EF4-FFF2-40B4-BE49-F238E27FC236}">
                <a16:creationId xmlns="" xmlns:a16="http://schemas.microsoft.com/office/drawing/2014/main" id="{CD40CC62-9B40-46DE-8BA3-4F62F14A4A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6317745"/>
              </p:ext>
            </p:extLst>
          </p:nvPr>
        </p:nvGraphicFramePr>
        <p:xfrm>
          <a:off x="407963" y="1863848"/>
          <a:ext cx="8145193" cy="4653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23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430372" y="0"/>
            <a:ext cx="6713628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If your company plans to increase salaries, please specify in percent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DDE167C4-7B88-4D29-9436-7E28AD13D1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7098809"/>
              </p:ext>
            </p:extLst>
          </p:nvPr>
        </p:nvGraphicFramePr>
        <p:xfrm>
          <a:off x="537697" y="1491610"/>
          <a:ext cx="8068606" cy="524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604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430373" y="0"/>
            <a:ext cx="6135072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Did your company review salaries in 2017?</a:t>
            </a:r>
          </a:p>
        </p:txBody>
      </p:sp>
      <p:graphicFrame>
        <p:nvGraphicFramePr>
          <p:cNvPr id="6" name="Chart 6">
            <a:extLst>
              <a:ext uri="{FF2B5EF4-FFF2-40B4-BE49-F238E27FC236}">
                <a16:creationId xmlns="" xmlns:a16="http://schemas.microsoft.com/office/drawing/2014/main" id="{A11A258D-B809-4C0F-948C-AD6DE004AB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5125002"/>
              </p:ext>
            </p:extLst>
          </p:nvPr>
        </p:nvGraphicFramePr>
        <p:xfrm>
          <a:off x="1810648" y="1816427"/>
          <a:ext cx="5456575" cy="449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22224" y="1834445"/>
            <a:ext cx="1810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Univers Condensed"/>
                <a:cs typeface="Univers Condensed"/>
              </a:rPr>
              <a:t>NO     </a:t>
            </a:r>
            <a:r>
              <a:rPr lang="en-US" sz="3600" dirty="0" smtClean="0">
                <a:solidFill>
                  <a:schemeClr val="tx2"/>
                </a:solidFill>
                <a:latin typeface="Univers Condensed"/>
                <a:cs typeface="Univers Condensed"/>
              </a:rPr>
              <a:t>YES</a:t>
            </a:r>
            <a:endParaRPr lang="ru-RU" sz="3600" dirty="0">
              <a:solidFill>
                <a:schemeClr val="tx2"/>
              </a:solidFill>
              <a:latin typeface="Univers Condensed"/>
              <a:cs typeface="Univers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19452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5">
            <a:extLst>
              <a:ext uri="{FF2B5EF4-FFF2-40B4-BE49-F238E27FC236}">
                <a16:creationId xmlns:a16="http://schemas.microsoft.com/office/drawing/2014/main" xmlns="" id="{5444DA50-E385-4359-B5BC-02E12A9BE351}"/>
              </a:ext>
            </a:extLst>
          </p:cNvPr>
          <p:cNvCxnSpPr>
            <a:cxnSpLocks/>
          </p:cNvCxnSpPr>
          <p:nvPr/>
        </p:nvCxnSpPr>
        <p:spPr>
          <a:xfrm>
            <a:off x="2387600" y="1365768"/>
            <a:ext cx="6239125" cy="0"/>
          </a:xfrm>
          <a:prstGeom prst="line">
            <a:avLst/>
          </a:prstGeom>
          <a:ln w="38100" cmpd="sng">
            <a:solidFill>
              <a:srgbClr val="EB1F4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Изображение 8" descr="Chamber_logo_digi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4" y="635000"/>
            <a:ext cx="1978192" cy="85787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82035700-2C77-4194-9BFF-A62626F0FB00}"/>
              </a:ext>
            </a:extLst>
          </p:cNvPr>
          <p:cNvSpPr txBox="1">
            <a:spLocks/>
          </p:cNvSpPr>
          <p:nvPr/>
        </p:nvSpPr>
        <p:spPr>
          <a:xfrm>
            <a:off x="2430373" y="0"/>
            <a:ext cx="6135072" cy="1219201"/>
          </a:xfrm>
          <a:prstGeom prst="rect">
            <a:avLst/>
          </a:prstGeom>
        </p:spPr>
        <p:txBody>
          <a:bodyPr vert="horz" lIns="45720" r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If your company increased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salaries</a:t>
            </a:r>
          </a:p>
          <a:p>
            <a:pPr algn="r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in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2017, please specify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rebuchet MS"/>
                <a:cs typeface="Trebuchet MS"/>
              </a:rPr>
              <a:t>when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8" name="Chart 3">
            <a:extLst>
              <a:ext uri="{FF2B5EF4-FFF2-40B4-BE49-F238E27FC236}">
                <a16:creationId xmlns="" xmlns:a16="http://schemas.microsoft.com/office/drawing/2014/main" id="{3FBF5D41-2468-4364-A8E9-33FDA1B4D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6302686"/>
              </p:ext>
            </p:extLst>
          </p:nvPr>
        </p:nvGraphicFramePr>
        <p:xfrm>
          <a:off x="407963" y="1763889"/>
          <a:ext cx="8145193" cy="4653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061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жная">
  <a:themeElements>
    <a:clrScheme name="Другое 19">
      <a:dk1>
        <a:srgbClr val="686A6E"/>
      </a:dk1>
      <a:lt1>
        <a:srgbClr val="FFFFFF"/>
      </a:lt1>
      <a:dk2>
        <a:srgbClr val="DA1F4B"/>
      </a:dk2>
      <a:lt2>
        <a:srgbClr val="FFFFFF"/>
      </a:lt2>
      <a:accent1>
        <a:srgbClr val="686A6E"/>
      </a:accent1>
      <a:accent2>
        <a:srgbClr val="B0B4BA"/>
      </a:accent2>
      <a:accent3>
        <a:srgbClr val="5A0D1F"/>
      </a:accent3>
      <a:accent4>
        <a:srgbClr val="74767B"/>
      </a:accent4>
      <a:accent5>
        <a:srgbClr val="FF3E6B"/>
      </a:accent5>
      <a:accent6>
        <a:srgbClr val="A71839"/>
      </a:accent6>
      <a:hlink>
        <a:srgbClr val="E13E6B"/>
      </a:hlink>
      <a:folHlink>
        <a:srgbClr val="788EBA"/>
      </a:folHlink>
    </a:clrScheme>
    <a:fontScheme name="Важ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аж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14595</TotalTime>
  <Words>560</Words>
  <Application>Microsoft Macintosh PowerPoint</Application>
  <PresentationFormat>Экран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Yana Yanson</dc:creator>
  <cp:lastModifiedBy>Boris Kuleshov</cp:lastModifiedBy>
  <cp:revision>986</cp:revision>
  <cp:lastPrinted>2018-01-25T11:15:52Z</cp:lastPrinted>
  <dcterms:created xsi:type="dcterms:W3CDTF">2017-09-20T14:58:14Z</dcterms:created>
  <dcterms:modified xsi:type="dcterms:W3CDTF">2018-03-29T08:39:21Z</dcterms:modified>
</cp:coreProperties>
</file>