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5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31" r:id="rId1"/>
    <p:sldMasterId id="2147483954" r:id="rId2"/>
    <p:sldMasterId id="2147483968" r:id="rId3"/>
    <p:sldMasterId id="2147483777" r:id="rId4"/>
    <p:sldMasterId id="2147483899" r:id="rId5"/>
  </p:sldMasterIdLst>
  <p:notesMasterIdLst>
    <p:notesMasterId r:id="rId18"/>
  </p:notesMasterIdLst>
  <p:handoutMasterIdLst>
    <p:handoutMasterId r:id="rId19"/>
  </p:handoutMasterIdLst>
  <p:sldIdLst>
    <p:sldId id="33656" r:id="rId6"/>
    <p:sldId id="33655" r:id="rId7"/>
    <p:sldId id="33617" r:id="rId8"/>
    <p:sldId id="33611" r:id="rId9"/>
    <p:sldId id="33648" r:id="rId10"/>
    <p:sldId id="33597" r:id="rId11"/>
    <p:sldId id="33649" r:id="rId12"/>
    <p:sldId id="33650" r:id="rId13"/>
    <p:sldId id="33645" r:id="rId14"/>
    <p:sldId id="33653" r:id="rId15"/>
    <p:sldId id="33654" r:id="rId16"/>
    <p:sldId id="33657" r:id="rId17"/>
  </p:sldIdLst>
  <p:sldSz cx="12192000" cy="6858000"/>
  <p:notesSz cx="6805613" cy="993933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37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AD600"/>
    <a:srgbClr val="858585"/>
    <a:srgbClr val="BFBFBF"/>
    <a:srgbClr val="3AFF3A"/>
    <a:srgbClr val="00B600"/>
    <a:srgbClr val="5A5A4C"/>
    <a:srgbClr val="D2B400"/>
    <a:srgbClr val="E24600"/>
    <a:srgbClr val="DA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80"/>
      </p:cViewPr>
      <p:guideLst>
        <p:guide orient="horz" pos="4152"/>
        <p:guide orient="horz" pos="4020"/>
        <p:guide orient="horz" pos="2137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5136552892527E-2"/>
          <c:y val="5.202129922012335E-2"/>
          <c:w val="0.91389096909967404"/>
          <c:h val="0.876619314128500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Contraband</c:v>
                </c:pt>
              </c:strCache>
            </c:strRef>
          </c:tx>
          <c:spPr>
            <a:solidFill>
              <a:srgbClr val="AEAE9F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94253894672233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223-4E4C-857A-C139C1664D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763C7D-0ECB-4D0D-B8D9-805D935D5692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223-4E4C-857A-C139C1664DC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94253894672233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3C4-46F0-9183-A5DF077C68C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635-4247-BB6C-4938846E496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273297160784529E-2"/>
                      <c:h val="3.87650113468418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853-4431-BB0C-AE2BA5EA491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72-432A-B61D-5619659F8461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7635-4247-BB6C-4938846E4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19050" rIns="360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Лист1!$A$3:$A$35</c:f>
              <c:strCache>
                <c:ptCount val="27"/>
                <c:pt idx="0">
                  <c:v>Лют</c:v>
                </c:pt>
                <c:pt idx="1">
                  <c:v>Квіт</c:v>
                </c:pt>
                <c:pt idx="2">
                  <c:v>Чер</c:v>
                </c:pt>
                <c:pt idx="3">
                  <c:v>Сер</c:v>
                </c:pt>
                <c:pt idx="4">
                  <c:v>Жов</c:v>
                </c:pt>
                <c:pt idx="5">
                  <c:v>Груд</c:v>
                </c:pt>
                <c:pt idx="7">
                  <c:v>Лют</c:v>
                </c:pt>
                <c:pt idx="8">
                  <c:v>Чер</c:v>
                </c:pt>
                <c:pt idx="9">
                  <c:v>Сер</c:v>
                </c:pt>
                <c:pt idx="10">
                  <c:v>Жов</c:v>
                </c:pt>
                <c:pt idx="12">
                  <c:v>Лют</c:v>
                </c:pt>
                <c:pt idx="13">
                  <c:v>Трав</c:v>
                </c:pt>
                <c:pt idx="14">
                  <c:v>Сер</c:v>
                </c:pt>
                <c:pt idx="15">
                  <c:v>Лис</c:v>
                </c:pt>
                <c:pt idx="17">
                  <c:v>Сер</c:v>
                </c:pt>
                <c:pt idx="18">
                  <c:v>Лис</c:v>
                </c:pt>
                <c:pt idx="20">
                  <c:v>Лют</c:v>
                </c:pt>
                <c:pt idx="21">
                  <c:v>Чер</c:v>
                </c:pt>
                <c:pt idx="22">
                  <c:v>Жов</c:v>
                </c:pt>
                <c:pt idx="24">
                  <c:v>Бер</c:v>
                </c:pt>
                <c:pt idx="25">
                  <c:v>Квіт</c:v>
                </c:pt>
                <c:pt idx="26">
                  <c:v>Лип</c:v>
                </c:pt>
              </c:strCache>
            </c:strRef>
          </c:cat>
          <c:val>
            <c:numRef>
              <c:f>Лист1!$B$3:$B$35</c:f>
              <c:numCache>
                <c:formatCode>###0.0</c:formatCode>
                <c:ptCount val="27"/>
                <c:pt idx="0">
                  <c:v>1.2054603364343555</c:v>
                </c:pt>
                <c:pt idx="1">
                  <c:v>1.416224245039239</c:v>
                </c:pt>
                <c:pt idx="2">
                  <c:v>3.7880994182305701</c:v>
                </c:pt>
                <c:pt idx="3">
                  <c:v>1.9976783152347657</c:v>
                </c:pt>
                <c:pt idx="4">
                  <c:v>3.2753478269848921</c:v>
                </c:pt>
                <c:pt idx="5">
                  <c:v>2.9405344983270569</c:v>
                </c:pt>
                <c:pt idx="7">
                  <c:v>3.0101508226693321</c:v>
                </c:pt>
                <c:pt idx="8">
                  <c:v>2.0485930879539778</c:v>
                </c:pt>
                <c:pt idx="9">
                  <c:v>2.4826054786611351</c:v>
                </c:pt>
                <c:pt idx="10">
                  <c:v>1.2322255293573676</c:v>
                </c:pt>
                <c:pt idx="12">
                  <c:v>1.6883470945630161</c:v>
                </c:pt>
                <c:pt idx="13">
                  <c:v>1.6158263225166447</c:v>
                </c:pt>
                <c:pt idx="14">
                  <c:v>2.7113497098855808</c:v>
                </c:pt>
                <c:pt idx="15">
                  <c:v>2.8585362193795252</c:v>
                </c:pt>
                <c:pt idx="17">
                  <c:v>1.7615448079024238</c:v>
                </c:pt>
                <c:pt idx="18">
                  <c:v>1.4392163234986886</c:v>
                </c:pt>
                <c:pt idx="20">
                  <c:v>1.4565435436745018</c:v>
                </c:pt>
                <c:pt idx="21">
                  <c:v>1.6522886430528774</c:v>
                </c:pt>
                <c:pt idx="22" formatCode="General">
                  <c:v>1.5</c:v>
                </c:pt>
                <c:pt idx="24" formatCode="General">
                  <c:v>1.2</c:v>
                </c:pt>
                <c:pt idx="25" formatCode="General">
                  <c:v>2.2000000000000002</c:v>
                </c:pt>
                <c:pt idx="26">
                  <c:v>1.3868865108534529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3-4E4C-857A-C139C1664D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Duty Free labeled / Illegal Export</c:v>
                </c:pt>
              </c:strCache>
            </c:strRef>
          </c:tx>
          <c:spPr>
            <a:solidFill>
              <a:srgbClr val="FEDB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72A-4B77-8526-353DD5F17B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72A-4B77-8526-353DD5F17B9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72A-4B77-8526-353DD5F17B9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72A-4B77-8526-353DD5F17B9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540-4292-8457-DA4E22A323E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72-432A-B61D-5619659F846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853-4431-BB0C-AE2BA5EA4916}"/>
                </c:ext>
              </c:extLst>
            </c:dLbl>
            <c:dLbl>
              <c:idx val="8"/>
              <c:layout>
                <c:manualLayout>
                  <c:x val="1.1255995743552683E-4"/>
                  <c:y val="1.1683343697589841E-2"/>
                </c:manualLayout>
              </c:layout>
              <c:tx>
                <c:rich>
                  <a:bodyPr rot="0" spcFirstLastPara="1" vertOverflow="ellipsis" vert="horz" wrap="square" lIns="0" tIns="19050" rIns="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474625-0416-4398-9966-803F1F84968F}" type="VALUE">
                      <a:rPr lang="en-US" sz="1000">
                        <a:solidFill>
                          <a:schemeClr val="tx1"/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C72A-4B77-8526-353DD5F17B9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3C4-46F0-9183-A5DF077C68C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635-4247-BB6C-4938846E496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273297160784529E-2"/>
                      <c:h val="3.87650113468418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7635-4247-BB6C-4938846E4967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0" tIns="19050" rIns="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CC9129-2DAD-4B7A-8469-1C94FEF341DC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98417075655749E-2"/>
                      <c:h val="4.84562641835523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853-4431-BB0C-AE2BA5EA491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273297160784529E-2"/>
                      <c:h val="3.87650113468418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872-432A-B61D-5619659F8461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8853-4431-BB0C-AE2BA5EA491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712476657892284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C72A-4B77-8526-353DD5F17B99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853-4431-BB0C-AE2BA5EA491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3C4-46F0-9183-A5DF077C6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Лист1!$A$3:$A$35</c:f>
              <c:strCache>
                <c:ptCount val="27"/>
                <c:pt idx="0">
                  <c:v>Лют</c:v>
                </c:pt>
                <c:pt idx="1">
                  <c:v>Квіт</c:v>
                </c:pt>
                <c:pt idx="2">
                  <c:v>Чер</c:v>
                </c:pt>
                <c:pt idx="3">
                  <c:v>Сер</c:v>
                </c:pt>
                <c:pt idx="4">
                  <c:v>Жов</c:v>
                </c:pt>
                <c:pt idx="5">
                  <c:v>Груд</c:v>
                </c:pt>
                <c:pt idx="7">
                  <c:v>Лют</c:v>
                </c:pt>
                <c:pt idx="8">
                  <c:v>Чер</c:v>
                </c:pt>
                <c:pt idx="9">
                  <c:v>Сер</c:v>
                </c:pt>
                <c:pt idx="10">
                  <c:v>Жов</c:v>
                </c:pt>
                <c:pt idx="12">
                  <c:v>Лют</c:v>
                </c:pt>
                <c:pt idx="13">
                  <c:v>Трав</c:v>
                </c:pt>
                <c:pt idx="14">
                  <c:v>Сер</c:v>
                </c:pt>
                <c:pt idx="15">
                  <c:v>Лис</c:v>
                </c:pt>
                <c:pt idx="17">
                  <c:v>Сер</c:v>
                </c:pt>
                <c:pt idx="18">
                  <c:v>Лис</c:v>
                </c:pt>
                <c:pt idx="20">
                  <c:v>Лют</c:v>
                </c:pt>
                <c:pt idx="21">
                  <c:v>Чер</c:v>
                </c:pt>
                <c:pt idx="22">
                  <c:v>Жов</c:v>
                </c:pt>
                <c:pt idx="24">
                  <c:v>Бер</c:v>
                </c:pt>
                <c:pt idx="25">
                  <c:v>Квіт</c:v>
                </c:pt>
                <c:pt idx="26">
                  <c:v>Лип</c:v>
                </c:pt>
              </c:strCache>
            </c:strRef>
          </c:cat>
          <c:val>
            <c:numRef>
              <c:f>Лист1!$C$3:$C$35</c:f>
              <c:numCache>
                <c:formatCode>###0.0</c:formatCode>
                <c:ptCount val="27"/>
                <c:pt idx="0">
                  <c:v>4.0077756121474337</c:v>
                </c:pt>
                <c:pt idx="1">
                  <c:v>5.608181575860705</c:v>
                </c:pt>
                <c:pt idx="2">
                  <c:v>4.4316751482237047</c:v>
                </c:pt>
                <c:pt idx="3">
                  <c:v>3.6020154852074597</c:v>
                </c:pt>
                <c:pt idx="4">
                  <c:v>1.3081833831819782</c:v>
                </c:pt>
                <c:pt idx="5">
                  <c:v>1.7406399603031839</c:v>
                </c:pt>
                <c:pt idx="7">
                  <c:v>1.2883291127556604</c:v>
                </c:pt>
                <c:pt idx="8">
                  <c:v>1.967722219624404</c:v>
                </c:pt>
                <c:pt idx="9">
                  <c:v>2.9769399628524091</c:v>
                </c:pt>
                <c:pt idx="10">
                  <c:v>4.8580058726762108</c:v>
                </c:pt>
                <c:pt idx="12">
                  <c:v>6.8974918211559437</c:v>
                </c:pt>
                <c:pt idx="13">
                  <c:v>8.2107632728590794</c:v>
                </c:pt>
                <c:pt idx="14">
                  <c:v>9.840391880411401</c:v>
                </c:pt>
                <c:pt idx="15">
                  <c:v>10.946468094684324</c:v>
                </c:pt>
                <c:pt idx="17">
                  <c:v>12.205944656275781</c:v>
                </c:pt>
                <c:pt idx="18">
                  <c:v>11.095893590844726</c:v>
                </c:pt>
                <c:pt idx="20">
                  <c:v>10.793249313156862</c:v>
                </c:pt>
                <c:pt idx="21">
                  <c:v>10.930681010859637</c:v>
                </c:pt>
                <c:pt idx="22" formatCode="General">
                  <c:v>12.9</c:v>
                </c:pt>
                <c:pt idx="24" formatCode="General">
                  <c:v>9.1999999999999993</c:v>
                </c:pt>
                <c:pt idx="25" formatCode="General">
                  <c:v>5.7</c:v>
                </c:pt>
                <c:pt idx="26">
                  <c:v>5.0866042601579791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3-4E4C-857A-C139C1664D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Counterfeit</c:v>
                </c:pt>
              </c:strCache>
            </c:strRef>
          </c:tx>
          <c:spPr>
            <a:solidFill>
              <a:srgbClr val="FF500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3.87650113468418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2A-4B77-8526-353DD5F17B9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72A-4B77-8526-353DD5F17B9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05209347770887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540-4292-8457-DA4E22A323E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05209347770887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872-432A-B61D-5619659F846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05209347770887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872-432A-B61D-5619659F846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05209347770887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72-432A-B61D-5619659F846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05209347770887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C72A-4B77-8526-353DD5F17B99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83C4-46F0-9183-A5DF077C68C2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05209347770887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8853-4431-BB0C-AE2BA5EA491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872-432A-B61D-5619659F8461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05209347770887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635-4247-BB6C-4938846E4967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7635-4247-BB6C-4938846E4967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2405209347770887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83C4-46F0-9183-A5DF077C68C2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98417075655749E-2"/>
                      <c:h val="4.845626418355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72-432A-B61D-5619659F8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19050" rIns="360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Лист1!$A$3:$A$35</c:f>
              <c:strCache>
                <c:ptCount val="27"/>
                <c:pt idx="0">
                  <c:v>Лют</c:v>
                </c:pt>
                <c:pt idx="1">
                  <c:v>Квіт</c:v>
                </c:pt>
                <c:pt idx="2">
                  <c:v>Чер</c:v>
                </c:pt>
                <c:pt idx="3">
                  <c:v>Сер</c:v>
                </c:pt>
                <c:pt idx="4">
                  <c:v>Жов</c:v>
                </c:pt>
                <c:pt idx="5">
                  <c:v>Груд</c:v>
                </c:pt>
                <c:pt idx="7">
                  <c:v>Лют</c:v>
                </c:pt>
                <c:pt idx="8">
                  <c:v>Чер</c:v>
                </c:pt>
                <c:pt idx="9">
                  <c:v>Сер</c:v>
                </c:pt>
                <c:pt idx="10">
                  <c:v>Жов</c:v>
                </c:pt>
                <c:pt idx="12">
                  <c:v>Лют</c:v>
                </c:pt>
                <c:pt idx="13">
                  <c:v>Трав</c:v>
                </c:pt>
                <c:pt idx="14">
                  <c:v>Сер</c:v>
                </c:pt>
                <c:pt idx="15">
                  <c:v>Лис</c:v>
                </c:pt>
                <c:pt idx="17">
                  <c:v>Сер</c:v>
                </c:pt>
                <c:pt idx="18">
                  <c:v>Лис</c:v>
                </c:pt>
                <c:pt idx="20">
                  <c:v>Лют</c:v>
                </c:pt>
                <c:pt idx="21">
                  <c:v>Чер</c:v>
                </c:pt>
                <c:pt idx="22">
                  <c:v>Жов</c:v>
                </c:pt>
                <c:pt idx="24">
                  <c:v>Бер</c:v>
                </c:pt>
                <c:pt idx="25">
                  <c:v>Квіт</c:v>
                </c:pt>
                <c:pt idx="26">
                  <c:v>Лип</c:v>
                </c:pt>
              </c:strCache>
            </c:strRef>
          </c:cat>
          <c:val>
            <c:numRef>
              <c:f>Лист1!$D$3:$D$35</c:f>
              <c:numCache>
                <c:formatCode>###0.0</c:formatCode>
                <c:ptCount val="27"/>
                <c:pt idx="0">
                  <c:v>0.42019532481082966</c:v>
                </c:pt>
                <c:pt idx="1">
                  <c:v>0.40584772026939081</c:v>
                </c:pt>
                <c:pt idx="2">
                  <c:v>0.16760314389908051</c:v>
                </c:pt>
                <c:pt idx="3">
                  <c:v>1.0861360818347876</c:v>
                </c:pt>
                <c:pt idx="4">
                  <c:v>1.1907976549864339</c:v>
                </c:pt>
                <c:pt idx="5">
                  <c:v>0.98722898160937389</c:v>
                </c:pt>
                <c:pt idx="7">
                  <c:v>1.522629079099741</c:v>
                </c:pt>
                <c:pt idx="8">
                  <c:v>0.95164902923994876</c:v>
                </c:pt>
                <c:pt idx="9">
                  <c:v>1.4598971183677001</c:v>
                </c:pt>
                <c:pt idx="10">
                  <c:v>3.9558554106233608</c:v>
                </c:pt>
                <c:pt idx="12">
                  <c:v>4.233525471257205</c:v>
                </c:pt>
                <c:pt idx="13">
                  <c:v>6.0455178465823458</c:v>
                </c:pt>
                <c:pt idx="14">
                  <c:v>5.5817652694177831</c:v>
                </c:pt>
                <c:pt idx="15">
                  <c:v>6.5667554488502073</c:v>
                </c:pt>
                <c:pt idx="17">
                  <c:v>7.9626284924298174</c:v>
                </c:pt>
                <c:pt idx="18">
                  <c:v>5.2484969474686043</c:v>
                </c:pt>
                <c:pt idx="20">
                  <c:v>7.9041472242815409</c:v>
                </c:pt>
                <c:pt idx="21">
                  <c:v>6.9461077844311383</c:v>
                </c:pt>
                <c:pt idx="22" formatCode="General">
                  <c:v>11.3</c:v>
                </c:pt>
                <c:pt idx="24" formatCode="General">
                  <c:v>8.6999999999999993</c:v>
                </c:pt>
                <c:pt idx="25" formatCode="General">
                  <c:v>10.1</c:v>
                </c:pt>
                <c:pt idx="26">
                  <c:v>8.1060775275651302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23-4E4C-857A-C139C1664D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578360456"/>
        <c:axId val="578358816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Лист1!$A$3:$A$35</c:f>
              <c:strCache>
                <c:ptCount val="27"/>
                <c:pt idx="0">
                  <c:v>Лют</c:v>
                </c:pt>
                <c:pt idx="1">
                  <c:v>Квіт</c:v>
                </c:pt>
                <c:pt idx="2">
                  <c:v>Чер</c:v>
                </c:pt>
                <c:pt idx="3">
                  <c:v>Сер</c:v>
                </c:pt>
                <c:pt idx="4">
                  <c:v>Жов</c:v>
                </c:pt>
                <c:pt idx="5">
                  <c:v>Груд</c:v>
                </c:pt>
                <c:pt idx="7">
                  <c:v>Лют</c:v>
                </c:pt>
                <c:pt idx="8">
                  <c:v>Чер</c:v>
                </c:pt>
                <c:pt idx="9">
                  <c:v>Сер</c:v>
                </c:pt>
                <c:pt idx="10">
                  <c:v>Жов</c:v>
                </c:pt>
                <c:pt idx="12">
                  <c:v>Лют</c:v>
                </c:pt>
                <c:pt idx="13">
                  <c:v>Трав</c:v>
                </c:pt>
                <c:pt idx="14">
                  <c:v>Сер</c:v>
                </c:pt>
                <c:pt idx="15">
                  <c:v>Лис</c:v>
                </c:pt>
                <c:pt idx="17">
                  <c:v>Сер</c:v>
                </c:pt>
                <c:pt idx="18">
                  <c:v>Лис</c:v>
                </c:pt>
                <c:pt idx="20">
                  <c:v>Лют</c:v>
                </c:pt>
                <c:pt idx="21">
                  <c:v>Чер</c:v>
                </c:pt>
                <c:pt idx="22">
                  <c:v>Жов</c:v>
                </c:pt>
                <c:pt idx="24">
                  <c:v>Бер</c:v>
                </c:pt>
                <c:pt idx="25">
                  <c:v>Квіт</c:v>
                </c:pt>
                <c:pt idx="26">
                  <c:v>Лип</c:v>
                </c:pt>
              </c:strCache>
            </c:strRef>
          </c:cat>
          <c:val>
            <c:numRef>
              <c:f>Лист1!$E$3:$E$35</c:f>
              <c:numCache>
                <c:formatCode>###0.0</c:formatCode>
                <c:ptCount val="27"/>
                <c:pt idx="0">
                  <c:v>5.6334312733926186</c:v>
                </c:pt>
                <c:pt idx="1">
                  <c:v>7.4302535411693391</c:v>
                </c:pt>
                <c:pt idx="2">
                  <c:v>8.3873777103533609</c:v>
                </c:pt>
                <c:pt idx="3">
                  <c:v>6.6858298822770141</c:v>
                </c:pt>
                <c:pt idx="4">
                  <c:v>5.7743288651533051</c:v>
                </c:pt>
                <c:pt idx="5">
                  <c:v>5.6684034402396106</c:v>
                </c:pt>
                <c:pt idx="7">
                  <c:v>5.8211090145247351</c:v>
                </c:pt>
                <c:pt idx="8">
                  <c:v>4.9679643368183282</c:v>
                </c:pt>
                <c:pt idx="9">
                  <c:v>6.9194425598812437</c:v>
                </c:pt>
                <c:pt idx="10">
                  <c:v>10.046086812656942</c:v>
                </c:pt>
                <c:pt idx="12">
                  <c:v>12.819364386976165</c:v>
                </c:pt>
                <c:pt idx="13">
                  <c:v>15.87210744195807</c:v>
                </c:pt>
                <c:pt idx="14">
                  <c:v>18.133506859714764</c:v>
                </c:pt>
                <c:pt idx="15">
                  <c:v>20.371759762914056</c:v>
                </c:pt>
                <c:pt idx="17">
                  <c:v>21.930117956608022</c:v>
                </c:pt>
                <c:pt idx="18">
                  <c:v>17.783606861812022</c:v>
                </c:pt>
                <c:pt idx="20">
                  <c:v>20.153940081112903</c:v>
                </c:pt>
                <c:pt idx="21">
                  <c:v>19.529077438343698</c:v>
                </c:pt>
                <c:pt idx="22" formatCode="General">
                  <c:v>25.7</c:v>
                </c:pt>
                <c:pt idx="24" formatCode="General">
                  <c:v>19.100000000000001</c:v>
                </c:pt>
                <c:pt idx="25" formatCode="0.0">
                  <c:v>18</c:v>
                </c:pt>
                <c:pt idx="26">
                  <c:v>14.579568298576561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23-4E4C-857A-C139C1664D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8360456"/>
        <c:axId val="578358816"/>
      </c:lineChart>
      <c:catAx>
        <c:axId val="578360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8358816"/>
        <c:crosses val="autoZero"/>
        <c:auto val="1"/>
        <c:lblAlgn val="ctr"/>
        <c:lblOffset val="100"/>
        <c:noMultiLvlLbl val="0"/>
      </c:catAx>
      <c:valAx>
        <c:axId val="578358816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57836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54346176358304E-2"/>
          <c:y val="0"/>
          <c:w val="0.87874165639060398"/>
          <c:h val="0.91462227274425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Contraband</c:v>
                </c:pt>
              </c:strCache>
            </c:strRef>
          </c:tx>
          <c:spPr>
            <a:solidFill>
              <a:srgbClr val="AEAE9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223-4E4C-857A-C139C1664DC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223-4E4C-857A-C139C1664DC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223-4E4C-857A-C139C1664DC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223-4E4C-857A-C139C1664DCF}"/>
              </c:ext>
            </c:extLst>
          </c:dPt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YTD2024</c:v>
                </c:pt>
              </c:strCache>
            </c:strRef>
          </c:cat>
          <c:val>
            <c:numRef>
              <c:f>Лист1!$B$2:$B$15</c:f>
              <c:numCache>
                <c:formatCode>###0.0</c:formatCode>
                <c:ptCount val="14"/>
                <c:pt idx="0">
                  <c:v>3.9399116163863845</c:v>
                </c:pt>
                <c:pt idx="1">
                  <c:v>3.8573158447667142</c:v>
                </c:pt>
                <c:pt idx="2">
                  <c:v>4.8531421067160885</c:v>
                </c:pt>
                <c:pt idx="3">
                  <c:v>3.4527754905254588</c:v>
                </c:pt>
                <c:pt idx="4">
                  <c:v>1.3496769652410314</c:v>
                </c:pt>
                <c:pt idx="5">
                  <c:v>0.9741610423915279</c:v>
                </c:pt>
                <c:pt idx="6">
                  <c:v>1.2224380958267189</c:v>
                </c:pt>
                <c:pt idx="7">
                  <c:v>1.2270845665759154</c:v>
                </c:pt>
                <c:pt idx="8">
                  <c:v>2.4468455144666428</c:v>
                </c:pt>
                <c:pt idx="9">
                  <c:v>2.1900820116221191</c:v>
                </c:pt>
                <c:pt idx="10">
                  <c:v>2.2306127829460283</c:v>
                </c:pt>
                <c:pt idx="11">
                  <c:v>1.6036212269408365</c:v>
                </c:pt>
                <c:pt idx="12" formatCode="General">
                  <c:v>1.5</c:v>
                </c:pt>
                <c:pt idx="13">
                  <c:v>1.6035392301895219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3-4E4C-857A-C139C1664D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Duty Free labeled / Illegal Export</c:v>
                </c:pt>
              </c:strCache>
            </c:strRef>
          </c:tx>
          <c:spPr>
            <a:solidFill>
              <a:srgbClr val="FEDB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YTD2024</c:v>
                </c:pt>
              </c:strCache>
            </c:strRef>
          </c:cat>
          <c:val>
            <c:numRef>
              <c:f>Лист1!$C$2:$C$15</c:f>
              <c:numCache>
                <c:formatCode>###0.0</c:formatCode>
                <c:ptCount val="14"/>
                <c:pt idx="0">
                  <c:v>6.1736441183552662E-2</c:v>
                </c:pt>
                <c:pt idx="1">
                  <c:v>0.31865176517398802</c:v>
                </c:pt>
                <c:pt idx="2">
                  <c:v>0.81445342358858908</c:v>
                </c:pt>
                <c:pt idx="3">
                  <c:v>0.44767912268656357</c:v>
                </c:pt>
                <c:pt idx="4">
                  <c:v>0.10899734829106925</c:v>
                </c:pt>
                <c:pt idx="5">
                  <c:v>8.8476895089539598E-2</c:v>
                </c:pt>
                <c:pt idx="6">
                  <c:v>0.88250218000929148</c:v>
                </c:pt>
                <c:pt idx="7">
                  <c:v>2.7340387692529164</c:v>
                </c:pt>
                <c:pt idx="8">
                  <c:v>3.4496775865973563</c:v>
                </c:pt>
                <c:pt idx="9">
                  <c:v>2.7761881109440392</c:v>
                </c:pt>
                <c:pt idx="10">
                  <c:v>9.0043689503220214</c:v>
                </c:pt>
                <c:pt idx="11">
                  <c:v>11.662079475922935</c:v>
                </c:pt>
                <c:pt idx="12" formatCode="General">
                  <c:v>11.5</c:v>
                </c:pt>
                <c:pt idx="13">
                  <c:v>6.6332654143523042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3-4E4C-857A-C139C1664D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Counterfeit</c:v>
                </c:pt>
              </c:strCache>
            </c:strRef>
          </c:tx>
          <c:spPr>
            <a:solidFill>
              <a:srgbClr val="FF5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223-4E4C-857A-C139C1664DCF}"/>
              </c:ext>
            </c:extLst>
          </c:dPt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YTD2024</c:v>
                </c:pt>
              </c:strCache>
            </c:strRef>
          </c:cat>
          <c:val>
            <c:numRef>
              <c:f>Лист1!$D$2:$D$15</c:f>
              <c:numCache>
                <c:formatCode>###0.0</c:formatCode>
                <c:ptCount val="14"/>
                <c:pt idx="0">
                  <c:v>0.1332030868609653</c:v>
                </c:pt>
                <c:pt idx="1">
                  <c:v>1.0001199374480678</c:v>
                </c:pt>
                <c:pt idx="2">
                  <c:v>2.7969030748433448</c:v>
                </c:pt>
                <c:pt idx="3">
                  <c:v>1.6869179182886076</c:v>
                </c:pt>
                <c:pt idx="4">
                  <c:v>0.21940396694486705</c:v>
                </c:pt>
                <c:pt idx="5">
                  <c:v>5.8972545167169974E-2</c:v>
                </c:pt>
                <c:pt idx="6">
                  <c:v>0.1743338526509822</c:v>
                </c:pt>
                <c:pt idx="7">
                  <c:v>0.40393702899202288</c:v>
                </c:pt>
                <c:pt idx="8">
                  <c:v>0.70999517731629458</c:v>
                </c:pt>
                <c:pt idx="9">
                  <c:v>1.9714667197535907</c:v>
                </c:pt>
                <c:pt idx="10">
                  <c:v>5.6174908666340251</c:v>
                </c:pt>
                <c:pt idx="11">
                  <c:v>6.6328503514318866</c:v>
                </c:pt>
                <c:pt idx="12" formatCode="General">
                  <c:v>8.6999999999999993</c:v>
                </c:pt>
                <c:pt idx="13">
                  <c:v>8.9743768666089831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23-4E4C-857A-C139C1664D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8360456"/>
        <c:axId val="578358816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.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YTD2024</c:v>
                </c:pt>
              </c:strCache>
            </c:strRef>
          </c:cat>
          <c:val>
            <c:numRef>
              <c:f>Лист1!$E$2:$E$15</c:f>
              <c:numCache>
                <c:formatCode>###0.0</c:formatCode>
                <c:ptCount val="14"/>
                <c:pt idx="0">
                  <c:v>4.1348511444309022</c:v>
                </c:pt>
                <c:pt idx="1">
                  <c:v>5.1760875473887706</c:v>
                </c:pt>
                <c:pt idx="2">
                  <c:v>8.4644986051480178</c:v>
                </c:pt>
                <c:pt idx="3">
                  <c:v>5.5873725315006277</c:v>
                </c:pt>
                <c:pt idx="4">
                  <c:v>1.6780782804769678</c:v>
                </c:pt>
                <c:pt idx="5">
                  <c:v>1.1216104826482374</c:v>
                </c:pt>
                <c:pt idx="6">
                  <c:v>2.2792741284869926</c:v>
                </c:pt>
                <c:pt idx="7">
                  <c:v>4.3650603648208612</c:v>
                </c:pt>
                <c:pt idx="8">
                  <c:v>6.6065182783803094</c:v>
                </c:pt>
                <c:pt idx="9">
                  <c:v>6.9377368423197527</c:v>
                </c:pt>
                <c:pt idx="10">
                  <c:v>16.852472599902075</c:v>
                </c:pt>
                <c:pt idx="11">
                  <c:v>19.898551054295659</c:v>
                </c:pt>
                <c:pt idx="12" formatCode="General">
                  <c:v>21.8</c:v>
                </c:pt>
                <c:pt idx="13">
                  <c:v>17.211181511150809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23-4E4C-857A-C139C1664D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8360456"/>
        <c:axId val="578358816"/>
      </c:lineChart>
      <c:catAx>
        <c:axId val="578360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8358816"/>
        <c:crosses val="autoZero"/>
        <c:auto val="1"/>
        <c:lblAlgn val="ctr"/>
        <c:lblOffset val="100"/>
        <c:noMultiLvlLbl val="0"/>
      </c:catAx>
      <c:valAx>
        <c:axId val="578358816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57836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24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4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7A-4019-84B8-B77E8082F2B8}"/>
              </c:ext>
            </c:extLst>
          </c:dPt>
          <c:dPt>
            <c:idx val="1"/>
            <c:invertIfNegative val="0"/>
            <c:bubble3D val="0"/>
            <c:spPr>
              <a:solidFill>
                <a:srgbClr val="E24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7A-4019-84B8-B77E8082F2B8}"/>
              </c:ext>
            </c:extLst>
          </c:dPt>
          <c:dPt>
            <c:idx val="2"/>
            <c:invertIfNegative val="0"/>
            <c:bubble3D val="0"/>
            <c:spPr>
              <a:solidFill>
                <a:srgbClr val="E24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7A-4019-84B8-B77E8082F2B8}"/>
              </c:ext>
            </c:extLst>
          </c:dPt>
          <c:dPt>
            <c:idx val="3"/>
            <c:invertIfNegative val="0"/>
            <c:bubble3D val="0"/>
            <c:spPr>
              <a:solidFill>
                <a:srgbClr val="E24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7A-4019-84B8-B77E8082F2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Лист1!$A$4:$A$7</c:f>
              <c:strCache>
                <c:ptCount val="4"/>
                <c:pt idx="0">
                  <c:v>Brut</c:v>
                </c:pt>
                <c:pt idx="1">
                  <c:v>Urta</c:v>
                </c:pt>
                <c:pt idx="2">
                  <c:v>Marshall</c:v>
                </c:pt>
                <c:pt idx="3">
                  <c:v>Compliment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3.9448769198400999E-2</c:v>
                </c:pt>
                <c:pt idx="1">
                  <c:v>6.8272669892699395E-2</c:v>
                </c:pt>
                <c:pt idx="2">
                  <c:v>6.9535030507048207E-2</c:v>
                </c:pt>
                <c:pt idx="3">
                  <c:v>7.2059751735745803E-2</c:v>
                </c:pt>
                <c:pt idx="4">
                  <c:v>8.5630128339995795E-2</c:v>
                </c:pt>
                <c:pt idx="5">
                  <c:v>0.436250788975384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7A-4019-84B8-B77E8082F2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2"/>
        <c:axId val="1029034368"/>
        <c:axId val="1029034696"/>
      </c:barChart>
      <c:catAx>
        <c:axId val="102903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29034696"/>
        <c:crosses val="autoZero"/>
        <c:auto val="1"/>
        <c:lblAlgn val="ctr"/>
        <c:lblOffset val="100"/>
        <c:noMultiLvlLbl val="0"/>
      </c:catAx>
      <c:valAx>
        <c:axId val="1029034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2903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109087926509"/>
          <c:y val="1.56598300737514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0973">
              <a:noFill/>
              <a:prstDash val="solid"/>
            </a:ln>
          </c:spPr>
          <c:dPt>
            <c:idx val="0"/>
            <c:bubble3D val="0"/>
            <c:spPr>
              <a:solidFill>
                <a:srgbClr val="5A5A4C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F29-4495-87A1-0B4C3BFA2870}"/>
              </c:ext>
            </c:extLst>
          </c:dPt>
          <c:dPt>
            <c:idx val="1"/>
            <c:bubble3D val="0"/>
            <c:spPr>
              <a:solidFill>
                <a:srgbClr val="00B600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F29-4495-87A1-0B4C3BFA2870}"/>
              </c:ext>
            </c:extLst>
          </c:dPt>
          <c:dPt>
            <c:idx val="2"/>
            <c:bubble3D val="0"/>
            <c:spPr>
              <a:solidFill>
                <a:srgbClr val="3AFF3A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F29-4495-87A1-0B4C3BFA2870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F29-4495-87A1-0B4C3BFA2870}"/>
              </c:ext>
            </c:extLst>
          </c:dPt>
          <c:dPt>
            <c:idx val="4"/>
            <c:bubble3D val="0"/>
            <c:spPr>
              <a:solidFill>
                <a:srgbClr val="858585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F29-4495-87A1-0B4C3BFA2870}"/>
              </c:ext>
            </c:extLst>
          </c:dPt>
          <c:cat>
            <c:strRef>
              <c:f>Sheet1!$A$2:$A$6</c:f>
              <c:strCache>
                <c:ptCount val="5"/>
                <c:pt idx="0">
                  <c:v>Вуличні торговці</c:v>
                </c:pt>
                <c:pt idx="1">
                  <c:v>Кіоски</c:v>
                </c:pt>
                <c:pt idx="2">
                  <c:v>Магазини</c:v>
                </c:pt>
                <c:pt idx="3">
                  <c:v>Відкриті ринки</c:v>
                </c:pt>
                <c:pt idx="4">
                  <c:v>Інше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0.18272856274072599</c:v>
                </c:pt>
                <c:pt idx="1">
                  <c:v>0.35848368132982</c:v>
                </c:pt>
                <c:pt idx="2">
                  <c:v>0.29685789580377098</c:v>
                </c:pt>
                <c:pt idx="3">
                  <c:v>0.12876545712548099</c:v>
                </c:pt>
                <c:pt idx="4">
                  <c:v>3.3164403000202701E-2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9-4495-87A1-0B4C3BFA2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0.44996</cdr:x>
      <cdr:y>0.5</cdr:y>
    </cdr:from>
    <cdr:to>
      <cdr:x>0.60786</cdr:x>
      <cdr:y>0.66365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87AE7E8-44FD-03AC-40F0-D2910978F9E2}"/>
            </a:ext>
          </a:extLst>
        </cdr:cNvPr>
        <cdr:cNvSpPr txBox="1"/>
      </cdr:nvSpPr>
      <cdr:spPr>
        <a:xfrm xmlns:a="http://schemas.openxmlformats.org/drawingml/2006/main">
          <a:off x="3254711" y="1692600"/>
          <a:ext cx="1142140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uk-UA" sz="3600" b="1" dirty="0">
              <a:solidFill>
                <a:srgbClr val="008800"/>
              </a:solidFill>
            </a:rPr>
            <a:t>6</a:t>
          </a:r>
          <a:r>
            <a:rPr lang="en-US" sz="3600" b="1" dirty="0">
              <a:solidFill>
                <a:srgbClr val="008800"/>
              </a:solidFill>
            </a:rPr>
            <a:t>6</a:t>
          </a:r>
          <a:r>
            <a:rPr lang="uk-UA" sz="3600" b="1" dirty="0">
              <a:solidFill>
                <a:srgbClr val="008800"/>
              </a:solidFill>
            </a:rPr>
            <a:t>%</a:t>
          </a:r>
          <a:endParaRPr lang="en-US" sz="3600" b="1" dirty="0" err="1">
            <a:solidFill>
              <a:srgbClr val="0088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Як </a:t>
            </a:r>
            <a:r>
              <a:rPr lang="ru-RU" err="1"/>
              <a:t>розраховуються</a:t>
            </a:r>
            <a:r>
              <a:rPr lang="ru-RU"/>
              <a:t> </a:t>
            </a:r>
            <a:r>
              <a:rPr lang="ru-RU" err="1"/>
              <a:t>несплачен</a:t>
            </a:r>
            <a:r>
              <a:rPr lang="uk-UA"/>
              <a:t>і податки:</a:t>
            </a:r>
          </a:p>
          <a:p>
            <a:r>
              <a:rPr lang="uk-UA"/>
              <a:t>Рахується від прогнозованого об</a:t>
            </a:r>
            <a:r>
              <a:rPr lang="en-US"/>
              <a:t>’</a:t>
            </a:r>
            <a:r>
              <a:rPr lang="uk-UA" err="1"/>
              <a:t>єму</a:t>
            </a:r>
            <a:r>
              <a:rPr lang="uk-UA"/>
              <a:t> ринку в штуках сигарет – це 50 200 000 000 штук. та мінімальної вартості пачки сигарет – 50 грн,</a:t>
            </a:r>
          </a:p>
          <a:p>
            <a:r>
              <a:rPr lang="uk-UA"/>
              <a:t>як сума трьох податків: мінімального акцизного податку + ПДВ з пачки + 5%-й акцизний податок.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5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2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B13C9B-184D-41CD-AF76-E3730A913B6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2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6564A35-867D-4FB8-BD9A-08422621EC4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204BD9-791F-4462-94DF-8A2200C9C0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6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1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2FDC543-6229-4C59-8D65-CAA5F0012C9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2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822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60363" y="430717"/>
            <a:ext cx="11466510" cy="404119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0363" y="1712368"/>
            <a:ext cx="11466510" cy="4000498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0362" y="909635"/>
            <a:ext cx="11466511" cy="396875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9234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80FD-8674-4C7A-A3F8-E0E11EDB2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61A98-2DF4-4730-BB0E-F5395E2BC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70D1-E4CD-4319-969A-08A50CEA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1F7B-D835-4C2E-8DEE-56426B12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6A848-EF3E-413F-91CE-5A8F2C0CD7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1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</p:spPr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EE2173-34DD-4E4A-828D-CFC09D3A11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E5983F-1C73-4C4D-87D7-63EED188ED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370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4396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heme" Target="../theme/theme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heme" Target="../theme/theme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6397"/>
            <a:chOff x="-1143000" y="-600255"/>
            <a:chExt cx="13680281" cy="6916397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54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EAE3B3-5D06-4E3B-A398-C6BC23EA7359}"/>
                </a:ext>
              </a:extLst>
            </p:cNvPr>
            <p:cNvSpPr txBox="1"/>
            <p:nvPr userDrawn="1"/>
          </p:nvSpPr>
          <p:spPr>
            <a:xfrm>
              <a:off x="-747711" y="606992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62E1CA-16B1-4204-B4FF-F9B26DDEE92A}"/>
                </a:ext>
              </a:extLst>
            </p:cNvPr>
            <p:cNvSpPr txBox="1"/>
            <p:nvPr userDrawn="1"/>
          </p:nvSpPr>
          <p:spPr>
            <a:xfrm>
              <a:off x="-1143000" y="619303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7B7CA491-29AF-4154-90A3-E0D2BFCEB75D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6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8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9288FA0-CCB3-4AD1-A2D0-59345989BE23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397"/>
            <a:chOff x="-1143000" y="-600255"/>
            <a:chExt cx="13680281" cy="6916397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206775-191C-4462-9E00-F57640201ABE}"/>
                </a:ext>
              </a:extLst>
            </p:cNvPr>
            <p:cNvCxnSpPr/>
            <p:nvPr userDrawn="1"/>
          </p:nvCxnSpPr>
          <p:spPr>
            <a:xfrm>
              <a:off x="-256200" y="61454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B3AE6A6-0B1D-47AF-8D08-88E95C95C4ED}"/>
                </a:ext>
              </a:extLst>
            </p:cNvPr>
            <p:cNvSpPr txBox="1"/>
            <p:nvPr userDrawn="1"/>
          </p:nvSpPr>
          <p:spPr>
            <a:xfrm>
              <a:off x="-747711" y="606992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763921-A26B-42B2-A91D-7EDFBE000C85}"/>
                </a:ext>
              </a:extLst>
            </p:cNvPr>
            <p:cNvSpPr txBox="1"/>
            <p:nvPr userDrawn="1"/>
          </p:nvSpPr>
          <p:spPr>
            <a:xfrm>
              <a:off x="-1143000" y="619303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FAF7D142-4DB1-4F03-A1E4-ECA9266440F5}"/>
              </a:ext>
            </a:extLst>
          </p:cNvPr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75" r:id="rId14"/>
    <p:sldLayoutId id="2147483976" r:id="rId15"/>
    <p:sldLayoutId id="214748397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6D6C1FF5-305E-4BDB-BC02-EE3DF48C1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7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‹№›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96" name="Straight Connector 95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4.78cm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 cm</a:t>
              </a:r>
            </a:p>
          </p:txBody>
        </p:sp>
        <p:sp>
          <p:nvSpPr>
            <p:cNvPr id="102" name="TextBox 10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6.35 cm</a:t>
              </a:r>
            </a:p>
          </p:txBody>
        </p:sp>
        <p:sp>
          <p:nvSpPr>
            <p:cNvPr id="103" name="TextBox 102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15.93cm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15.92 cm</a:t>
              </a:r>
            </a:p>
          </p:txBody>
        </p:sp>
        <p:cxnSp>
          <p:nvCxnSpPr>
            <p:cNvPr id="105" name="Straight Connector 10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Content Bottom</a:t>
              </a:r>
            </a:p>
          </p:txBody>
        </p:sp>
        <p:sp>
          <p:nvSpPr>
            <p:cNvPr id="107" name="TextBox 106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Content Top</a:t>
              </a:r>
            </a:p>
          </p:txBody>
        </p:sp>
        <p:sp>
          <p:nvSpPr>
            <p:cNvPr id="108" name="TextBox 10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Left Margin</a:t>
              </a:r>
            </a:p>
          </p:txBody>
        </p:sp>
        <p:sp>
          <p:nvSpPr>
            <p:cNvPr id="109" name="TextBox 10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Right Margin</a:t>
              </a:r>
            </a:p>
          </p:txBody>
        </p:sp>
        <p:cxnSp>
          <p:nvCxnSpPr>
            <p:cNvPr id="110" name="Straight Connector 109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Middle </a:t>
              </a:r>
              <a:b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0cm </a:t>
              </a:r>
            </a:p>
          </p:txBody>
        </p:sp>
        <p:sp>
          <p:nvSpPr>
            <p:cNvPr id="112" name="TextBox 11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0.26cm</a:t>
              </a:r>
            </a:p>
          </p:txBody>
        </p:sp>
        <p:cxnSp>
          <p:nvCxnSpPr>
            <p:cNvPr id="113" name="Straight Connector 112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0.26cm</a:t>
              </a:r>
            </a:p>
          </p:txBody>
        </p:sp>
        <p:cxnSp>
          <p:nvCxnSpPr>
            <p:cNvPr id="116" name="Straight Connector 115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8.33cm</a:t>
              </a:r>
            </a:p>
          </p:txBody>
        </p:sp>
        <p:sp>
          <p:nvSpPr>
            <p:cNvPr id="119" name="TextBox 118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Title Top</a:t>
              </a:r>
            </a:p>
          </p:txBody>
        </p:sp>
      </p:grpSp>
      <p:cxnSp>
        <p:nvCxnSpPr>
          <p:cNvPr id="31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9109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8" userDrawn="1">
          <p15:clr>
            <a:srgbClr val="F26B43"/>
          </p15:clr>
        </p15:guide>
        <p15:guide id="2" orient="horz" pos="1076" userDrawn="1">
          <p15:clr>
            <a:srgbClr val="F26B43"/>
          </p15:clr>
        </p15:guide>
        <p15:guide id="13" pos="3782" userDrawn="1">
          <p15:clr>
            <a:srgbClr val="F26B43"/>
          </p15:clr>
        </p15:guide>
        <p15:guide id="14" pos="3900" userDrawn="1">
          <p15:clr>
            <a:srgbClr val="F26B43"/>
          </p15:clr>
        </p15:guide>
        <p15:guide id="25" pos="7451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4" pos="3839" userDrawn="1">
          <p15:clr>
            <a:srgbClr val="F26B43"/>
          </p15:clr>
        </p15:guide>
        <p15:guide id="35" orient="horz" pos="21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977715-B9B2-4E67-AF45-3C05410A6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/>
              <a:t>Дослідження ринку нелегальної торгівлі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CA576C0-A9D9-4F35-9841-4201B8617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Результати за липень 2024 року</a:t>
            </a:r>
            <a:endParaRPr lang="en-GB"/>
          </a:p>
          <a:p>
            <a:r>
              <a:rPr lang="uk-UA"/>
              <a:t>Звіт</a:t>
            </a:r>
            <a:r>
              <a:rPr lang="en-GB"/>
              <a:t> #1</a:t>
            </a:r>
            <a:r>
              <a:rPr lang="uk-UA"/>
              <a:t>1124.</a:t>
            </a:r>
            <a:r>
              <a:rPr lang="en-US"/>
              <a:t>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253F4-9DC7-4D9E-8416-9F7301F53A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uk-UA" dirty="0"/>
              <a:t>Підготовлено</a:t>
            </a:r>
            <a:r>
              <a:rPr lang="en-US" dirty="0"/>
              <a:t> Kantar Ukraine
</a:t>
            </a:r>
            <a:r>
              <a:rPr lang="uk-UA" dirty="0"/>
              <a:t>Вересень </a:t>
            </a:r>
            <a:r>
              <a:rPr lang="en-US" dirty="0"/>
              <a:t>202</a:t>
            </a:r>
            <a:r>
              <a:rPr lang="uk-UA" dirty="0"/>
              <a:t>4</a:t>
            </a:r>
            <a:endParaRPr lang="en-GB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CE5983F-1C73-4C4D-87D7-63EED188ED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18" name="Picture Placeholder 17" descr="A group of tall buildings at night&#10;&#10;Description automatically generated">
            <a:extLst>
              <a:ext uri="{FF2B5EF4-FFF2-40B4-BE49-F238E27FC236}">
                <a16:creationId xmlns:a16="http://schemas.microsoft.com/office/drawing/2014/main" id="{5FD3B560-A744-DED6-512E-49EB2568856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t="7386" b="7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52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F21C6B6-2CE1-4455-BD76-34FC1E06AC73}"/>
              </a:ext>
            </a:extLst>
          </p:cNvPr>
          <p:cNvSpPr txBox="1"/>
          <p:nvPr/>
        </p:nvSpPr>
        <p:spPr>
          <a:xfrm>
            <a:off x="420191" y="488569"/>
            <a:ext cx="114260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uk-UA" sz="20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Кіоски і магазини – основні канали розповсюдження нелегальної продукції</a:t>
            </a:r>
            <a:r>
              <a:rPr lang="uk-UA" sz="2000" b="1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>
                <a:latin typeface="+mj-lt"/>
                <a:ea typeface="+mj-ea"/>
                <a:cs typeface="+mj-cs"/>
              </a:rPr>
              <a:t>2024 рік </a:t>
            </a:r>
            <a:endParaRPr lang="uk-UA" sz="2000"/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id="{B49D04C4-DF9E-4795-94C2-F7805C3EA55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F6A848-EF3E-413F-91CE-5A8F2C0CD73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hart 11">
            <a:extLst>
              <a:ext uri="{FF2B5EF4-FFF2-40B4-BE49-F238E27FC236}">
                <a16:creationId xmlns:a16="http://schemas.microsoft.com/office/drawing/2014/main" id="{B80480E9-298A-5D80-97A3-8E489941C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384961"/>
              </p:ext>
            </p:extLst>
          </p:nvPr>
        </p:nvGraphicFramePr>
        <p:xfrm>
          <a:off x="2516567" y="2184156"/>
          <a:ext cx="7233313" cy="33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F6986B-B976-6721-C01F-D65350D75634}"/>
              </a:ext>
            </a:extLst>
          </p:cNvPr>
          <p:cNvSpPr txBox="1"/>
          <p:nvPr/>
        </p:nvSpPr>
        <p:spPr>
          <a:xfrm>
            <a:off x="7717320" y="4768060"/>
            <a:ext cx="20052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/>
              <a:t>Кіоски 3</a:t>
            </a:r>
            <a:r>
              <a:rPr lang="en-US" sz="1600"/>
              <a:t>6</a:t>
            </a:r>
            <a:r>
              <a:rPr lang="uk-UA" sz="1600"/>
              <a:t>%</a:t>
            </a:r>
            <a:endParaRPr lang="en-US" sz="160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0BFC4-E2A0-9959-6055-FB28D2984084}"/>
              </a:ext>
            </a:extLst>
          </p:cNvPr>
          <p:cNvSpPr txBox="1"/>
          <p:nvPr/>
        </p:nvSpPr>
        <p:spPr>
          <a:xfrm>
            <a:off x="2228526" y="4768060"/>
            <a:ext cx="235712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uk-UA" sz="1600"/>
              <a:t>Магазини 3</a:t>
            </a:r>
            <a:r>
              <a:rPr lang="en-US" sz="1600"/>
              <a:t>0</a:t>
            </a:r>
            <a:r>
              <a:rPr lang="uk-UA" sz="1600"/>
              <a:t>%</a:t>
            </a:r>
            <a:endParaRPr lang="en-US" sz="160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D77E5-9A48-C578-B29B-A490845E8757}"/>
              </a:ext>
            </a:extLst>
          </p:cNvPr>
          <p:cNvSpPr txBox="1"/>
          <p:nvPr/>
        </p:nvSpPr>
        <p:spPr>
          <a:xfrm>
            <a:off x="7343980" y="2282091"/>
            <a:ext cx="23314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/>
              <a:t>Вуличні торговці 1</a:t>
            </a:r>
            <a:r>
              <a:rPr lang="en-US" sz="1600"/>
              <a:t>8</a:t>
            </a:r>
            <a:r>
              <a:rPr lang="uk-UA" sz="1600"/>
              <a:t>%</a:t>
            </a:r>
            <a:endParaRPr lang="en-US" sz="160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8CA85-04D0-7AD0-5832-B5960452183A}"/>
              </a:ext>
            </a:extLst>
          </p:cNvPr>
          <p:cNvSpPr txBox="1"/>
          <p:nvPr/>
        </p:nvSpPr>
        <p:spPr>
          <a:xfrm>
            <a:off x="2858369" y="2261524"/>
            <a:ext cx="20373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uk-UA" sz="1600"/>
              <a:t>Відкриті ринки 1</a:t>
            </a:r>
            <a:r>
              <a:rPr lang="en-US" sz="1600"/>
              <a:t>3</a:t>
            </a:r>
            <a:r>
              <a:rPr lang="uk-UA" sz="1600"/>
              <a:t>%</a:t>
            </a:r>
            <a:endParaRPr lang="en-US" sz="160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61F7A-8AE9-883B-B7A7-C96452129BEA}"/>
              </a:ext>
            </a:extLst>
          </p:cNvPr>
          <p:cNvSpPr txBox="1"/>
          <p:nvPr/>
        </p:nvSpPr>
        <p:spPr>
          <a:xfrm>
            <a:off x="5382698" y="1673313"/>
            <a:ext cx="12637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/>
              <a:t>Інше 3%</a:t>
            </a:r>
            <a:endParaRPr lang="en-US" sz="1600" err="1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110D1EE-F5E6-B10D-C759-6426FFC6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848-EF3E-413F-91CE-5A8F2C0CD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F21C6B6-2CE1-4455-BD76-34FC1E06AC73}"/>
              </a:ext>
            </a:extLst>
          </p:cNvPr>
          <p:cNvSpPr txBox="1"/>
          <p:nvPr/>
        </p:nvSpPr>
        <p:spPr>
          <a:xfrm>
            <a:off x="420191" y="488569"/>
            <a:ext cx="113987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uk-UA" sz="2000"/>
              <a:t>Основні регіони розповсюдження нелегальної продукції</a:t>
            </a:r>
            <a:r>
              <a:rPr lang="uk-UA" sz="2000" b="1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>
                <a:latin typeface="+mj-lt"/>
                <a:ea typeface="+mj-ea"/>
                <a:cs typeface="+mj-cs"/>
              </a:rPr>
              <a:t>202</a:t>
            </a:r>
            <a:r>
              <a:rPr lang="en-US" sz="2000" b="1">
                <a:latin typeface="+mj-lt"/>
                <a:ea typeface="+mj-ea"/>
                <a:cs typeface="+mj-cs"/>
              </a:rPr>
              <a:t>4</a:t>
            </a:r>
            <a:r>
              <a:rPr lang="uk-UA" sz="2000" b="1">
                <a:latin typeface="+mj-lt"/>
                <a:ea typeface="+mj-ea"/>
                <a:cs typeface="+mj-cs"/>
              </a:rPr>
              <a:t> рік </a:t>
            </a:r>
            <a:endParaRPr lang="uk-UA" sz="200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7472399"/>
              </p:ext>
            </p:extLst>
          </p:nvPr>
        </p:nvGraphicFramePr>
        <p:xfrm>
          <a:off x="2544324" y="1385369"/>
          <a:ext cx="6327533" cy="3594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50686">
                  <a:extLst>
                    <a:ext uri="{9D8B030D-6E8A-4147-A177-3AD203B41FA5}">
                      <a16:colId xmlns:a16="http://schemas.microsoft.com/office/drawing/2014/main" val="2839167135"/>
                    </a:ext>
                  </a:extLst>
                </a:gridCol>
                <a:gridCol w="2476847">
                  <a:extLst>
                    <a:ext uri="{9D8B030D-6E8A-4147-A177-3AD203B41FA5}">
                      <a16:colId xmlns:a16="http://schemas.microsoft.com/office/drawing/2014/main" val="615059064"/>
                    </a:ext>
                  </a:extLst>
                </a:gridCol>
              </a:tblGrid>
              <a:tr h="4751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9616" marR="129616" marT="64808" marB="64808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chemeClr val="lt1"/>
                      </a:solidFill>
                    </a:lnT>
                    <a:lnB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b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12700" cmpd="sng">
                      <a:solidFill>
                        <a:srgbClr val="DFDF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14486"/>
                  </a:ext>
                </a:extLst>
              </a:tr>
              <a:tr h="475170">
                <a:tc>
                  <a:txBody>
                    <a:bodyPr/>
                    <a:lstStyle/>
                    <a:p>
                      <a:pPr marL="72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Дніпропетровська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16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 b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616" marR="129616" marT="64808" marB="64808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11757"/>
                  </a:ext>
                </a:extLst>
              </a:tr>
              <a:tr h="393773">
                <a:tc>
                  <a:txBody>
                    <a:bodyPr/>
                    <a:lstStyle/>
                    <a:p>
                      <a:pPr marL="72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Харківська</a:t>
                      </a:r>
                    </a:p>
                  </a:txBody>
                  <a:tcPr marL="6350" marR="6350" marT="6350" marB="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FDFD9"/>
                      </a:solidFill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k-UA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12700" cmpd="sng">
                      <a:solidFill>
                        <a:srgbClr val="DFDFD9"/>
                      </a:solidFill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28389"/>
                  </a:ext>
                </a:extLst>
              </a:tr>
              <a:tr h="393773">
                <a:tc>
                  <a:txBody>
                    <a:bodyPr/>
                    <a:lstStyle/>
                    <a:p>
                      <a:pPr marL="72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Одеська</a:t>
                      </a:r>
                    </a:p>
                  </a:txBody>
                  <a:tcPr marL="6350" marR="6350" marT="6350" marB="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11%</a:t>
                      </a:r>
                      <a:endParaRPr lang="ru-RU" sz="1600" b="0" kern="120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00533"/>
                  </a:ext>
                </a:extLst>
              </a:tr>
              <a:tr h="393773">
                <a:tc>
                  <a:txBody>
                    <a:bodyPr/>
                    <a:lstStyle/>
                    <a:p>
                      <a:pPr marL="72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Київ і Київська обл.</a:t>
                      </a:r>
                    </a:p>
                  </a:txBody>
                  <a:tcPr marL="6350" marR="6350" marT="6350" marB="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b="0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9</a:t>
                      </a:r>
                      <a:r>
                        <a:rPr lang="ru-RU" sz="1600" b="0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8239"/>
                  </a:ext>
                </a:extLst>
              </a:tr>
              <a:tr h="393773">
                <a:tc>
                  <a:txBody>
                    <a:bodyPr/>
                    <a:lstStyle/>
                    <a:p>
                      <a:pPr marL="72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Львівська</a:t>
                      </a:r>
                    </a:p>
                  </a:txBody>
                  <a:tcPr marL="6350" marR="6350" marT="6350" marB="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8</a:t>
                      </a:r>
                      <a:r>
                        <a:rPr lang="ru-RU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3655"/>
                  </a:ext>
                </a:extLst>
              </a:tr>
              <a:tr h="393773">
                <a:tc>
                  <a:txBody>
                    <a:bodyPr/>
                    <a:lstStyle/>
                    <a:p>
                      <a:pPr marL="72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Хмельницька</a:t>
                      </a:r>
                    </a:p>
                  </a:txBody>
                  <a:tcPr marL="6350" marR="6350" marT="6350" marB="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FDF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k-UA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FDF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41998"/>
                  </a:ext>
                </a:extLst>
              </a:tr>
              <a:tr h="675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200" b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616" marR="129616" marT="64808" marB="64808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3600" b="1" kern="12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69%</a:t>
                      </a:r>
                      <a:endParaRPr lang="ru-RU" sz="3600" b="1" kern="12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501559"/>
                  </a:ext>
                </a:extLst>
              </a:tr>
            </a:tbl>
          </a:graphicData>
        </a:graphic>
      </p:graphicFrame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id="{B49D04C4-DF9E-4795-94C2-F7805C3EA55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F6A848-EF3E-413F-91CE-5A8F2C0CD7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CDDA698-817F-2F89-7951-522AB68B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848-EF3E-413F-91CE-5A8F2C0CD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52624-A2B3-AC44-B1B3-CF50BB25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 anchor="t">
            <a:normAutofit/>
          </a:bodyPr>
          <a:lstStyle/>
          <a:p>
            <a:r>
              <a:rPr lang="ru-RU"/>
              <a:t>Резюме</a:t>
            </a:r>
            <a:endParaRPr lang="ru-UA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85777C4-A4AF-E18A-B7EF-D8468375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A4C37E-6118-9E48-8F4B-A3E7500D7D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9999" y="685952"/>
            <a:ext cx="5626800" cy="5334703"/>
          </a:xfrm>
        </p:spPr>
        <p:txBody>
          <a:bodyPr>
            <a:noAutofit/>
          </a:bodyPr>
          <a:lstStyle/>
          <a:p>
            <a:pPr lvl="1">
              <a:buSzPct val="100000"/>
            </a:pPr>
            <a:r>
              <a:rPr lang="ru-RU" sz="1400" kern="0" dirty="0"/>
              <a:t>У </a:t>
            </a:r>
            <a:r>
              <a:rPr lang="ru-RU" sz="1400" kern="0" dirty="0" err="1"/>
              <a:t>липні</a:t>
            </a:r>
            <a:r>
              <a:rPr lang="ru-RU" sz="1400" kern="0" dirty="0"/>
              <a:t> 2024 року, </a:t>
            </a:r>
            <a:r>
              <a:rPr lang="ru-RU" sz="1400" kern="0" dirty="0" err="1"/>
              <a:t>рівень</a:t>
            </a:r>
            <a:r>
              <a:rPr lang="ru-RU" sz="1400" kern="0" dirty="0"/>
              <a:t> </a:t>
            </a:r>
            <a:r>
              <a:rPr lang="ru-RU" sz="1400" kern="0" dirty="0" err="1"/>
              <a:t>нелегальної</a:t>
            </a:r>
            <a:r>
              <a:rPr lang="ru-RU" sz="1400" kern="0" dirty="0"/>
              <a:t> </a:t>
            </a:r>
            <a:r>
              <a:rPr lang="ru-RU" sz="1400" kern="0" dirty="0" err="1"/>
              <a:t>торгівлі</a:t>
            </a:r>
            <a:r>
              <a:rPr lang="ru-RU" sz="1400" kern="0" dirty="0"/>
              <a:t> </a:t>
            </a:r>
            <a:r>
              <a:rPr lang="ru-RU" sz="1400" kern="0" dirty="0" err="1"/>
              <a:t>тютюновими</a:t>
            </a:r>
            <a:r>
              <a:rPr lang="ru-RU" sz="1400" kern="0" dirty="0"/>
              <a:t> </a:t>
            </a:r>
            <a:r>
              <a:rPr lang="ru-RU" sz="1400" kern="0" dirty="0" err="1"/>
              <a:t>виробами</a:t>
            </a:r>
            <a:r>
              <a:rPr lang="ru-RU" sz="1400" kern="0" dirty="0"/>
              <a:t> в </a:t>
            </a:r>
            <a:r>
              <a:rPr lang="ru-RU" sz="1400" kern="0" dirty="0" err="1"/>
              <a:t>Україні</a:t>
            </a:r>
            <a:r>
              <a:rPr lang="ru-RU" sz="1400" kern="0" dirty="0"/>
              <a:t> </a:t>
            </a:r>
            <a:r>
              <a:rPr lang="ru-RU" sz="1400" kern="0" dirty="0" err="1"/>
              <a:t>значно</a:t>
            </a:r>
            <a:r>
              <a:rPr lang="ru-RU" sz="1400" kern="0" dirty="0"/>
              <a:t> </a:t>
            </a:r>
            <a:r>
              <a:rPr lang="ru-RU" sz="1400" kern="0" dirty="0" err="1"/>
              <a:t>знизився</a:t>
            </a:r>
            <a:r>
              <a:rPr lang="ru-RU" sz="1400" kern="0" dirty="0"/>
              <a:t> </a:t>
            </a:r>
            <a:r>
              <a:rPr lang="ru-RU" sz="1400" kern="0" dirty="0" err="1"/>
              <a:t>відносно</a:t>
            </a:r>
            <a:r>
              <a:rPr lang="ru-RU" sz="1400" kern="0" dirty="0"/>
              <a:t> </a:t>
            </a:r>
            <a:r>
              <a:rPr lang="ru-RU" sz="1400" kern="0" dirty="0" err="1"/>
              <a:t>попереднього</a:t>
            </a:r>
            <a:r>
              <a:rPr lang="ru-RU" sz="1400" kern="0" dirty="0"/>
              <a:t> </a:t>
            </a:r>
            <a:r>
              <a:rPr lang="ru-RU" sz="1400" kern="0" dirty="0" err="1"/>
              <a:t>періоду</a:t>
            </a:r>
            <a:r>
              <a:rPr lang="en-US" sz="1400" kern="0" dirty="0"/>
              <a:t> </a:t>
            </a:r>
            <a:r>
              <a:rPr lang="ru-RU" sz="1400" kern="0" dirty="0"/>
              <a:t>з 18,0% </a:t>
            </a:r>
            <a:r>
              <a:rPr lang="en-US" sz="1400" kern="0" dirty="0"/>
              <a:t>(</a:t>
            </a:r>
            <a:r>
              <a:rPr lang="uk-UA" sz="1400" kern="0" dirty="0"/>
              <a:t>у </a:t>
            </a:r>
            <a:r>
              <a:rPr lang="ru-RU" sz="1400" kern="0" dirty="0"/>
              <a:t>к</a:t>
            </a:r>
            <a:r>
              <a:rPr lang="uk-UA" sz="1400" kern="0" dirty="0" err="1"/>
              <a:t>вітені</a:t>
            </a:r>
            <a:r>
              <a:rPr lang="uk-UA" sz="1400" kern="0" dirty="0"/>
              <a:t> 2024</a:t>
            </a:r>
            <a:r>
              <a:rPr lang="en-US" sz="1400" kern="0" dirty="0"/>
              <a:t>)</a:t>
            </a:r>
            <a:r>
              <a:rPr lang="ru-RU" sz="1400" kern="0" dirty="0"/>
              <a:t> до 14,6%. </a:t>
            </a:r>
            <a:r>
              <a:rPr lang="ru-RU" sz="1400" kern="0" dirty="0" err="1"/>
              <a:t>Зменшились</a:t>
            </a:r>
            <a:r>
              <a:rPr lang="ru-RU" sz="1400" kern="0" dirty="0"/>
              <a:t> також </a:t>
            </a:r>
            <a:r>
              <a:rPr lang="ru-RU" sz="1400" kern="0" dirty="0" err="1"/>
              <a:t>обсяги</a:t>
            </a:r>
            <a:r>
              <a:rPr lang="ru-RU" sz="1400" kern="0" dirty="0"/>
              <a:t> </a:t>
            </a:r>
            <a:r>
              <a:rPr lang="ru-RU" sz="1400" kern="0" dirty="0" err="1"/>
              <a:t>підробок</a:t>
            </a:r>
            <a:r>
              <a:rPr lang="ru-RU" sz="1400" kern="0" dirty="0"/>
              <a:t> (у тому </a:t>
            </a:r>
            <a:r>
              <a:rPr lang="ru-RU" sz="1400" kern="0" dirty="0" err="1"/>
              <a:t>числі</a:t>
            </a:r>
            <a:r>
              <a:rPr lang="ru-RU" sz="1400" kern="0" dirty="0"/>
              <a:t> з </a:t>
            </a:r>
            <a:r>
              <a:rPr lang="ru-RU" sz="1400" kern="0" dirty="0" err="1"/>
              <a:t>підробленими</a:t>
            </a:r>
            <a:r>
              <a:rPr lang="ru-RU" sz="1400" kern="0" dirty="0"/>
              <a:t> марками) до 8,1%.</a:t>
            </a:r>
          </a:p>
          <a:p>
            <a:pPr lvl="1">
              <a:buSzPct val="100000"/>
            </a:pPr>
            <a:r>
              <a:rPr lang="ru-RU" sz="1400" dirty="0"/>
              <a:t>Станом на липень 2024 </a:t>
            </a:r>
            <a:r>
              <a:rPr lang="ru-RU" sz="1400" dirty="0" err="1"/>
              <a:t>частка</a:t>
            </a:r>
            <a:r>
              <a:rPr lang="ru-RU" sz="1400" dirty="0"/>
              <a:t> </a:t>
            </a:r>
            <a:r>
              <a:rPr lang="ru-RU" sz="1400" dirty="0" err="1"/>
              <a:t>підробленої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в </a:t>
            </a:r>
            <a:r>
              <a:rPr lang="ru-RU" sz="1400" dirty="0" err="1"/>
              <a:t>загальному</a:t>
            </a:r>
            <a:r>
              <a:rPr lang="ru-RU" sz="1400" dirty="0"/>
              <a:t> </a:t>
            </a:r>
            <a:r>
              <a:rPr lang="ru-RU" sz="1400" dirty="0" err="1"/>
              <a:t>обсязі</a:t>
            </a:r>
            <a:r>
              <a:rPr lang="ru-RU" sz="1400" dirty="0"/>
              <a:t> </a:t>
            </a:r>
            <a:r>
              <a:rPr lang="ru-RU" sz="1400" dirty="0" err="1"/>
              <a:t>нелегальної</a:t>
            </a:r>
            <a:r>
              <a:rPr lang="ru-RU" sz="1400" dirty="0"/>
              <a:t> </a:t>
            </a:r>
            <a:r>
              <a:rPr lang="ru-RU" sz="1400" dirty="0" err="1"/>
              <a:t>тютюнової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знизилась</a:t>
            </a:r>
            <a:r>
              <a:rPr lang="ru-RU" sz="1400" dirty="0"/>
              <a:t>. 33% </a:t>
            </a:r>
            <a:r>
              <a:rPr lang="uk-UA" sz="1400" dirty="0"/>
              <a:t>контрафактної продукції </a:t>
            </a:r>
            <a:r>
              <a:rPr lang="uk-UA" sz="1400" b="0" i="0" u="none" strike="noStrike" baseline="0" noProof="0" dirty="0"/>
              <a:t>мають ознаки</a:t>
            </a:r>
            <a:r>
              <a:rPr lang="uk-UA" sz="1400" b="0" kern="1200" noProof="0" dirty="0"/>
              <a:t> </a:t>
            </a:r>
            <a:r>
              <a:rPr lang="uk-UA" sz="1400" b="0" i="0" u="none" strike="noStrike" baseline="0" noProof="0" dirty="0"/>
              <a:t>підроблених акцизних марок. </a:t>
            </a:r>
            <a:r>
              <a:rPr lang="uk-UA" sz="1400" baseline="0" noProof="0" dirty="0"/>
              <a:t>З</a:t>
            </a:r>
            <a:r>
              <a:rPr lang="uk-UA" sz="1400" b="0" i="0" u="none" strike="noStrike" dirty="0">
                <a:effectLst/>
              </a:rPr>
              <a:t>а написом на упаковці, вироблені «Українським Тютюновим Виробництвом»</a:t>
            </a:r>
            <a:r>
              <a:rPr lang="en-US" sz="1400" b="0" i="0" u="none" strike="noStrike" dirty="0">
                <a:effectLst/>
              </a:rPr>
              <a:t> </a:t>
            </a:r>
            <a:r>
              <a:rPr lang="uk-UA" sz="1400" b="0" i="0" u="none" strike="noStrike" dirty="0">
                <a:effectLst/>
              </a:rPr>
              <a:t>та </a:t>
            </a:r>
            <a:r>
              <a:rPr lang="uk-UA" sz="1400" b="0" i="0" u="none" strike="noStrike" kern="1200" noProof="0" dirty="0">
                <a:effectLst/>
              </a:rPr>
              <a:t>Юнайтед Тобако / Маршалл Файнест Тобакко</a:t>
            </a:r>
            <a:r>
              <a:rPr lang="uk-UA" sz="1400" dirty="0"/>
              <a:t> </a:t>
            </a:r>
            <a:r>
              <a:rPr lang="uk-UA" sz="1400" b="0" i="0" u="none" strike="noStrike" kern="1200" noProof="0" dirty="0">
                <a:effectLst/>
              </a:rPr>
              <a:t>/ </a:t>
            </a:r>
            <a:r>
              <a:rPr lang="en-US" sz="1400" b="0" i="0" u="none" strike="noStrike" kern="1200" noProof="0" dirty="0">
                <a:effectLst/>
              </a:rPr>
              <a:t>VK Tobacco FZE</a:t>
            </a:r>
            <a:r>
              <a:rPr lang="uk-UA" sz="1400" b="0" i="0" u="none" strike="noStrike" kern="1200" noProof="0" dirty="0">
                <a:effectLst/>
              </a:rPr>
              <a:t>. </a:t>
            </a:r>
            <a:endParaRPr lang="en-US" sz="1400" b="0" i="0" u="none" strike="noStrike" dirty="0">
              <a:effectLst/>
            </a:endParaRPr>
          </a:p>
          <a:p>
            <a:pPr lvl="1">
              <a:spcBef>
                <a:spcPts val="300"/>
              </a:spcBef>
              <a:buSzPct val="100000"/>
            </a:pPr>
            <a:r>
              <a:rPr lang="uk-UA" sz="1400" dirty="0"/>
              <a:t>52</a:t>
            </a:r>
            <a:r>
              <a:rPr lang="en-US" sz="1400" dirty="0"/>
              <a:t>%</a:t>
            </a:r>
            <a:r>
              <a:rPr lang="uk-UA" sz="1400" dirty="0"/>
              <a:t> </a:t>
            </a:r>
            <a:r>
              <a:rPr lang="ru-RU" sz="1400" dirty="0" err="1"/>
              <a:t>нелегальної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uk-UA" sz="1400" dirty="0"/>
              <a:t>, що маркована позначкою </a:t>
            </a:r>
            <a:r>
              <a:rPr lang="en-US" sz="1400" dirty="0"/>
              <a:t>Duty Free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uk-UA" sz="1400" dirty="0"/>
              <a:t>призначена </a:t>
            </a:r>
            <a:r>
              <a:rPr lang="ru-RU" sz="1400" dirty="0"/>
              <a:t>для </a:t>
            </a:r>
            <a:r>
              <a:rPr lang="ru-RU" sz="1400" dirty="0" err="1"/>
              <a:t>експорту</a:t>
            </a:r>
            <a:r>
              <a:rPr lang="ru-RU" sz="1400" dirty="0"/>
              <a:t>, і нелегально </a:t>
            </a:r>
            <a:r>
              <a:rPr lang="ru-RU" sz="1400" dirty="0" err="1"/>
              <a:t>продається</a:t>
            </a:r>
            <a:r>
              <a:rPr lang="ru-RU" sz="1400" dirty="0"/>
              <a:t> в </a:t>
            </a:r>
            <a:r>
              <a:rPr lang="ru-RU" sz="1400" dirty="0" err="1"/>
              <a:t>Україні</a:t>
            </a:r>
            <a:r>
              <a:rPr lang="ru-RU" sz="1400" dirty="0"/>
              <a:t>, </a:t>
            </a:r>
            <a:r>
              <a:rPr lang="uk-UA" sz="1400" dirty="0"/>
              <a:t>має напис про те, що виробником є Винниківська тютюнова фабрика. Марки цього виробника </a:t>
            </a:r>
            <a:r>
              <a:rPr lang="ru-RU" sz="1400" dirty="0"/>
              <a:t>С</a:t>
            </a:r>
            <a:r>
              <a:rPr lang="en-US" sz="1400" dirty="0" err="1"/>
              <a:t>ompliment</a:t>
            </a:r>
            <a:r>
              <a:rPr lang="en-US" sz="1400" dirty="0"/>
              <a:t> </a:t>
            </a:r>
            <a:r>
              <a:rPr lang="uk-UA" sz="1400" dirty="0"/>
              <a:t>і </a:t>
            </a:r>
            <a:r>
              <a:rPr lang="en-US" sz="1400" dirty="0"/>
              <a:t>Lifa </a:t>
            </a:r>
            <a:r>
              <a:rPr lang="uk-UA" sz="1400" dirty="0"/>
              <a:t>з написом</a:t>
            </a:r>
            <a:r>
              <a:rPr lang="ru-RU" sz="1400" dirty="0"/>
              <a:t> </a:t>
            </a:r>
            <a:r>
              <a:rPr lang="en-US" sz="1400" dirty="0"/>
              <a:t>Duty Free </a:t>
            </a:r>
            <a:r>
              <a:rPr lang="ru-RU" sz="1400" dirty="0" err="1"/>
              <a:t>склали</a:t>
            </a:r>
            <a:r>
              <a:rPr lang="ru-RU" sz="1400" dirty="0"/>
              <a:t> </a:t>
            </a:r>
            <a:r>
              <a:rPr lang="en-US" sz="1400" dirty="0"/>
              <a:t>5</a:t>
            </a:r>
            <a:r>
              <a:rPr lang="uk-UA" sz="1400" dirty="0"/>
              <a:t>1% цієї групи </a:t>
            </a:r>
            <a:r>
              <a:rPr lang="ru-RU" sz="1400" dirty="0" err="1"/>
              <a:t>нелегальної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en-US" sz="1400" dirty="0"/>
              <a:t>.</a:t>
            </a:r>
            <a:r>
              <a:rPr lang="ru-RU" sz="1400" dirty="0"/>
              <a:t> </a:t>
            </a:r>
            <a:endParaRPr lang="en-US" sz="1400" dirty="0"/>
          </a:p>
          <a:p>
            <a:pPr lvl="1">
              <a:spcBef>
                <a:spcPts val="300"/>
              </a:spcBef>
              <a:buSzPct val="100000"/>
            </a:pPr>
            <a:r>
              <a:rPr lang="uk-UA" sz="1400" dirty="0"/>
              <a:t>69% </a:t>
            </a:r>
            <a:r>
              <a:rPr lang="ru-RU" sz="1400" dirty="0" err="1"/>
              <a:t>нелегальних</a:t>
            </a:r>
            <a:r>
              <a:rPr lang="ru-RU" sz="1400" dirty="0"/>
              <a:t> </a:t>
            </a:r>
            <a:r>
              <a:rPr lang="ru-RU" sz="1400" dirty="0" err="1"/>
              <a:t>тютюнових</a:t>
            </a:r>
            <a:r>
              <a:rPr lang="ru-RU" sz="1400" dirty="0"/>
              <a:t> </a:t>
            </a:r>
            <a:r>
              <a:rPr lang="ru-RU" sz="1400" dirty="0" err="1"/>
              <a:t>виробів</a:t>
            </a:r>
            <a:r>
              <a:rPr lang="ru-RU" sz="1400" dirty="0"/>
              <a:t> </a:t>
            </a:r>
            <a:r>
              <a:rPr lang="ru-RU" sz="1400" dirty="0" err="1"/>
              <a:t>розповсюджуються</a:t>
            </a:r>
            <a:r>
              <a:rPr lang="ru-RU" sz="1400" dirty="0"/>
              <a:t> в 6 </a:t>
            </a:r>
            <a:r>
              <a:rPr lang="ru-RU" sz="1400" dirty="0" err="1"/>
              <a:t>наступних</a:t>
            </a:r>
            <a:r>
              <a:rPr lang="ru-RU" sz="1400" dirty="0"/>
              <a:t> </a:t>
            </a:r>
            <a:r>
              <a:rPr lang="ru-RU" sz="1400" dirty="0" err="1"/>
              <a:t>регіонах</a:t>
            </a:r>
            <a:r>
              <a:rPr lang="ru-RU" sz="1400" dirty="0"/>
              <a:t>:</a:t>
            </a:r>
            <a:r>
              <a:rPr lang="uk-UA" sz="1400" dirty="0"/>
              <a:t> Дніпропетровська - 22%, Харківська </a:t>
            </a:r>
            <a:r>
              <a:rPr lang="en-US" sz="1400" dirty="0"/>
              <a:t>– </a:t>
            </a:r>
            <a:r>
              <a:rPr lang="ru-RU" sz="1400" dirty="0"/>
              <a:t>11%</a:t>
            </a:r>
            <a:r>
              <a:rPr lang="en-US" sz="1400" dirty="0"/>
              <a:t>; </a:t>
            </a:r>
            <a:r>
              <a:rPr lang="uk-UA" sz="1400" dirty="0"/>
              <a:t>Одеська - 11%, Київ і Київська обл. – 9%,</a:t>
            </a:r>
            <a:r>
              <a:rPr lang="en-US" sz="1400" dirty="0"/>
              <a:t> </a:t>
            </a:r>
            <a:r>
              <a:rPr lang="ru-RU" sz="1400" dirty="0" err="1"/>
              <a:t>Львівська</a:t>
            </a:r>
            <a:r>
              <a:rPr lang="ru-RU" sz="1400" dirty="0"/>
              <a:t> – 8%</a:t>
            </a:r>
            <a:r>
              <a:rPr lang="en-US" sz="1400" dirty="0"/>
              <a:t>;</a:t>
            </a:r>
            <a:r>
              <a:rPr lang="uk-UA" sz="1400" dirty="0"/>
              <a:t> Хмельницька </a:t>
            </a:r>
            <a:r>
              <a:rPr lang="en-US" sz="1400" dirty="0"/>
              <a:t>– </a:t>
            </a:r>
            <a:r>
              <a:rPr lang="uk-UA" sz="1400" dirty="0"/>
              <a:t>8</a:t>
            </a:r>
            <a:r>
              <a:rPr lang="en-US" sz="1400" dirty="0"/>
              <a:t>%</a:t>
            </a:r>
            <a:r>
              <a:rPr lang="ru-RU" sz="1400" dirty="0"/>
              <a:t>.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SzPct val="100000"/>
            </a:pPr>
            <a:r>
              <a:rPr lang="uk-UA" sz="1400" dirty="0"/>
              <a:t>Кіоски і магазини є основними каналами торгівлі нелегальними тютюновими виробами. Частка нелегальної продукції, яка продається через ці канали, не змінилась порівняно з попереднім періодом 2024 року і складає 66%.</a:t>
            </a:r>
          </a:p>
        </p:txBody>
      </p:sp>
      <p:pic>
        <p:nvPicPr>
          <p:cNvPr id="7" name="Picture Placeholder 6" descr="A tall buildings with gold windows&#10;&#10;Description automatically generated with medium confidence">
            <a:extLst>
              <a:ext uri="{FF2B5EF4-FFF2-40B4-BE49-F238E27FC236}">
                <a16:creationId xmlns:a16="http://schemas.microsoft.com/office/drawing/2014/main" id="{0C07B0D2-451C-F512-25AA-D101966247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7484"/>
          <a:stretch/>
        </p:blipFill>
        <p:spPr>
          <a:xfrm>
            <a:off x="6200965" y="978195"/>
            <a:ext cx="5626800" cy="5042461"/>
          </a:xfrm>
          <a:noFill/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A15141-56E7-A24D-25DC-97E6F0866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D3DE-1426-074C-BA89-DEEC118B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/>
              <a:t>Дизайн дослідження</a:t>
            </a:r>
            <a:br>
              <a:rPr lang="en-US">
                <a:solidFill>
                  <a:schemeClr val="bg2"/>
                </a:solidFill>
              </a:rPr>
            </a:br>
            <a:br>
              <a:rPr lang="en-US">
                <a:solidFill>
                  <a:schemeClr val="bg2"/>
                </a:solidFill>
              </a:rPr>
            </a:b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AB531-8E97-C542-90F3-98846E28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>
            <a:off x="6147173" y="2432013"/>
            <a:ext cx="2903603" cy="3642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SzPct val="100000"/>
            </a:pPr>
            <a:r>
              <a:rPr lang="ru-RU" sz="1400" dirty="0" err="1"/>
              <a:t>Міське</a:t>
            </a:r>
            <a:r>
              <a:rPr lang="ru-RU" sz="1400" dirty="0"/>
              <a:t> і </a:t>
            </a:r>
            <a:r>
              <a:rPr lang="ru-RU" sz="1400" dirty="0" err="1"/>
              <a:t>сільське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endParaRPr lang="ru-RU" sz="1400" dirty="0"/>
          </a:p>
          <a:p>
            <a:pPr lvl="1">
              <a:spcBef>
                <a:spcPts val="0"/>
              </a:spcBef>
              <a:buSzPct val="100000"/>
            </a:pPr>
            <a:r>
              <a:rPr lang="ru-RU" sz="1400" dirty="0"/>
              <a:t>В 2024 </a:t>
            </a:r>
            <a:r>
              <a:rPr lang="ru-RU" sz="1400" dirty="0" err="1"/>
              <a:t>році</a:t>
            </a:r>
            <a:r>
              <a:rPr lang="ru-RU" sz="1400" dirty="0"/>
              <a:t> </a:t>
            </a:r>
            <a:r>
              <a:rPr lang="ru-RU" sz="1400" dirty="0" err="1"/>
              <a:t>дослідження</a:t>
            </a:r>
            <a:r>
              <a:rPr lang="ru-RU" sz="1400" dirty="0"/>
              <a:t> не </a:t>
            </a:r>
            <a:r>
              <a:rPr lang="ru-RU" sz="1400" dirty="0" err="1"/>
              <a:t>охоплює</a:t>
            </a:r>
            <a:r>
              <a:rPr lang="ru-RU" sz="1400" dirty="0"/>
              <a:t> </a:t>
            </a:r>
            <a:r>
              <a:rPr lang="ru-RU" sz="1400" dirty="0" err="1"/>
              <a:t>тимчасово</a:t>
            </a:r>
            <a:r>
              <a:rPr lang="ru-RU" sz="1400" dirty="0"/>
              <a:t> </a:t>
            </a:r>
            <a:r>
              <a:rPr lang="ru-RU" sz="1400" dirty="0" err="1"/>
              <a:t>окуповані</a:t>
            </a:r>
            <a:r>
              <a:rPr lang="ru-RU" sz="1400" dirty="0"/>
              <a:t> та </a:t>
            </a:r>
            <a:r>
              <a:rPr lang="ru-RU" sz="1400" dirty="0" err="1"/>
              <a:t>прифронтові</a:t>
            </a:r>
            <a:r>
              <a:rPr lang="ru-RU" sz="1400" dirty="0"/>
              <a:t> </a:t>
            </a:r>
            <a:r>
              <a:rPr lang="ru-RU" sz="1400" dirty="0" err="1"/>
              <a:t>регіони</a:t>
            </a:r>
            <a:r>
              <a:rPr lang="ru-RU" sz="1400" dirty="0"/>
              <a:t>:</a:t>
            </a:r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ru-RU" sz="1400" dirty="0"/>
              <a:t>     </a:t>
            </a:r>
            <a:r>
              <a:rPr lang="en-US" sz="1400" dirty="0"/>
              <a:t>-</a:t>
            </a:r>
            <a:r>
              <a:rPr lang="ru-RU" sz="1400" dirty="0"/>
              <a:t> Л</a:t>
            </a:r>
            <a:r>
              <a:rPr lang="uk-UA" sz="1400" dirty="0" err="1"/>
              <a:t>уганська</a:t>
            </a:r>
            <a:r>
              <a:rPr lang="uk-UA" sz="1400" dirty="0"/>
              <a:t> </a:t>
            </a:r>
            <a:r>
              <a:rPr lang="uk-UA" sz="1400" dirty="0" err="1"/>
              <a:t>обл</a:t>
            </a:r>
            <a:r>
              <a:rPr lang="uk-UA" sz="1400" dirty="0"/>
              <a:t>,</a:t>
            </a:r>
            <a:endParaRPr lang="en-US" sz="1400" dirty="0"/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ru-RU" sz="1400" dirty="0"/>
              <a:t>    </a:t>
            </a:r>
            <a:r>
              <a:rPr lang="en-US" sz="1400" dirty="0"/>
              <a:t> - </a:t>
            </a:r>
            <a:r>
              <a:rPr lang="uk-UA" sz="1400" dirty="0"/>
              <a:t>Донецька </a:t>
            </a:r>
            <a:r>
              <a:rPr lang="uk-UA" sz="1400" dirty="0" err="1"/>
              <a:t>обл</a:t>
            </a:r>
            <a:r>
              <a:rPr lang="uk-UA" sz="1400" dirty="0"/>
              <a:t>,</a:t>
            </a:r>
            <a:endParaRPr lang="en-US" sz="1400" dirty="0"/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en-US" sz="1400" dirty="0"/>
              <a:t>     - </a:t>
            </a:r>
            <a:r>
              <a:rPr lang="uk-UA" sz="1400" dirty="0"/>
              <a:t>Херсонська </a:t>
            </a:r>
            <a:r>
              <a:rPr lang="uk-UA" sz="1400" dirty="0" err="1"/>
              <a:t>обл</a:t>
            </a:r>
            <a:r>
              <a:rPr lang="uk-UA" sz="1400" dirty="0"/>
              <a:t>,</a:t>
            </a:r>
            <a:endParaRPr lang="en-US" sz="1400" dirty="0"/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en-US" sz="1400" dirty="0"/>
              <a:t>     - </a:t>
            </a:r>
            <a:r>
              <a:rPr lang="uk-UA" sz="1400" dirty="0"/>
              <a:t>У Миколаївській </a:t>
            </a:r>
            <a:r>
              <a:rPr lang="uk-UA" sz="1400" dirty="0" err="1"/>
              <a:t>обл</a:t>
            </a:r>
            <a:r>
              <a:rPr lang="uk-UA" sz="1400" dirty="0"/>
              <a:t>, </a:t>
            </a:r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uk-UA" sz="1400" dirty="0"/>
              <a:t>       </a:t>
            </a:r>
            <a:r>
              <a:rPr lang="ru-RU" sz="1400" dirty="0" err="1"/>
              <a:t>опитування</a:t>
            </a:r>
            <a:r>
              <a:rPr lang="ru-RU" sz="1400" dirty="0"/>
              <a:t> проводиться  </a:t>
            </a:r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ru-RU" sz="1400" dirty="0"/>
              <a:t>       </a:t>
            </a:r>
            <a:r>
              <a:rPr lang="ru-RU" sz="1400" dirty="0" err="1"/>
              <a:t>тільки</a:t>
            </a:r>
            <a:r>
              <a:rPr lang="ru-RU" sz="1400" dirty="0"/>
              <a:t> в м. </a:t>
            </a:r>
            <a:r>
              <a:rPr lang="ru-RU" sz="1400" dirty="0" err="1"/>
              <a:t>Миколаїв</a:t>
            </a:r>
            <a:endParaRPr lang="en-US" sz="1400" dirty="0"/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en-US" sz="1400" dirty="0"/>
              <a:t>     - </a:t>
            </a:r>
            <a:r>
              <a:rPr lang="uk-UA" sz="1400" dirty="0"/>
              <a:t>3</a:t>
            </a:r>
            <a:r>
              <a:rPr lang="en-US" sz="1400" dirty="0"/>
              <a:t>0% </a:t>
            </a:r>
            <a:r>
              <a:rPr lang="uk-UA" sz="1400" dirty="0"/>
              <a:t>Харківської </a:t>
            </a:r>
            <a:r>
              <a:rPr lang="uk-UA" sz="1400" dirty="0" err="1"/>
              <a:t>обл</a:t>
            </a:r>
            <a:endParaRPr lang="en-US" sz="1400" dirty="0"/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en-US" sz="1400" dirty="0"/>
              <a:t>     - </a:t>
            </a:r>
            <a:r>
              <a:rPr lang="ru-RU" sz="1400" dirty="0"/>
              <a:t>У </a:t>
            </a:r>
            <a:r>
              <a:rPr lang="ru-RU" sz="1400" dirty="0" err="1"/>
              <a:t>Запорізькій</a:t>
            </a:r>
            <a:r>
              <a:rPr lang="ru-RU" sz="1400" dirty="0"/>
              <a:t> обл. </a:t>
            </a:r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ru-RU" sz="1400" dirty="0"/>
              <a:t>       </a:t>
            </a:r>
            <a:r>
              <a:rPr lang="ru-RU" sz="1400" dirty="0" err="1"/>
              <a:t>опитування</a:t>
            </a:r>
            <a:r>
              <a:rPr lang="ru-RU" sz="1400" dirty="0"/>
              <a:t> проводиться  </a:t>
            </a:r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ru-RU" sz="1400" dirty="0"/>
              <a:t>       </a:t>
            </a:r>
            <a:r>
              <a:rPr lang="ru-RU" sz="1400" dirty="0" err="1"/>
              <a:t>тільки</a:t>
            </a:r>
            <a:r>
              <a:rPr lang="ru-RU" sz="1400" dirty="0"/>
              <a:t> в м. </a:t>
            </a:r>
            <a:r>
              <a:rPr lang="ru-RU" sz="1400" dirty="0" err="1"/>
              <a:t>Запоріжжя</a:t>
            </a:r>
            <a:r>
              <a:rPr lang="ru-RU" sz="1400" dirty="0"/>
              <a:t>.</a:t>
            </a:r>
          </a:p>
          <a:p>
            <a:endParaRPr lang="ru-RU" sz="1600" dirty="0"/>
          </a:p>
        </p:txBody>
      </p:sp>
      <p:sp>
        <p:nvSpPr>
          <p:cNvPr id="25" name="Объект 5"/>
          <p:cNvSpPr txBox="1">
            <a:spLocks/>
          </p:cNvSpPr>
          <p:nvPr/>
        </p:nvSpPr>
        <p:spPr>
          <a:xfrm>
            <a:off x="3124650" y="2416773"/>
            <a:ext cx="2935957" cy="28470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SzPct val="100000"/>
            </a:pPr>
            <a:r>
              <a:rPr lang="uk-UA" sz="1400"/>
              <a:t>3000 курців фабричних сигарет</a:t>
            </a:r>
            <a:endParaRPr lang="en-US" sz="1400"/>
          </a:p>
          <a:p>
            <a:pPr lvl="1">
              <a:spcBef>
                <a:spcPts val="0"/>
              </a:spcBef>
              <a:buSzPct val="100000"/>
            </a:pPr>
            <a:r>
              <a:rPr lang="uk-UA" sz="1400"/>
              <a:t>Репрезентативна вибірка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uk-UA" sz="1400"/>
              <a:t>Чоловіки та жінки віком </a:t>
            </a:r>
            <a:r>
              <a:rPr lang="en-US" sz="1400"/>
              <a:t>18,5- 64 </a:t>
            </a:r>
            <a:r>
              <a:rPr lang="uk-UA" sz="1400"/>
              <a:t>роки</a:t>
            </a:r>
            <a:endParaRPr lang="en-US" sz="1400"/>
          </a:p>
          <a:p>
            <a:pPr lvl="1">
              <a:spcBef>
                <a:spcPts val="0"/>
              </a:spcBef>
              <a:buSzPct val="100000"/>
            </a:pPr>
            <a:r>
              <a:rPr lang="ru-RU" sz="1400"/>
              <a:t>Квота за статтю та </a:t>
            </a:r>
            <a:r>
              <a:rPr lang="ru-RU" sz="1400" err="1"/>
              <a:t>віком</a:t>
            </a:r>
            <a:endParaRPr lang="ru-RU" sz="1400"/>
          </a:p>
          <a:p>
            <a:pPr lvl="1">
              <a:spcBef>
                <a:spcPts val="0"/>
              </a:spcBef>
              <a:buSzPct val="100000"/>
            </a:pPr>
            <a:r>
              <a:rPr lang="ru-RU" sz="1400" err="1"/>
              <a:t>Цільовою</a:t>
            </a:r>
            <a:r>
              <a:rPr lang="ru-RU" sz="1400"/>
              <a:t> </a:t>
            </a:r>
            <a:r>
              <a:rPr lang="ru-RU" sz="1400" err="1"/>
              <a:t>аудиторією</a:t>
            </a:r>
            <a:r>
              <a:rPr lang="ru-RU" sz="1400"/>
              <a:t> є як </a:t>
            </a:r>
            <a:r>
              <a:rPr lang="ru-RU" sz="1400" err="1"/>
              <a:t>постійні</a:t>
            </a:r>
            <a:r>
              <a:rPr lang="ru-RU" sz="1400"/>
              <a:t> </a:t>
            </a:r>
            <a:r>
              <a:rPr lang="ru-RU" sz="1400" err="1"/>
              <a:t>мешканці</a:t>
            </a:r>
            <a:r>
              <a:rPr lang="ru-RU" sz="1400"/>
              <a:t>, так і </a:t>
            </a:r>
            <a:r>
              <a:rPr lang="ru-RU" sz="1400" err="1"/>
              <a:t>внутрішньо</a:t>
            </a:r>
            <a:r>
              <a:rPr lang="ru-RU" sz="1400"/>
              <a:t> </a:t>
            </a:r>
            <a:r>
              <a:rPr lang="ru-RU" sz="1400" err="1"/>
              <a:t>переміщені</a:t>
            </a:r>
            <a:r>
              <a:rPr lang="ru-RU" sz="1400"/>
              <a:t> особи</a:t>
            </a:r>
          </a:p>
          <a:p>
            <a:pPr lvl="1">
              <a:spcBef>
                <a:spcPts val="300"/>
              </a:spcBef>
              <a:buSzPct val="100000"/>
            </a:pPr>
            <a:endParaRPr lang="en-US" sz="1500"/>
          </a:p>
          <a:p>
            <a:endParaRPr lang="ru-RU" sz="1600"/>
          </a:p>
          <a:p>
            <a:endParaRPr lang="ru-RU" sz="1600"/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152400" y="2416773"/>
            <a:ext cx="2935964" cy="2576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/>
              <a:t>– </a:t>
            </a:r>
            <a:r>
              <a:rPr lang="ru-RU" sz="1400"/>
              <a:t>Інтерв'ю </a:t>
            </a:r>
            <a:r>
              <a:rPr lang="ru-RU" sz="1400" err="1"/>
              <a:t>обличчя</a:t>
            </a:r>
            <a:r>
              <a:rPr lang="ru-RU" sz="1400"/>
              <a:t>-до-</a:t>
            </a:r>
            <a:r>
              <a:rPr lang="ru-RU" sz="1400" err="1"/>
              <a:t>обличчя</a:t>
            </a:r>
            <a:r>
              <a:rPr lang="ru-RU" sz="1400"/>
              <a:t>  </a:t>
            </a:r>
          </a:p>
          <a:p>
            <a:pPr>
              <a:spcBef>
                <a:spcPts val="0"/>
              </a:spcBef>
            </a:pPr>
            <a:r>
              <a:rPr lang="ru-RU" sz="1400"/>
              <a:t>   на планшетах</a:t>
            </a:r>
          </a:p>
          <a:p>
            <a:pPr>
              <a:spcBef>
                <a:spcPts val="0"/>
              </a:spcBef>
            </a:pPr>
            <a:r>
              <a:rPr lang="en-US" sz="1400"/>
              <a:t>– </a:t>
            </a:r>
            <a:r>
              <a:rPr lang="uk-UA" sz="1400"/>
              <a:t>Отримання пачок</a:t>
            </a:r>
            <a:r>
              <a:rPr lang="en-US" sz="1400"/>
              <a:t> </a:t>
            </a:r>
            <a:r>
              <a:rPr lang="uk-UA" sz="1400"/>
              <a:t>сигарет від </a:t>
            </a:r>
          </a:p>
          <a:p>
            <a:pPr>
              <a:spcBef>
                <a:spcPts val="0"/>
              </a:spcBef>
            </a:pPr>
            <a:r>
              <a:rPr lang="uk-UA" sz="1400"/>
              <a:t>   респондентів</a:t>
            </a:r>
            <a:endParaRPr lang="en-US" sz="1400"/>
          </a:p>
          <a:p>
            <a:pPr>
              <a:spcBef>
                <a:spcPts val="0"/>
              </a:spcBef>
            </a:pPr>
            <a:r>
              <a:rPr lang="en-US" sz="1400"/>
              <a:t>– </a:t>
            </a:r>
            <a:r>
              <a:rPr lang="uk-UA" sz="1400"/>
              <a:t>Дослідження пачок сигарет   </a:t>
            </a:r>
          </a:p>
          <a:p>
            <a:pPr>
              <a:spcBef>
                <a:spcPts val="0"/>
              </a:spcBef>
            </a:pPr>
            <a:r>
              <a:rPr lang="uk-UA" sz="1400"/>
              <a:t>   та ідентифікація  </a:t>
            </a:r>
          </a:p>
          <a:p>
            <a:pPr>
              <a:spcBef>
                <a:spcPts val="0"/>
              </a:spcBef>
            </a:pPr>
            <a:r>
              <a:rPr lang="uk-UA" sz="1400"/>
              <a:t>   нелегальної продукції</a:t>
            </a:r>
            <a:endParaRPr lang="en-US" sz="1400"/>
          </a:p>
          <a:p>
            <a:pPr>
              <a:spcBef>
                <a:spcPts val="0"/>
              </a:spcBef>
            </a:pPr>
            <a:r>
              <a:rPr lang="en-US" sz="1400"/>
              <a:t>– 4 </a:t>
            </a:r>
            <a:r>
              <a:rPr lang="uk-UA" sz="1400"/>
              <a:t>хвилі на рік</a:t>
            </a:r>
            <a:r>
              <a:rPr lang="en-US" sz="1400"/>
              <a:t> (</a:t>
            </a:r>
            <a:r>
              <a:rPr lang="uk-UA" sz="1400"/>
              <a:t>в</a:t>
            </a:r>
            <a:r>
              <a:rPr lang="en-US" sz="1400"/>
              <a:t> 2024)</a:t>
            </a:r>
            <a:endParaRPr lang="ru-RU" sz="1400"/>
          </a:p>
          <a:p>
            <a:pPr>
              <a:spcBef>
                <a:spcPts val="0"/>
              </a:spcBef>
            </a:pPr>
            <a:endParaRPr lang="en-US" sz="1400"/>
          </a:p>
        </p:txBody>
      </p:sp>
      <p:sp>
        <p:nvSpPr>
          <p:cNvPr id="27" name="Объект 7"/>
          <p:cNvSpPr txBox="1">
            <a:spLocks/>
          </p:cNvSpPr>
          <p:nvPr/>
        </p:nvSpPr>
        <p:spPr>
          <a:xfrm>
            <a:off x="9138646" y="2416774"/>
            <a:ext cx="2900953" cy="3440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400"/>
              <a:t>– </a:t>
            </a:r>
            <a:r>
              <a:rPr lang="ru-RU" sz="1400"/>
              <a:t>Особисте інтерв’ю та обмін пачки сигарет, яку курить респондент</a:t>
            </a:r>
            <a:endParaRPr lang="uk-UA" sz="1400"/>
          </a:p>
          <a:p>
            <a:pPr lvl="1">
              <a:spcBef>
                <a:spcPts val="300"/>
              </a:spcBef>
              <a:buSzPct val="100000"/>
            </a:pPr>
            <a:r>
              <a:rPr lang="ru-RU" sz="1400" err="1"/>
              <a:t>Кодування</a:t>
            </a:r>
            <a:r>
              <a:rPr lang="ru-RU" sz="1400"/>
              <a:t> інформації з </a:t>
            </a:r>
            <a:r>
              <a:rPr lang="ru-RU" sz="1400" err="1"/>
              <a:t>пачок</a:t>
            </a:r>
            <a:r>
              <a:rPr lang="ru-RU" sz="1400"/>
              <a:t>, </a:t>
            </a:r>
            <a:r>
              <a:rPr lang="ru-RU" sz="1400" err="1"/>
              <a:t>подальша</a:t>
            </a:r>
            <a:r>
              <a:rPr lang="ru-RU" sz="1400"/>
              <a:t> </a:t>
            </a:r>
            <a:r>
              <a:rPr lang="ru-RU" sz="1400" err="1"/>
              <a:t>ідентифікація</a:t>
            </a:r>
            <a:r>
              <a:rPr lang="ru-RU" sz="1400"/>
              <a:t>  нелегальної продукції та </a:t>
            </a:r>
            <a:r>
              <a:rPr lang="ru-RU" sz="1400" err="1"/>
              <a:t>обробка</a:t>
            </a:r>
            <a:r>
              <a:rPr lang="ru-RU" sz="1400"/>
              <a:t> </a:t>
            </a:r>
            <a:r>
              <a:rPr lang="ru-RU" sz="1400" err="1"/>
              <a:t>даних</a:t>
            </a:r>
            <a:r>
              <a:rPr lang="ru-RU" sz="1400"/>
              <a:t> в </a:t>
            </a:r>
            <a:r>
              <a:rPr lang="ru-RU" sz="1400" err="1"/>
              <a:t>офісі</a:t>
            </a:r>
            <a:r>
              <a:rPr lang="ru-RU" sz="1400"/>
              <a:t> </a:t>
            </a:r>
            <a:r>
              <a:rPr lang="en-US" sz="1400"/>
              <a:t>KANTAR</a:t>
            </a:r>
            <a:endParaRPr lang="ru-RU" sz="1400"/>
          </a:p>
          <a:p>
            <a:pPr lvl="1">
              <a:spcBef>
                <a:spcPts val="300"/>
              </a:spcBef>
              <a:buSzPct val="100000"/>
            </a:pPr>
            <a:r>
              <a:rPr lang="uk-UA" sz="1400"/>
              <a:t>Окремо, залучаються експертні установи для ідентифікації </a:t>
            </a:r>
            <a:r>
              <a:rPr lang="uk-UA" sz="1400" b="1"/>
              <a:t>підробок</a:t>
            </a:r>
            <a:r>
              <a:rPr lang="uk-UA" sz="1400"/>
              <a:t> шляхом порівняльного аналізу упаковок та марок акцизного податку</a:t>
            </a:r>
          </a:p>
          <a:p>
            <a:endParaRPr lang="en-US" sz="1600"/>
          </a:p>
        </p:txBody>
      </p:sp>
      <p:cxnSp>
        <p:nvCxnSpPr>
          <p:cNvPr id="30" name="Straight Connector 50">
            <a:extLst>
              <a:ext uri="{FF2B5EF4-FFF2-40B4-BE49-F238E27FC236}">
                <a16:creationId xmlns:a16="http://schemas.microsoft.com/office/drawing/2014/main" id="{80639BD9-8FEB-634E-A09A-23856A924D2D}"/>
              </a:ext>
            </a:extLst>
          </p:cNvPr>
          <p:cNvCxnSpPr>
            <a:cxnSpLocks/>
          </p:cNvCxnSpPr>
          <p:nvPr/>
        </p:nvCxnSpPr>
        <p:spPr>
          <a:xfrm flipV="1">
            <a:off x="3119408" y="2335930"/>
            <a:ext cx="2941200" cy="0"/>
          </a:xfrm>
          <a:prstGeom prst="line">
            <a:avLst/>
          </a:prstGeom>
          <a:ln w="12700">
            <a:solidFill>
              <a:srgbClr val="AEAE9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0">
            <a:extLst>
              <a:ext uri="{FF2B5EF4-FFF2-40B4-BE49-F238E27FC236}">
                <a16:creationId xmlns:a16="http://schemas.microsoft.com/office/drawing/2014/main" id="{80639BD9-8FEB-634E-A09A-23856A924D2D}"/>
              </a:ext>
            </a:extLst>
          </p:cNvPr>
          <p:cNvCxnSpPr>
            <a:cxnSpLocks/>
          </p:cNvCxnSpPr>
          <p:nvPr/>
        </p:nvCxnSpPr>
        <p:spPr>
          <a:xfrm flipV="1">
            <a:off x="6096373" y="2333549"/>
            <a:ext cx="2941200" cy="0"/>
          </a:xfrm>
          <a:prstGeom prst="line">
            <a:avLst/>
          </a:prstGeom>
          <a:ln w="12700">
            <a:solidFill>
              <a:srgbClr val="AEAE9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0">
            <a:extLst>
              <a:ext uri="{FF2B5EF4-FFF2-40B4-BE49-F238E27FC236}">
                <a16:creationId xmlns:a16="http://schemas.microsoft.com/office/drawing/2014/main" id="{80639BD9-8FEB-634E-A09A-23856A924D2D}"/>
              </a:ext>
            </a:extLst>
          </p:cNvPr>
          <p:cNvCxnSpPr>
            <a:cxnSpLocks/>
          </p:cNvCxnSpPr>
          <p:nvPr/>
        </p:nvCxnSpPr>
        <p:spPr>
          <a:xfrm flipV="1">
            <a:off x="9106456" y="2335930"/>
            <a:ext cx="2941200" cy="0"/>
          </a:xfrm>
          <a:prstGeom prst="line">
            <a:avLst/>
          </a:prstGeom>
          <a:ln w="12700">
            <a:solidFill>
              <a:srgbClr val="AEAE9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0">
            <a:extLst>
              <a:ext uri="{FF2B5EF4-FFF2-40B4-BE49-F238E27FC236}">
                <a16:creationId xmlns:a16="http://schemas.microsoft.com/office/drawing/2014/main" id="{80639BD9-8FEB-634E-A09A-23856A924D2D}"/>
              </a:ext>
            </a:extLst>
          </p:cNvPr>
          <p:cNvCxnSpPr>
            <a:cxnSpLocks/>
          </p:cNvCxnSpPr>
          <p:nvPr/>
        </p:nvCxnSpPr>
        <p:spPr>
          <a:xfrm flipV="1">
            <a:off x="141832" y="2335930"/>
            <a:ext cx="2941200" cy="0"/>
          </a:xfrm>
          <a:prstGeom prst="line">
            <a:avLst/>
          </a:prstGeom>
          <a:ln w="12700">
            <a:solidFill>
              <a:srgbClr val="AEAE9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96A9034-CBAF-3138-6649-B06440457943}"/>
              </a:ext>
            </a:extLst>
          </p:cNvPr>
          <p:cNvSpPr txBox="1">
            <a:spLocks/>
          </p:cNvSpPr>
          <p:nvPr/>
        </p:nvSpPr>
        <p:spPr bwMode="gray">
          <a:xfrm>
            <a:off x="9106455" y="1667048"/>
            <a:ext cx="2941200" cy="612000"/>
          </a:xfrm>
          <a:prstGeom prst="rect">
            <a:avLst/>
          </a:prstGeom>
          <a:solidFill>
            <a:srgbClr val="FEDB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800" b="1"/>
              <a:t>Організація </a:t>
            </a:r>
          </a:p>
          <a:p>
            <a:pPr algn="ctr">
              <a:spcBef>
                <a:spcPts val="0"/>
              </a:spcBef>
            </a:pPr>
            <a:r>
              <a:rPr lang="ru-RU" sz="1800" b="1"/>
              <a:t>опитування</a:t>
            </a:r>
            <a:endParaRPr lang="en-US" sz="1800" b="1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360A741-990B-8C9A-8415-C48B6D2A1F49}"/>
              </a:ext>
            </a:extLst>
          </p:cNvPr>
          <p:cNvSpPr txBox="1">
            <a:spLocks/>
          </p:cNvSpPr>
          <p:nvPr/>
        </p:nvSpPr>
        <p:spPr bwMode="gray">
          <a:xfrm>
            <a:off x="147164" y="1671677"/>
            <a:ext cx="2941200" cy="612000"/>
          </a:xfrm>
          <a:prstGeom prst="rect">
            <a:avLst/>
          </a:prstGeom>
          <a:solidFill>
            <a:srgbClr val="FEDB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800" b="1"/>
              <a:t>Методологія</a:t>
            </a:r>
            <a:endParaRPr lang="en-US" sz="1800" b="1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032BD69-504D-E5C5-78EF-265AA12B303E}"/>
              </a:ext>
            </a:extLst>
          </p:cNvPr>
          <p:cNvSpPr txBox="1">
            <a:spLocks/>
          </p:cNvSpPr>
          <p:nvPr/>
        </p:nvSpPr>
        <p:spPr bwMode="gray">
          <a:xfrm>
            <a:off x="3126343" y="1662773"/>
            <a:ext cx="2941200" cy="612000"/>
          </a:xfrm>
          <a:prstGeom prst="rect">
            <a:avLst/>
          </a:prstGeom>
          <a:solidFill>
            <a:srgbClr val="FEDB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/>
              <a:t>Вибірка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6CEE1F13-BEF0-AC6B-8BA8-50DCA306C082}"/>
              </a:ext>
            </a:extLst>
          </p:cNvPr>
          <p:cNvSpPr txBox="1">
            <a:spLocks/>
          </p:cNvSpPr>
          <p:nvPr/>
        </p:nvSpPr>
        <p:spPr bwMode="gray">
          <a:xfrm>
            <a:off x="6109577" y="1668412"/>
            <a:ext cx="2941200" cy="612000"/>
          </a:xfrm>
          <a:prstGeom prst="rect">
            <a:avLst/>
          </a:prstGeom>
          <a:solidFill>
            <a:srgbClr val="FEDB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/>
              <a:t>Географія</a:t>
            </a:r>
            <a:endParaRPr lang="en-US" sz="1800" b="1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841D82E-43BD-9D76-9172-B622F2749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9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73DA878-C541-2B0A-6EFA-B4EEA2BB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ru-RU" sz="2000" b="1"/>
              <a:t>Географ</a:t>
            </a:r>
            <a:r>
              <a:rPr lang="uk-UA" sz="2000" b="1" err="1"/>
              <a:t>ія</a:t>
            </a:r>
            <a:r>
              <a:rPr lang="uk-UA" sz="2000" b="1"/>
              <a:t> дослідження</a:t>
            </a:r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31D550D-E39C-DDA5-4D7D-1C8E4D2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3F4DF6B-D95F-4C6B-91D1-BE10BF3C71E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8523737"/>
              </p:ext>
            </p:extLst>
          </p:nvPr>
        </p:nvGraphicFramePr>
        <p:xfrm>
          <a:off x="6865034" y="1709738"/>
          <a:ext cx="4961840" cy="31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701">
                  <a:extLst>
                    <a:ext uri="{9D8B030D-6E8A-4147-A177-3AD203B41FA5}">
                      <a16:colId xmlns:a16="http://schemas.microsoft.com/office/drawing/2014/main" val="4059282008"/>
                    </a:ext>
                  </a:extLst>
                </a:gridCol>
                <a:gridCol w="3770139">
                  <a:extLst>
                    <a:ext uri="{9D8B030D-6E8A-4147-A177-3AD203B41FA5}">
                      <a16:colId xmlns:a16="http://schemas.microsoft.com/office/drawing/2014/main" val="435220999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b="0">
                          <a:solidFill>
                            <a:schemeClr val="tx1"/>
                          </a:solidFill>
                        </a:rPr>
                        <a:t>Території, на яких проводиться опитування</a:t>
                      </a:r>
                      <a:endParaRPr lang="ru-RU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627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68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err="1"/>
                        <a:t>Тимчасово</a:t>
                      </a:r>
                      <a:r>
                        <a:rPr lang="ru-RU" sz="1400"/>
                        <a:t> </a:t>
                      </a:r>
                      <a:r>
                        <a:rPr lang="ru-RU" sz="1400" err="1"/>
                        <a:t>окуповані</a:t>
                      </a:r>
                      <a:r>
                        <a:rPr lang="ru-RU" sz="1400"/>
                        <a:t> та </a:t>
                      </a:r>
                      <a:r>
                        <a:rPr lang="ru-RU" sz="1400" err="1"/>
                        <a:t>прифронтові</a:t>
                      </a:r>
                      <a:r>
                        <a:rPr lang="ru-RU" sz="1400"/>
                        <a:t> </a:t>
                      </a:r>
                      <a:r>
                        <a:rPr lang="ru-RU" sz="1400" err="1"/>
                        <a:t>території</a:t>
                      </a: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uk-UA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що не входять у вибірку</a:t>
                      </a: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ru-RU" sz="14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261713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300"/>
                        </a:spcBef>
                        <a:buSzPct val="100000"/>
                        <a:buNone/>
                      </a:pPr>
                      <a:r>
                        <a:rPr lang="en-US" sz="1400" dirty="0"/>
                        <a:t>   </a:t>
                      </a:r>
                      <a:r>
                        <a:rPr lang="uk-UA" sz="1400" dirty="0"/>
                        <a:t> </a:t>
                      </a:r>
                      <a:r>
                        <a:rPr lang="ru-RU" sz="1400" dirty="0"/>
                        <a:t> 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/>
                        <a:t> Л</a:t>
                      </a:r>
                      <a:r>
                        <a:rPr lang="uk-UA" sz="1400" dirty="0" err="1"/>
                        <a:t>уганська</a:t>
                      </a:r>
                      <a:r>
                        <a:rPr lang="uk-UA" sz="1400" dirty="0"/>
                        <a:t> </a:t>
                      </a:r>
                      <a:r>
                        <a:rPr lang="uk-UA" sz="1400" dirty="0" err="1"/>
                        <a:t>обл</a:t>
                      </a:r>
                      <a:r>
                        <a:rPr lang="uk-UA" sz="1400" dirty="0"/>
                        <a:t>,</a:t>
                      </a:r>
                      <a:endParaRPr lang="en-US" sz="1400" dirty="0"/>
                    </a:p>
                    <a:p>
                      <a:pPr marL="0" lvl="1" indent="0">
                        <a:spcBef>
                          <a:spcPts val="300"/>
                        </a:spcBef>
                        <a:buSzPct val="100000"/>
                        <a:buNone/>
                      </a:pPr>
                      <a:r>
                        <a:rPr lang="ru-RU" sz="1400" dirty="0"/>
                        <a:t>    </a:t>
                      </a:r>
                      <a:r>
                        <a:rPr lang="en-US" sz="1400" dirty="0"/>
                        <a:t> - </a:t>
                      </a:r>
                      <a:r>
                        <a:rPr lang="uk-UA" sz="1400" dirty="0"/>
                        <a:t>Донецька </a:t>
                      </a:r>
                      <a:r>
                        <a:rPr lang="uk-UA" sz="1400" dirty="0" err="1"/>
                        <a:t>обл</a:t>
                      </a:r>
                      <a:r>
                        <a:rPr lang="uk-UA" sz="1400" dirty="0"/>
                        <a:t>,</a:t>
                      </a:r>
                      <a:endParaRPr lang="en-US" sz="1400" dirty="0"/>
                    </a:p>
                    <a:p>
                      <a:pPr marL="0" lvl="1" indent="0">
                        <a:spcBef>
                          <a:spcPts val="300"/>
                        </a:spcBef>
                        <a:buSzPct val="100000"/>
                        <a:buNone/>
                      </a:pPr>
                      <a:r>
                        <a:rPr lang="en-US" sz="1400" dirty="0"/>
                        <a:t>     - </a:t>
                      </a:r>
                      <a:r>
                        <a:rPr lang="uk-UA" sz="1400" dirty="0"/>
                        <a:t>Херсонська </a:t>
                      </a:r>
                      <a:r>
                        <a:rPr lang="uk-UA" sz="1400" dirty="0" err="1"/>
                        <a:t>обл</a:t>
                      </a:r>
                      <a:r>
                        <a:rPr lang="uk-UA" sz="1400" dirty="0"/>
                        <a:t>,</a:t>
                      </a:r>
                      <a:endParaRPr lang="en-US" sz="1400" dirty="0"/>
                    </a:p>
                    <a:p>
                      <a:pPr marL="0" lvl="1" indent="0">
                        <a:spcBef>
                          <a:spcPts val="300"/>
                        </a:spcBef>
                        <a:buSzPct val="100000"/>
                        <a:buNone/>
                      </a:pPr>
                      <a:r>
                        <a:rPr lang="en-US" sz="1400" dirty="0"/>
                        <a:t>     - </a:t>
                      </a:r>
                      <a:r>
                        <a:rPr lang="uk-UA" sz="1400" dirty="0"/>
                        <a:t>Миколаївська </a:t>
                      </a:r>
                      <a:r>
                        <a:rPr lang="uk-UA" sz="1400" dirty="0" err="1"/>
                        <a:t>обл</a:t>
                      </a:r>
                      <a:r>
                        <a:rPr lang="uk-UA" sz="1400" dirty="0"/>
                        <a:t>, </a:t>
                      </a:r>
                      <a:r>
                        <a:rPr lang="ru-RU" sz="1400" dirty="0" err="1"/>
                        <a:t>крім</a:t>
                      </a:r>
                      <a:r>
                        <a:rPr lang="ru-RU" sz="1400" dirty="0"/>
                        <a:t> м. </a:t>
                      </a:r>
                      <a:r>
                        <a:rPr lang="ru-RU" sz="1400" dirty="0" err="1"/>
                        <a:t>Миколаїв</a:t>
                      </a:r>
                      <a:r>
                        <a:rPr lang="ru-RU" sz="1400" dirty="0"/>
                        <a:t> </a:t>
                      </a:r>
                      <a:endParaRPr lang="en-US" sz="1400" dirty="0"/>
                    </a:p>
                    <a:p>
                      <a:pPr marL="0" lvl="1" indent="0">
                        <a:spcBef>
                          <a:spcPts val="300"/>
                        </a:spcBef>
                        <a:buSzPct val="100000"/>
                        <a:buNone/>
                      </a:pPr>
                      <a:r>
                        <a:rPr lang="en-US" sz="1400" dirty="0"/>
                        <a:t>     - </a:t>
                      </a:r>
                      <a:r>
                        <a:rPr lang="uk-UA" sz="1400" dirty="0"/>
                        <a:t>30</a:t>
                      </a:r>
                      <a:r>
                        <a:rPr lang="en-US" sz="1400" dirty="0"/>
                        <a:t>% </a:t>
                      </a:r>
                      <a:r>
                        <a:rPr lang="uk-UA" sz="1400" dirty="0"/>
                        <a:t>Харківської </a:t>
                      </a:r>
                      <a:r>
                        <a:rPr lang="uk-UA" sz="1400" dirty="0" err="1"/>
                        <a:t>обл</a:t>
                      </a:r>
                      <a:endParaRPr lang="en-US" sz="1400" dirty="0"/>
                    </a:p>
                    <a:p>
                      <a:pPr marL="0" lvl="1" indent="0">
                        <a:spcBef>
                          <a:spcPts val="300"/>
                        </a:spcBef>
                        <a:buSzPct val="100000"/>
                        <a:buNone/>
                      </a:pPr>
                      <a:r>
                        <a:rPr lang="en-US" sz="1400" dirty="0"/>
                        <a:t>     - </a:t>
                      </a:r>
                      <a:r>
                        <a:rPr lang="ru-RU" sz="1400" dirty="0" err="1"/>
                        <a:t>Запорізькій</a:t>
                      </a:r>
                      <a:r>
                        <a:rPr lang="ru-RU" sz="1400" dirty="0"/>
                        <a:t> обл., </a:t>
                      </a:r>
                      <a:r>
                        <a:rPr lang="ru-RU" sz="1400" dirty="0" err="1"/>
                        <a:t>крім</a:t>
                      </a:r>
                      <a:r>
                        <a:rPr lang="ru-RU" sz="1400" dirty="0"/>
                        <a:t> м. </a:t>
                      </a:r>
                      <a:r>
                        <a:rPr lang="ru-RU" sz="1400" dirty="0" err="1"/>
                        <a:t>Запоріжжя</a:t>
                      </a:r>
                      <a:r>
                        <a:rPr lang="ru-RU" sz="1400" dirty="0"/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366441"/>
                  </a:ext>
                </a:extLst>
              </a:tr>
            </a:tbl>
          </a:graphicData>
        </a:graphic>
      </p:graphicFrame>
      <p:pic>
        <p:nvPicPr>
          <p:cNvPr id="6" name="Рисунок 5" descr="Изображение выглядит как карта, атлас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5C87C5B-33DF-781A-5D7F-E9563458A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60" y="1161091"/>
            <a:ext cx="6504996" cy="4535817"/>
          </a:xfrm>
          <a:prstGeom prst="rect">
            <a:avLst/>
          </a:prstGeom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B54020B-9482-6513-5D3B-E1A9A4C88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103C6-B87F-4DB2-A624-FA9E9DB7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 anchor="ctr">
            <a:normAutofit/>
          </a:bodyPr>
          <a:lstStyle/>
          <a:p>
            <a:r>
              <a:rPr lang="ru-RU" err="1"/>
              <a:t>Особливості</a:t>
            </a:r>
            <a:r>
              <a:rPr lang="ru-RU"/>
              <a:t> </a:t>
            </a:r>
            <a:r>
              <a:rPr lang="ru-RU" err="1"/>
              <a:t>дослідження</a:t>
            </a:r>
            <a:r>
              <a:rPr lang="ru-RU"/>
              <a:t> в 2024 </a:t>
            </a:r>
            <a:r>
              <a:rPr lang="ru-RU" err="1"/>
              <a:t>році</a:t>
            </a:r>
            <a:r>
              <a:rPr lang="ru-RU"/>
              <a:t>:</a:t>
            </a: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2AA9DB18-6384-7C7D-5616-101DC820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91F878-E67B-44BC-AB8D-68F13DF068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710000"/>
            <a:ext cx="5637750" cy="399960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450900" indent="-342900">
              <a:buAutoNum type="arabicPeriod"/>
            </a:pPr>
            <a:r>
              <a:rPr lang="ru-RU" sz="1400" dirty="0" err="1"/>
              <a:t>Мешканці</a:t>
            </a:r>
            <a:r>
              <a:rPr lang="ru-RU" sz="1400" dirty="0"/>
              <a:t> </a:t>
            </a:r>
            <a:r>
              <a:rPr lang="ru-RU" sz="1400" dirty="0" err="1"/>
              <a:t>тимчасово</a:t>
            </a:r>
            <a:r>
              <a:rPr lang="ru-RU" sz="1400" dirty="0"/>
              <a:t> </a:t>
            </a:r>
            <a:r>
              <a:rPr lang="ru-RU" sz="1400" dirty="0" err="1"/>
              <a:t>окупованих</a:t>
            </a:r>
            <a:r>
              <a:rPr lang="ru-RU" sz="1400" dirty="0"/>
              <a:t> та </a:t>
            </a:r>
            <a:r>
              <a:rPr lang="ru-RU" sz="1400" dirty="0" err="1"/>
              <a:t>прифронтових</a:t>
            </a:r>
            <a:r>
              <a:rPr lang="ru-RU" sz="1400" dirty="0"/>
              <a:t> </a:t>
            </a:r>
            <a:r>
              <a:rPr lang="ru-RU" sz="1400" dirty="0" err="1"/>
              <a:t>населених</a:t>
            </a:r>
            <a:r>
              <a:rPr lang="ru-RU" sz="1400" dirty="0"/>
              <a:t> </a:t>
            </a:r>
            <a:r>
              <a:rPr lang="ru-RU" sz="1400" dirty="0" err="1"/>
              <a:t>пунктів</a:t>
            </a:r>
            <a:r>
              <a:rPr lang="ru-RU" sz="1400" dirty="0"/>
              <a:t> не </a:t>
            </a:r>
            <a:r>
              <a:rPr lang="uk-UA" sz="1400" dirty="0"/>
              <a:t>приймають </a:t>
            </a:r>
            <a:r>
              <a:rPr lang="ru-RU" sz="1400" dirty="0"/>
              <a:t>участь в </a:t>
            </a:r>
            <a:r>
              <a:rPr lang="ru-RU" sz="1400" dirty="0" err="1"/>
              <a:t>опитуванні</a:t>
            </a:r>
            <a:r>
              <a:rPr lang="ru-RU" sz="1400" dirty="0"/>
              <a:t>. </a:t>
            </a:r>
          </a:p>
          <a:p>
            <a:pPr marL="450900" indent="-342900">
              <a:buAutoNum type="arabicPeriod"/>
            </a:pPr>
            <a:r>
              <a:rPr lang="ru-RU" sz="1400" dirty="0" err="1"/>
              <a:t>Цільовою</a:t>
            </a:r>
            <a:r>
              <a:rPr lang="ru-RU" sz="1400" dirty="0"/>
              <a:t> </a:t>
            </a:r>
            <a:r>
              <a:rPr lang="ru-RU" sz="1400" dirty="0" err="1"/>
              <a:t>аудиторією</a:t>
            </a:r>
            <a:r>
              <a:rPr lang="ru-RU" sz="1400" dirty="0"/>
              <a:t> є як </a:t>
            </a:r>
            <a:r>
              <a:rPr lang="ru-RU" sz="1400" dirty="0" err="1"/>
              <a:t>постійні</a:t>
            </a:r>
            <a:r>
              <a:rPr lang="ru-RU" sz="1400" dirty="0"/>
              <a:t> </a:t>
            </a:r>
            <a:r>
              <a:rPr lang="ru-RU" sz="1400" dirty="0" err="1"/>
              <a:t>мешканці</a:t>
            </a:r>
            <a:r>
              <a:rPr lang="ru-RU" sz="1400" dirty="0"/>
              <a:t>, так і </a:t>
            </a:r>
            <a:r>
              <a:rPr lang="ru-RU" sz="1400" dirty="0" err="1"/>
              <a:t>внутрішньо</a:t>
            </a:r>
            <a:r>
              <a:rPr lang="ru-RU" sz="1400" dirty="0"/>
              <a:t> </a:t>
            </a:r>
            <a:r>
              <a:rPr lang="ru-RU" sz="1400" dirty="0" err="1"/>
              <a:t>переміщені</a:t>
            </a:r>
            <a:r>
              <a:rPr lang="ru-RU" sz="1400" dirty="0"/>
              <a:t> особи.</a:t>
            </a:r>
          </a:p>
          <a:p>
            <a:pPr marL="450900" indent="-342900">
              <a:buAutoNum type="arabicPeriod"/>
            </a:pPr>
            <a:r>
              <a:rPr lang="ru-RU" sz="1400" dirty="0" err="1"/>
              <a:t>Досліджуються</a:t>
            </a:r>
            <a:r>
              <a:rPr lang="ru-RU" sz="1400" dirty="0"/>
              <a:t> три </a:t>
            </a:r>
            <a:r>
              <a:rPr lang="ru-RU" sz="1400" dirty="0" err="1"/>
              <a:t>категорії</a:t>
            </a:r>
            <a:r>
              <a:rPr lang="ru-RU" sz="1400" dirty="0"/>
              <a:t> </a:t>
            </a:r>
            <a:r>
              <a:rPr lang="ru-RU" sz="1400" dirty="0" err="1"/>
              <a:t>нелегальної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:</a:t>
            </a:r>
          </a:p>
          <a:p>
            <a:pPr marL="450850" lvl="1" indent="0">
              <a:buSzPct val="100000"/>
            </a:pPr>
            <a:r>
              <a:rPr lang="uk-UA" sz="1400" b="1" dirty="0"/>
              <a:t>Підроблена продукція (у тому числі з підробленими акцизними марками)</a:t>
            </a:r>
          </a:p>
          <a:p>
            <a:pPr marL="450850" lvl="1" indent="0">
              <a:buSzPct val="100000"/>
            </a:pPr>
            <a:r>
              <a:rPr lang="ru-RU" sz="1400" b="1" dirty="0" err="1"/>
              <a:t>Продукція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маркована </a:t>
            </a:r>
            <a:r>
              <a:rPr lang="ru-RU" sz="1400" b="1" dirty="0" err="1"/>
              <a:t>надписом</a:t>
            </a:r>
            <a:r>
              <a:rPr lang="ru-RU" sz="1400" b="1" dirty="0"/>
              <a:t> </a:t>
            </a:r>
            <a:r>
              <a:rPr lang="en-US" sz="1400" b="1" dirty="0"/>
              <a:t>Duty Free </a:t>
            </a:r>
            <a:r>
              <a:rPr lang="ru-RU" sz="1400" b="1" dirty="0" err="1"/>
              <a:t>або</a:t>
            </a:r>
            <a:r>
              <a:rPr lang="ru-RU" sz="1400" b="1" dirty="0"/>
              <a:t>    </a:t>
            </a:r>
            <a:r>
              <a:rPr lang="ru-RU" sz="1400" b="1" dirty="0" err="1"/>
              <a:t>призначена</a:t>
            </a:r>
            <a:r>
              <a:rPr lang="ru-RU" sz="1400" b="1" dirty="0"/>
              <a:t> для </a:t>
            </a:r>
            <a:r>
              <a:rPr lang="ru-RU" sz="1400" b="1" dirty="0" err="1"/>
              <a:t>експорту</a:t>
            </a:r>
            <a:r>
              <a:rPr lang="ru-RU" sz="1400" b="1" dirty="0"/>
              <a:t>, яка нелегально </a:t>
            </a:r>
            <a:r>
              <a:rPr lang="ru-RU" sz="1400" b="1" dirty="0" err="1"/>
              <a:t>реалізу</a:t>
            </a:r>
            <a:r>
              <a:rPr lang="uk-UA" sz="1400" b="1" dirty="0" err="1"/>
              <a:t>ється</a:t>
            </a:r>
            <a:r>
              <a:rPr lang="uk-UA" sz="1400" b="1" dirty="0"/>
              <a:t> в Україні </a:t>
            </a:r>
          </a:p>
          <a:p>
            <a:pPr marL="450850" lvl="1" indent="0">
              <a:buSzPct val="100000"/>
            </a:pPr>
            <a:r>
              <a:rPr lang="ru-RU" sz="1400" b="1" dirty="0"/>
              <a:t>Контрабанда</a:t>
            </a:r>
          </a:p>
          <a:p>
            <a:pPr marL="450850" lvl="1" indent="0">
              <a:buSzPct val="100000"/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10" name="Рисунок 8" descr="Aerial view of a freeway at night&#10;&#10;Description automatically generated">
            <a:extLst>
              <a:ext uri="{FF2B5EF4-FFF2-40B4-BE49-F238E27FC236}">
                <a16:creationId xmlns:a16="http://schemas.microsoft.com/office/drawing/2014/main" id="{7DD6CAF0-9361-77B9-1292-14FCC7DFB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1" r="13401"/>
          <a:stretch/>
        </p:blipFill>
        <p:spPr>
          <a:xfrm>
            <a:off x="6188613" y="1710000"/>
            <a:ext cx="5637750" cy="3999600"/>
          </a:xfrm>
          <a:prstGeom prst="rect">
            <a:avLst/>
          </a:prstGeom>
          <a:noFill/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2E1B393-8B9E-9E36-D9F1-6B9DAF78F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8E1D7511-C006-4463-BA28-DFBA63F6A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751931"/>
              </p:ext>
            </p:extLst>
          </p:nvPr>
        </p:nvGraphicFramePr>
        <p:xfrm>
          <a:off x="505938" y="2102804"/>
          <a:ext cx="11200788" cy="360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8" y="387174"/>
            <a:ext cx="11465999" cy="761229"/>
          </a:xfrm>
        </p:spPr>
        <p:txBody>
          <a:bodyPr/>
          <a:lstStyle/>
          <a:p>
            <a:r>
              <a:rPr lang="uk-UA" sz="2000" kern="0" dirty="0">
                <a:solidFill>
                  <a:srgbClr val="717171">
                    <a:lumMod val="50000"/>
                  </a:srgbClr>
                </a:solidFill>
              </a:rPr>
              <a:t>У</a:t>
            </a:r>
            <a:r>
              <a:rPr lang="en-US" sz="2000" kern="0" dirty="0">
                <a:solidFill>
                  <a:srgbClr val="717171">
                    <a:lumMod val="50000"/>
                  </a:srgbClr>
                </a:solidFill>
              </a:rPr>
              <a:t> </a:t>
            </a:r>
            <a:r>
              <a:rPr lang="uk-UA" kern="0" dirty="0">
                <a:solidFill>
                  <a:srgbClr val="717171">
                    <a:lumMod val="50000"/>
                  </a:srgbClr>
                </a:solidFill>
              </a:rPr>
              <a:t>липні</a:t>
            </a:r>
            <a:r>
              <a:rPr lang="uk-UA" sz="2000" kern="0" dirty="0">
                <a:solidFill>
                  <a:srgbClr val="717171">
                    <a:lumMod val="50000"/>
                  </a:srgbClr>
                </a:solidFill>
              </a:rPr>
              <a:t> 2024</a:t>
            </a:r>
            <a:r>
              <a:rPr lang="en-US" sz="2000" kern="0" dirty="0">
                <a:solidFill>
                  <a:srgbClr val="717171">
                    <a:lumMod val="50000"/>
                  </a:srgbClr>
                </a:solidFill>
              </a:rPr>
              <a:t> </a:t>
            </a:r>
            <a:r>
              <a:rPr lang="uk-UA" sz="2000" kern="0" dirty="0">
                <a:solidFill>
                  <a:srgbClr val="717171">
                    <a:lumMod val="50000"/>
                  </a:srgbClr>
                </a:solidFill>
              </a:rPr>
              <a:t>року,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 нелегальної торгівлі </a:t>
            </a:r>
            <a:r>
              <a:rPr lang="uk-UA" sz="2000" dirty="0"/>
              <a:t>тютюновими виробами в Україні значно знизився з 18,0% до 14,6%. </a:t>
            </a:r>
            <a:r>
              <a:rPr lang="ru-RU" sz="2000" dirty="0" err="1"/>
              <a:t>Зменшились</a:t>
            </a:r>
            <a:r>
              <a:rPr lang="ru-RU" sz="2000" dirty="0"/>
              <a:t> також </a:t>
            </a:r>
            <a:r>
              <a:rPr lang="ru-RU" sz="2000" dirty="0" err="1"/>
              <a:t>обсяги</a:t>
            </a:r>
            <a:r>
              <a:rPr lang="ru-RU" sz="2000" dirty="0"/>
              <a:t> </a:t>
            </a:r>
            <a:r>
              <a:rPr lang="ru-RU" sz="2000" dirty="0" err="1"/>
              <a:t>підробок</a:t>
            </a:r>
            <a:r>
              <a:rPr lang="ru-RU" sz="2000" dirty="0"/>
              <a:t> до 8,1%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20062" y="2033661"/>
            <a:ext cx="11466000" cy="3645445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:a16="http://schemas.microsoft.com/office/drawing/2014/main" id="{20772432-1973-4171-4C95-A2452BCB7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439460"/>
              </p:ext>
            </p:extLst>
          </p:nvPr>
        </p:nvGraphicFramePr>
        <p:xfrm>
          <a:off x="1340874" y="2015212"/>
          <a:ext cx="5405590" cy="1202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590">
                  <a:extLst>
                    <a:ext uri="{9D8B030D-6E8A-4147-A177-3AD203B41FA5}">
                      <a16:colId xmlns:a16="http://schemas.microsoft.com/office/drawing/2014/main" val="4143059911"/>
                    </a:ext>
                  </a:extLst>
                </a:gridCol>
              </a:tblGrid>
              <a:tr h="342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Підроблена продукція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kumimoji="0" lang="uk-UA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5001"/>
                  </a:ext>
                </a:extLst>
              </a:tr>
              <a:tr h="510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Продукц</a:t>
                      </a:r>
                      <a:r>
                        <a:rPr lang="uk-UA" sz="1400" b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я,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що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маркована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надписом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Duty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або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призначена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для експорту, яка нелегально реалізується в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Україні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uk-UA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01934"/>
                  </a:ext>
                </a:extLst>
              </a:tr>
              <a:tr h="342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Контрабанда,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3463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C06EB8-60A3-39D0-0715-3A92AE0A4F9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25855" y="6206200"/>
            <a:ext cx="41703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Вибірка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: 201</a:t>
            </a:r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9,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2020 – 3000 </a:t>
            </a:r>
            <a:r>
              <a:rPr lang="uk-UA" sz="900" err="1">
                <a:solidFill>
                  <a:schemeClr val="bg1">
                    <a:lumMod val="50000"/>
                  </a:schemeClr>
                </a:solidFill>
              </a:rPr>
              <a:t>інт</a:t>
            </a:r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. за хвилю;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uk-UA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2021 – 3300</a:t>
            </a:r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900" err="1">
                <a:solidFill>
                  <a:schemeClr val="bg1">
                    <a:lumMod val="50000"/>
                  </a:schemeClr>
                </a:solidFill>
              </a:rPr>
              <a:t>інт</a:t>
            </a:r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за хвилю</a:t>
            </a:r>
          </a:p>
          <a:p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2022 -  2800 </a:t>
            </a:r>
            <a:r>
              <a:rPr lang="uk-UA" sz="900" err="1">
                <a:solidFill>
                  <a:schemeClr val="bg1">
                    <a:lumMod val="50000"/>
                  </a:schemeClr>
                </a:solidFill>
              </a:rPr>
              <a:t>інт</a:t>
            </a:r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. за хвилю</a:t>
            </a:r>
          </a:p>
          <a:p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2023, 2024 – 3000 </a:t>
            </a:r>
            <a:r>
              <a:rPr lang="uk-UA" sz="900" err="1">
                <a:solidFill>
                  <a:schemeClr val="bg1">
                    <a:lumMod val="50000"/>
                  </a:schemeClr>
                </a:solidFill>
              </a:rPr>
              <a:t>інт</a:t>
            </a:r>
            <a:r>
              <a:rPr lang="uk-UA" sz="900">
                <a:solidFill>
                  <a:schemeClr val="bg1">
                    <a:lumMod val="50000"/>
                  </a:schemeClr>
                </a:solidFill>
              </a:rPr>
              <a:t>. за хвилю</a:t>
            </a:r>
          </a:p>
        </p:txBody>
      </p:sp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id="{7D080B00-6280-601F-BE91-AD2D33F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53755"/>
              </p:ext>
            </p:extLst>
          </p:nvPr>
        </p:nvGraphicFramePr>
        <p:xfrm>
          <a:off x="1302535" y="5704575"/>
          <a:ext cx="96532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49916979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3514007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6715617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5454484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968344724"/>
                    </a:ext>
                  </a:extLst>
                </a:gridCol>
                <a:gridCol w="692144">
                  <a:extLst>
                    <a:ext uri="{9D8B030D-6E8A-4147-A177-3AD203B41FA5}">
                      <a16:colId xmlns:a16="http://schemas.microsoft.com/office/drawing/2014/main" val="3020964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ru-RU" sz="1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2021</a:t>
                      </a:r>
                      <a:endParaRPr lang="ru-RU" sz="1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2023</a:t>
                      </a:r>
                      <a:endParaRPr lang="ru-RU" sz="1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166469"/>
                  </a:ext>
                </a:extLst>
              </a:tr>
            </a:tbl>
          </a:graphicData>
        </a:graphic>
      </p:graphicFrame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ED225-120D-FB84-A957-1AF6A54B2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8">
            <a:extLst>
              <a:ext uri="{FF2B5EF4-FFF2-40B4-BE49-F238E27FC236}">
                <a16:creationId xmlns:a16="http://schemas.microsoft.com/office/drawing/2014/main" id="{1C16E0A7-C38D-4CD3-A08D-B8466DC4DAFE}"/>
              </a:ext>
            </a:extLst>
          </p:cNvPr>
          <p:cNvSpPr/>
          <p:nvPr/>
        </p:nvSpPr>
        <p:spPr>
          <a:xfrm>
            <a:off x="-1" y="168830"/>
            <a:ext cx="12192001" cy="113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2" y="498958"/>
            <a:ext cx="11466513" cy="703132"/>
          </a:xfrm>
        </p:spPr>
        <p:txBody>
          <a:bodyPr/>
          <a:lstStyle/>
          <a:p>
            <a:r>
              <a:rPr lang="uk-UA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Обсяг тіньового ринку сигарет в Україні в грошовому вимірі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00FEB7-7DEE-D578-1A79-B6B465C58A08}"/>
              </a:ext>
            </a:extLst>
          </p:cNvPr>
          <p:cNvGrpSpPr/>
          <p:nvPr/>
        </p:nvGrpSpPr>
        <p:grpSpPr>
          <a:xfrm>
            <a:off x="2866030" y="1750583"/>
            <a:ext cx="6605516" cy="3549872"/>
            <a:chOff x="2866030" y="1750583"/>
            <a:chExt cx="6605516" cy="354987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29EF311-B11A-4C63-8DB3-10E899C4111F}"/>
                </a:ext>
              </a:extLst>
            </p:cNvPr>
            <p:cNvSpPr/>
            <p:nvPr/>
          </p:nvSpPr>
          <p:spPr>
            <a:xfrm>
              <a:off x="3584415" y="1750583"/>
              <a:ext cx="502533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rgbClr val="FF5000"/>
                  </a:solidFill>
                </a:rPr>
                <a:t>6</a:t>
              </a:r>
              <a:r>
                <a:rPr lang="en-US" sz="3200" b="1" dirty="0">
                  <a:solidFill>
                    <a:srgbClr val="FF5000"/>
                  </a:solidFill>
                </a:rPr>
                <a:t> </a:t>
              </a:r>
              <a:r>
                <a:rPr lang="uk-UA" sz="3200" b="1" dirty="0">
                  <a:solidFill>
                    <a:srgbClr val="FF5000"/>
                  </a:solidFill>
                </a:rPr>
                <a:t>650</a:t>
              </a:r>
              <a:r>
                <a:rPr lang="en-US" sz="3200" b="1" dirty="0">
                  <a:solidFill>
                    <a:srgbClr val="FF5000"/>
                  </a:solidFill>
                </a:rPr>
                <a:t> </a:t>
              </a:r>
              <a:r>
                <a:rPr lang="uk-UA" sz="3200" b="1" dirty="0">
                  <a:solidFill>
                    <a:srgbClr val="FF5000"/>
                  </a:solidFill>
                </a:rPr>
                <a:t>0</a:t>
              </a:r>
              <a:r>
                <a:rPr lang="en-US" sz="3200" b="1" dirty="0">
                  <a:solidFill>
                    <a:srgbClr val="FF5000"/>
                  </a:solidFill>
                </a:rPr>
                <a:t>00 000</a:t>
              </a:r>
            </a:p>
            <a:p>
              <a:pPr algn="ctr"/>
              <a:r>
                <a:rPr lang="uk-UA" b="1" dirty="0"/>
                <a:t>штук сигарет нелегальної продукції у 2024</a:t>
              </a:r>
              <a:endParaRPr lang="en-US" b="1" dirty="0"/>
            </a:p>
          </p:txBody>
        </p:sp>
        <p:sp>
          <p:nvSpPr>
            <p:cNvPr id="9" name="Шеврон 20">
              <a:extLst>
                <a:ext uri="{FF2B5EF4-FFF2-40B4-BE49-F238E27FC236}">
                  <a16:creationId xmlns:a16="http://schemas.microsoft.com/office/drawing/2014/main" id="{F32A8F84-0510-48C1-BB62-69C861F2536E}"/>
                </a:ext>
              </a:extLst>
            </p:cNvPr>
            <p:cNvSpPr/>
            <p:nvPr/>
          </p:nvSpPr>
          <p:spPr bwMode="ltGray">
            <a:xfrm rot="5400000">
              <a:off x="5640369" y="1725476"/>
              <a:ext cx="879722" cy="2622570"/>
            </a:xfrm>
            <a:prstGeom prst="chevron">
              <a:avLst>
                <a:gd name="adj" fmla="val 48401"/>
              </a:avLst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3600" b="0" err="1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F4F3297-D077-45D1-8150-683D993DF2C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866030" y="3638462"/>
              <a:ext cx="6605516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400" b="1" dirty="0"/>
                <a:t>Оцінка несплачених податків</a:t>
              </a:r>
            </a:p>
            <a:p>
              <a:pPr algn="ctr"/>
              <a:r>
                <a:rPr lang="uk-UA" sz="2400" b="1" dirty="0"/>
                <a:t> у бюджет України у 2024 </a:t>
              </a:r>
            </a:p>
            <a:p>
              <a:pPr algn="ctr"/>
              <a:r>
                <a:rPr lang="ru-RU" sz="5400" b="1" dirty="0">
                  <a:solidFill>
                    <a:schemeClr val="bg2"/>
                  </a:solidFill>
                </a:rPr>
                <a:t> </a:t>
              </a:r>
              <a:r>
                <a:rPr lang="en-US" sz="3200" b="1" dirty="0">
                  <a:solidFill>
                    <a:srgbClr val="FF5000"/>
                  </a:solidFill>
                </a:rPr>
                <a:t>2</a:t>
              </a:r>
              <a:r>
                <a:rPr lang="uk-UA" sz="3200" b="1" dirty="0">
                  <a:solidFill>
                    <a:srgbClr val="FF5000"/>
                  </a:solidFill>
                </a:rPr>
                <a:t>3</a:t>
              </a:r>
              <a:r>
                <a:rPr lang="en-US" sz="3200" b="1" dirty="0">
                  <a:solidFill>
                    <a:srgbClr val="FF5000"/>
                  </a:solidFill>
                </a:rPr>
                <a:t> 000 000 000 </a:t>
              </a:r>
              <a:r>
                <a:rPr lang="uk-UA" sz="3200" b="1" dirty="0">
                  <a:solidFill>
                    <a:srgbClr val="FF5000"/>
                  </a:solidFill>
                </a:rPr>
                <a:t>грн</a:t>
              </a:r>
              <a:endParaRPr lang="nn-NO" sz="3200" b="1" dirty="0">
                <a:solidFill>
                  <a:srgbClr val="FF5000"/>
                </a:solidFill>
              </a:endParaRPr>
            </a:p>
          </p:txBody>
        </p:sp>
      </p:grp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FFC5293A-C2CD-8B3A-E9F8-3BB890BA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8E1D7511-C006-4463-BA28-DFBA63F6A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549176"/>
              </p:ext>
            </p:extLst>
          </p:nvPr>
        </p:nvGraphicFramePr>
        <p:xfrm>
          <a:off x="505938" y="1651380"/>
          <a:ext cx="11200788" cy="405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8" y="387174"/>
            <a:ext cx="11465999" cy="761229"/>
          </a:xfrm>
        </p:spPr>
        <p:txBody>
          <a:bodyPr/>
          <a:lstStyle/>
          <a:p>
            <a:r>
              <a:rPr lang="uk-UA" sz="2000"/>
              <a:t>Зміни середньорічного показнику </a:t>
            </a:r>
            <a:r>
              <a:rPr lang="uk-UA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обсягів нелегального ринку сигарет в Україні </a:t>
            </a: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20062" y="2033661"/>
            <a:ext cx="11466000" cy="3645445"/>
          </a:xfrm>
        </p:spPr>
        <p:txBody>
          <a:bodyPr/>
          <a:lstStyle/>
          <a:p>
            <a:r>
              <a:rPr lang="en-GB"/>
              <a:t>  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:a16="http://schemas.microsoft.com/office/drawing/2014/main" id="{436832AB-35C6-5887-AE5F-2416E109C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89356"/>
              </p:ext>
            </p:extLst>
          </p:nvPr>
        </p:nvGraphicFramePr>
        <p:xfrm>
          <a:off x="1280914" y="2015212"/>
          <a:ext cx="5405590" cy="1202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590">
                  <a:extLst>
                    <a:ext uri="{9D8B030D-6E8A-4147-A177-3AD203B41FA5}">
                      <a16:colId xmlns:a16="http://schemas.microsoft.com/office/drawing/2014/main" val="4143059911"/>
                    </a:ext>
                  </a:extLst>
                </a:gridCol>
              </a:tblGrid>
              <a:tr h="342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Підроблена продукція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kumimoji="0" lang="uk-UA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5001"/>
                  </a:ext>
                </a:extLst>
              </a:tr>
              <a:tr h="510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Продукц</a:t>
                      </a:r>
                      <a:r>
                        <a:rPr lang="uk-UA" sz="1400" b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я,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що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маркована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надписом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Duty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або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призначена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 для експорту, яка нелегально реалізується в </a:t>
                      </a:r>
                      <a:r>
                        <a:rPr lang="ru-RU" sz="1400" b="0" err="1">
                          <a:solidFill>
                            <a:schemeClr val="tx1"/>
                          </a:solidFill>
                        </a:rPr>
                        <a:t>Україні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uk-UA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01934"/>
                  </a:ext>
                </a:extLst>
              </a:tr>
              <a:tr h="342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Контрабанда,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34635"/>
                  </a:ext>
                </a:extLst>
              </a:tr>
            </a:tbl>
          </a:graphicData>
        </a:graphic>
      </p:graphicFrame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DB7C0C-C024-4B00-C679-763433BFA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C04497-55E4-19FA-F820-3FCD262E2163}"/>
              </a:ext>
            </a:extLst>
          </p:cNvPr>
          <p:cNvSpPr/>
          <p:nvPr/>
        </p:nvSpPr>
        <p:spPr bwMode="ltGray">
          <a:xfrm>
            <a:off x="5181599" y="1913205"/>
            <a:ext cx="6992035" cy="2036511"/>
          </a:xfrm>
          <a:prstGeom prst="rect">
            <a:avLst/>
          </a:prstGeom>
          <a:solidFill>
            <a:srgbClr val="FEDB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err="1"/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F15DC434-F2AC-1803-2677-1AA49CE604BF}"/>
              </a:ext>
            </a:extLst>
          </p:cNvPr>
          <p:cNvSpPr/>
          <p:nvPr/>
        </p:nvSpPr>
        <p:spPr bwMode="ltGray">
          <a:xfrm rot="16200000">
            <a:off x="2419932" y="-488358"/>
            <a:ext cx="2036508" cy="6839637"/>
          </a:xfrm>
          <a:prstGeom prst="flowChartOffpageConnector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err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21C6B6-2CE1-4455-BD76-34FC1E06AC73}"/>
              </a:ext>
            </a:extLst>
          </p:cNvPr>
          <p:cNvSpPr txBox="1"/>
          <p:nvPr/>
        </p:nvSpPr>
        <p:spPr>
          <a:xfrm>
            <a:off x="420191" y="433705"/>
            <a:ext cx="114670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>
                <a:latin typeface="+mj-lt"/>
                <a:ea typeface="+mj-ea"/>
                <a:cs typeface="+mj-cs"/>
              </a:rPr>
              <a:t>Бренди та виробники </a:t>
            </a:r>
            <a:r>
              <a:rPr lang="ru-RU" sz="2000" b="1" err="1">
                <a:latin typeface="+mj-lt"/>
                <a:ea typeface="+mj-ea"/>
                <a:cs typeface="+mj-cs"/>
              </a:rPr>
              <a:t>контрафактної</a:t>
            </a:r>
            <a:r>
              <a:rPr lang="ru-RU" sz="2000" b="1">
                <a:latin typeface="+mj-lt"/>
                <a:ea typeface="+mj-ea"/>
                <a:cs typeface="+mj-cs"/>
              </a:rPr>
              <a:t> </a:t>
            </a:r>
            <a:r>
              <a:rPr lang="ru-RU" sz="2000" b="1" err="1">
                <a:latin typeface="+mj-lt"/>
                <a:ea typeface="+mj-ea"/>
                <a:cs typeface="+mj-cs"/>
              </a:rPr>
              <a:t>тютюнової</a:t>
            </a:r>
            <a:r>
              <a:rPr lang="ru-RU" sz="2000" b="1">
                <a:latin typeface="+mj-lt"/>
                <a:ea typeface="+mj-ea"/>
                <a:cs typeface="+mj-cs"/>
              </a:rPr>
              <a:t> </a:t>
            </a:r>
            <a:r>
              <a:rPr lang="ru-RU" sz="2000" b="1" err="1">
                <a:latin typeface="+mj-lt"/>
                <a:ea typeface="+mj-ea"/>
                <a:cs typeface="+mj-cs"/>
              </a:rPr>
              <a:t>продукції</a:t>
            </a:r>
            <a:r>
              <a:rPr lang="en-US" sz="2000" b="1">
                <a:latin typeface="+mj-lt"/>
                <a:ea typeface="+mj-ea"/>
                <a:cs typeface="+mj-cs"/>
              </a:rPr>
              <a:t>, </a:t>
            </a:r>
            <a:r>
              <a:rPr lang="uk-UA" sz="2000" b="1">
                <a:latin typeface="+mj-lt"/>
                <a:ea typeface="+mj-ea"/>
                <a:cs typeface="+mj-cs"/>
              </a:rPr>
              <a:t>2024 рік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1BAB9-89C0-32DE-6ED7-8F18AB7A1EC6}"/>
              </a:ext>
            </a:extLst>
          </p:cNvPr>
          <p:cNvSpPr txBox="1"/>
          <p:nvPr/>
        </p:nvSpPr>
        <p:spPr>
          <a:xfrm>
            <a:off x="7047952" y="6424295"/>
            <a:ext cx="31252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/>
              <a:t> * </a:t>
            </a:r>
            <a:r>
              <a:rPr lang="uk-UA" sz="1200"/>
              <a:t>Згідно того, як зазначено на пачці сигарет </a:t>
            </a:r>
            <a:endParaRPr lang="ru-RU" sz="1200"/>
          </a:p>
        </p:txBody>
      </p:sp>
      <p:graphicFrame>
        <p:nvGraphicFramePr>
          <p:cNvPr id="9" name="Table 18">
            <a:extLst>
              <a:ext uri="{FF2B5EF4-FFF2-40B4-BE49-F238E27FC236}">
                <a16:creationId xmlns:a16="http://schemas.microsoft.com/office/drawing/2014/main" id="{CC81339A-A5EC-527C-14EE-089E17EE4420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3981535"/>
              </p:ext>
            </p:extLst>
          </p:nvPr>
        </p:nvGraphicFramePr>
        <p:xfrm>
          <a:off x="1769621" y="2229943"/>
          <a:ext cx="3752874" cy="13126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2874">
                  <a:extLst>
                    <a:ext uri="{9D8B030D-6E8A-4147-A177-3AD203B41FA5}">
                      <a16:colId xmlns:a16="http://schemas.microsoft.com/office/drawing/2014/main" val="4258047616"/>
                    </a:ext>
                  </a:extLst>
                </a:gridCol>
              </a:tblGrid>
              <a:tr h="1312683">
                <a:tc>
                  <a:txBody>
                    <a:bodyPr/>
                    <a:lstStyle/>
                    <a:p>
                      <a:pPr algn="l"/>
                      <a:r>
                        <a:rPr lang="uk-UA" sz="16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Підробленої продукції - сигарети</a:t>
                      </a:r>
                      <a:r>
                        <a:rPr lang="uk-UA" sz="1600" b="0" i="0" u="none" strike="noStrike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, які мають ознаки</a:t>
                      </a:r>
                      <a:r>
                        <a:rPr lang="uk-UA" sz="16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i="0" u="none" strike="noStrike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підроблених акцизних марок</a:t>
                      </a:r>
                    </a:p>
                  </a:txBody>
                  <a:tcPr marL="9525" marR="9525" marT="9525" marB="0" anchor="ctr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24384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F04434-11EC-1FDB-25DE-A61A89560A0A}"/>
              </a:ext>
            </a:extLst>
          </p:cNvPr>
          <p:cNvSpPr txBox="1"/>
          <p:nvPr/>
        </p:nvSpPr>
        <p:spPr>
          <a:xfrm>
            <a:off x="506462" y="2667358"/>
            <a:ext cx="9605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  <a:r>
              <a:rPr lang="uk-UA" sz="3200" b="1" dirty="0">
                <a:solidFill>
                  <a:schemeClr val="bg1"/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%</a:t>
            </a:r>
            <a:endParaRPr lang="ru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234C9-1A3F-0A52-0D58-3F04710C25A7}"/>
              </a:ext>
            </a:extLst>
          </p:cNvPr>
          <p:cNvSpPr txBox="1"/>
          <p:nvPr/>
        </p:nvSpPr>
        <p:spPr>
          <a:xfrm>
            <a:off x="506462" y="4490965"/>
            <a:ext cx="9605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/>
              <a:t>6</a:t>
            </a:r>
            <a:r>
              <a:rPr lang="en-US" sz="3200"/>
              <a:t>6%</a:t>
            </a:r>
            <a:endParaRPr lang="ru-UA" sz="3200" err="1"/>
          </a:p>
        </p:txBody>
      </p:sp>
      <p:graphicFrame>
        <p:nvGraphicFramePr>
          <p:cNvPr id="8" name="Table 18">
            <a:extLst>
              <a:ext uri="{FF2B5EF4-FFF2-40B4-BE49-F238E27FC236}">
                <a16:creationId xmlns:a16="http://schemas.microsoft.com/office/drawing/2014/main" id="{359C6F58-54F0-5D9B-219A-1FD8DA4ED13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0706382"/>
              </p:ext>
            </p:extLst>
          </p:nvPr>
        </p:nvGraphicFramePr>
        <p:xfrm>
          <a:off x="1769622" y="4129012"/>
          <a:ext cx="3539358" cy="1211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39358">
                  <a:extLst>
                    <a:ext uri="{9D8B030D-6E8A-4147-A177-3AD203B41FA5}">
                      <a16:colId xmlns:a16="http://schemas.microsoft.com/office/drawing/2014/main" val="4258047616"/>
                    </a:ext>
                  </a:extLst>
                </a:gridCol>
              </a:tblGrid>
              <a:tr h="1211727">
                <a:tc>
                  <a:txBody>
                    <a:bodyPr/>
                    <a:lstStyle/>
                    <a:p>
                      <a:pPr algn="l"/>
                      <a:r>
                        <a:rPr lang="uk-UA" sz="1600" b="0" i="0" u="none" strike="noStrike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Підробки брендів міжнародних тютюнових компаній. </a:t>
                      </a:r>
                    </a:p>
                  </a:txBody>
                  <a:tcPr marL="9525" marR="9525" marT="9525" marB="0" anchor="ctr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507253"/>
                  </a:ext>
                </a:extLst>
              </a:tr>
            </a:tbl>
          </a:graphicData>
        </a:graphic>
      </p:graphicFrame>
      <p:graphicFrame>
        <p:nvGraphicFramePr>
          <p:cNvPr id="2" name="Table 18">
            <a:extLst>
              <a:ext uri="{FF2B5EF4-FFF2-40B4-BE49-F238E27FC236}">
                <a16:creationId xmlns:a16="http://schemas.microsoft.com/office/drawing/2014/main" id="{71B503DD-87E4-160A-A884-15332AB4215D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65793099"/>
              </p:ext>
            </p:extLst>
          </p:nvPr>
        </p:nvGraphicFramePr>
        <p:xfrm>
          <a:off x="6947816" y="2298623"/>
          <a:ext cx="3603744" cy="12739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3744">
                  <a:extLst>
                    <a:ext uri="{9D8B030D-6E8A-4147-A177-3AD203B41FA5}">
                      <a16:colId xmlns:a16="http://schemas.microsoft.com/office/drawing/2014/main" val="4258047616"/>
                    </a:ext>
                  </a:extLst>
                </a:gridCol>
              </a:tblGrid>
              <a:tr h="741546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Юнайтед Тобако /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Маршалл  Файнест Тобакко /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 Tobacco FZE</a:t>
                      </a:r>
                      <a:endParaRPr lang="uk-UA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243844"/>
                  </a:ext>
                </a:extLst>
              </a:tr>
              <a:tr h="532423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Українське Тютюнове Виробництво</a:t>
                      </a:r>
                      <a:endParaRPr lang="uk-UA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5072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CAB39A-0F5F-0126-342C-D5FF5625A7FE}"/>
              </a:ext>
            </a:extLst>
          </p:cNvPr>
          <p:cNvSpPr txBox="1"/>
          <p:nvPr/>
        </p:nvSpPr>
        <p:spPr>
          <a:xfrm>
            <a:off x="10986784" y="2579388"/>
            <a:ext cx="7132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17</a:t>
            </a:r>
            <a:r>
              <a:rPr lang="en-US" sz="1600" dirty="0"/>
              <a:t>%</a:t>
            </a:r>
            <a:endParaRPr lang="ru-UA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6AE58-F8F4-F7A8-FEF0-AE56949F26C2}"/>
              </a:ext>
            </a:extLst>
          </p:cNvPr>
          <p:cNvSpPr txBox="1"/>
          <p:nvPr/>
        </p:nvSpPr>
        <p:spPr>
          <a:xfrm>
            <a:off x="10986784" y="3239492"/>
            <a:ext cx="7132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/>
              <a:t>16%</a:t>
            </a:r>
            <a:endParaRPr lang="ru-UA" sz="1600" err="1"/>
          </a:p>
        </p:txBody>
      </p:sp>
      <p:sp>
        <p:nvSpPr>
          <p:cNvPr id="12" name="Місце для номера слайда 11">
            <a:extLst>
              <a:ext uri="{FF2B5EF4-FFF2-40B4-BE49-F238E27FC236}">
                <a16:creationId xmlns:a16="http://schemas.microsoft.com/office/drawing/2014/main" id="{C11E8701-96F6-45EB-49BD-CF6355EE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848-EF3E-413F-91CE-5A8F2C0CD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F21C6B6-2CE1-4455-BD76-34FC1E06AC73}"/>
              </a:ext>
            </a:extLst>
          </p:cNvPr>
          <p:cNvSpPr txBox="1"/>
          <p:nvPr/>
        </p:nvSpPr>
        <p:spPr>
          <a:xfrm>
            <a:off x="420191" y="488569"/>
            <a:ext cx="114665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>
                <a:solidFill>
                  <a:schemeClr val="tx1">
                    <a:lumMod val="50000"/>
                  </a:schemeClr>
                </a:solidFill>
              </a:rPr>
              <a:t>Бренди</a:t>
            </a:r>
            <a:r>
              <a:rPr lang="uk-UA" sz="2000" b="1"/>
              <a:t> та виробники </a:t>
            </a:r>
            <a:r>
              <a:rPr lang="ru-RU" sz="2000" b="1" err="1"/>
              <a:t>продукці</a:t>
            </a:r>
            <a:r>
              <a:rPr lang="uk-UA" sz="2000" b="1"/>
              <a:t>ї, що</a:t>
            </a:r>
            <a:r>
              <a:rPr lang="ru-RU" sz="2000" b="1"/>
              <a:t> </a:t>
            </a:r>
            <a:r>
              <a:rPr lang="ru-RU" sz="2000" b="1" err="1"/>
              <a:t>маркована</a:t>
            </a:r>
            <a:r>
              <a:rPr lang="ru-RU" sz="2000" b="1"/>
              <a:t> </a:t>
            </a:r>
            <a:r>
              <a:rPr lang="ru-RU" sz="2000" b="1" err="1"/>
              <a:t>надписом</a:t>
            </a:r>
            <a:r>
              <a:rPr lang="ru-RU" sz="2000" b="1"/>
              <a:t> Duty Free </a:t>
            </a:r>
            <a:r>
              <a:rPr lang="ru-RU" sz="2000" b="1" err="1"/>
              <a:t>або</a:t>
            </a:r>
            <a:r>
              <a:rPr lang="ru-RU" sz="2000" b="1"/>
              <a:t> </a:t>
            </a:r>
            <a:r>
              <a:rPr lang="ru-RU" sz="2000" b="1" err="1"/>
              <a:t>призначеної</a:t>
            </a:r>
            <a:r>
              <a:rPr lang="ru-RU" sz="2000" b="1"/>
              <a:t> для </a:t>
            </a:r>
            <a:r>
              <a:rPr lang="ru-RU" sz="2000" b="1" err="1"/>
              <a:t>експорту</a:t>
            </a:r>
            <a:r>
              <a:rPr lang="ru-RU" sz="2000" b="1"/>
              <a:t>, яка нелегально </a:t>
            </a:r>
            <a:r>
              <a:rPr lang="ru-RU" sz="2000" b="1" err="1"/>
              <a:t>реалізу</a:t>
            </a:r>
            <a:r>
              <a:rPr lang="uk-UA" sz="2000" b="1" err="1"/>
              <a:t>ється</a:t>
            </a:r>
            <a:r>
              <a:rPr lang="uk-UA" sz="2000" b="1"/>
              <a:t> в Україні</a:t>
            </a:r>
            <a:r>
              <a:rPr lang="ru-RU" sz="2000" b="1"/>
              <a:t>, </a:t>
            </a:r>
            <a:r>
              <a:rPr lang="uk-UA" sz="2000" b="1">
                <a:latin typeface="+mj-lt"/>
                <a:ea typeface="+mj-ea"/>
                <a:cs typeface="+mj-cs"/>
              </a:rPr>
              <a:t>2024 рік</a:t>
            </a:r>
            <a:endParaRPr lang="uk-UA" sz="2000" b="1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44831"/>
              </p:ext>
            </p:extLst>
          </p:nvPr>
        </p:nvGraphicFramePr>
        <p:xfrm>
          <a:off x="6573520" y="1693400"/>
          <a:ext cx="4937760" cy="27019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11957">
                  <a:extLst>
                    <a:ext uri="{9D8B030D-6E8A-4147-A177-3AD203B41FA5}">
                      <a16:colId xmlns:a16="http://schemas.microsoft.com/office/drawing/2014/main" val="2839167135"/>
                    </a:ext>
                  </a:extLst>
                </a:gridCol>
                <a:gridCol w="1825803">
                  <a:extLst>
                    <a:ext uri="{9D8B030D-6E8A-4147-A177-3AD203B41FA5}">
                      <a16:colId xmlns:a16="http://schemas.microsoft.com/office/drawing/2014/main" val="615059064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/>
                      <a:endParaRPr lang="uk-UA" sz="16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9616" marR="129616" marT="64808" marB="64808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chemeClr val="lt1"/>
                      </a:solidFill>
                    </a:lnT>
                    <a:lnB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b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12700" cmpd="sng">
                      <a:solidFill>
                        <a:srgbClr val="DFDF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144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1600" b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616" marR="129616" marT="64808" marB="64808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08406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pPr algn="l" rtl="0" fontAlgn="t"/>
                      <a:r>
                        <a:rPr lang="uk-UA" sz="16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Винниківська</a:t>
                      </a:r>
                      <a:r>
                        <a:rPr lang="uk-UA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тютюнова фабрика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UA" sz="16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6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29616" marR="129616" marT="64808" marB="64808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11757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Юнайтед Тобако / Маршал Файнест 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FDFD9"/>
                      </a:solidFill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uk-UA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UA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12700" cmpd="sng">
                      <a:solidFill>
                        <a:srgbClr val="DFDFD9"/>
                      </a:solidFill>
                    </a:lnT>
                    <a:lnB w="12700" cmpd="sng">
                      <a:solidFill>
                        <a:srgbClr val="DFDF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8239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 виробники</a:t>
                      </a:r>
                      <a:endParaRPr lang="en-US" sz="16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081994"/>
                  </a:ext>
                </a:extLst>
              </a:tr>
              <a:tr h="4441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Невизначені</a:t>
                      </a:r>
                      <a:r>
                        <a:rPr lang="en-US" sz="16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виробники</a:t>
                      </a:r>
                      <a:endParaRPr lang="en-US" sz="1600" b="0" i="0" u="none" strike="noStrike" kern="12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0" cmpd="sng">
                      <a:solidFill>
                        <a:schemeClr val="lt1"/>
                      </a:solidFill>
                    </a:lnL>
                    <a:lnR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UA" sz="16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uk-UA" sz="16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chemeClr val="lt1"/>
                      </a:solidFill>
                    </a:lnR>
                    <a:lnT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36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B46CAD-D94C-64F4-20B2-8ABE2725B9BE}"/>
              </a:ext>
            </a:extLst>
          </p:cNvPr>
          <p:cNvSpPr txBox="1"/>
          <p:nvPr/>
        </p:nvSpPr>
        <p:spPr>
          <a:xfrm>
            <a:off x="6775218" y="4713034"/>
            <a:ext cx="31252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/>
              <a:t> * </a:t>
            </a:r>
            <a:r>
              <a:rPr lang="uk-UA" sz="1200"/>
              <a:t>Згідно того, як зазначено на пачці сигарет </a:t>
            </a:r>
            <a:endParaRPr lang="ru-RU" sz="1200"/>
          </a:p>
        </p:txBody>
      </p:sp>
      <p:graphicFrame>
        <p:nvGraphicFramePr>
          <p:cNvPr id="8" name="Диаграмма 5">
            <a:extLst>
              <a:ext uri="{FF2B5EF4-FFF2-40B4-BE49-F238E27FC236}">
                <a16:creationId xmlns:a16="http://schemas.microsoft.com/office/drawing/2014/main" id="{71FDDC53-FDEF-08E3-E66D-776FE22DB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780195"/>
              </p:ext>
            </p:extLst>
          </p:nvPr>
        </p:nvGraphicFramePr>
        <p:xfrm>
          <a:off x="1743825" y="2290958"/>
          <a:ext cx="4011108" cy="319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18">
            <a:extLst>
              <a:ext uri="{FF2B5EF4-FFF2-40B4-BE49-F238E27FC236}">
                <a16:creationId xmlns:a16="http://schemas.microsoft.com/office/drawing/2014/main" id="{5D935A7B-DD38-D127-F287-45BB0B01BE9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4962269"/>
              </p:ext>
            </p:extLst>
          </p:nvPr>
        </p:nvGraphicFramePr>
        <p:xfrm>
          <a:off x="552893" y="2421027"/>
          <a:ext cx="1271862" cy="29207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71862">
                  <a:extLst>
                    <a:ext uri="{9D8B030D-6E8A-4147-A177-3AD203B41FA5}">
                      <a16:colId xmlns:a16="http://schemas.microsoft.com/office/drawing/2014/main" val="4258047616"/>
                    </a:ext>
                  </a:extLst>
                </a:gridCol>
              </a:tblGrid>
              <a:tr h="491987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Compliment</a:t>
                      </a:r>
                    </a:p>
                  </a:txBody>
                  <a:tcPr marL="9525" marR="9525" marT="9525" marB="0" anchor="ctr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243844"/>
                  </a:ext>
                </a:extLst>
              </a:tr>
              <a:tr h="464655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Marshall</a:t>
                      </a:r>
                    </a:p>
                  </a:txBody>
                  <a:tcPr marL="9525" marR="9525" marT="9525" marB="0" anchor="ctr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507253"/>
                  </a:ext>
                </a:extLst>
              </a:tr>
              <a:tr h="519320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Urta</a:t>
                      </a:r>
                      <a:endParaRPr lang="en-US" sz="16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025576"/>
                  </a:ext>
                </a:extLst>
              </a:tr>
              <a:tr h="48159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Brut</a:t>
                      </a:r>
                    </a:p>
                  </a:txBody>
                  <a:tcPr marL="9525" marR="9525" marT="9525" marB="0" anchor="ctr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64584"/>
                  </a:ext>
                </a:extLst>
              </a:tr>
              <a:tr h="48159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Lifa</a:t>
                      </a:r>
                    </a:p>
                  </a:txBody>
                  <a:tcPr marL="9525" marR="9525" marT="9525" marB="0" anchor="ctr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212552"/>
                  </a:ext>
                </a:extLst>
              </a:tr>
              <a:tr h="48159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Regina</a:t>
                      </a:r>
                    </a:p>
                  </a:txBody>
                  <a:tcPr marL="9525" marR="9525" marT="9525" marB="0" anchor="ctr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567881"/>
                  </a:ext>
                </a:extLst>
              </a:tr>
            </a:tbl>
          </a:graphicData>
        </a:graphic>
      </p:graphicFrame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8BFA629-7544-0696-7FAA-771582CA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848-EF3E-413F-91CE-5A8F2C0CD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7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TOCTABLESPERSLIDE" val="2"/>
  <p:tag name="NUMBEROFPAGES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EDTO" val="24845910"/>
  <p:tag name="SOURCEHASH" val="22286602"/>
  <p:tag name="SHAPETYPE" val="BACKGROUND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11,37,24667,20,73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9,1,48,34288,95,088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1,3,5,969828,50,5095"/>
  <p:tag name="TABLETYPE" val="NORMAL"/>
  <p:tag name="TABLE_ID" val="110417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1,3,5,969828,50,5095"/>
  <p:tag name="TABLETYPE" val="NORMAL"/>
  <p:tag name="TABLE_ID" val="110417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1,3,5,969828,50,5095"/>
  <p:tag name="TABLETYPE" val="NORMAL"/>
  <p:tag name="TABLE_ID" val="110417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ID" val="40420929"/>
  <p:tag name="CELL_POSITION" val="5,1,23,58607,4,410295"/>
  <p:tag name="TABLETYPE" val="NORMA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1,3,5,969828,50,5095"/>
  <p:tag name="TABLETYPE" val="NORMAL"/>
  <p:tag name="TABLE_ID" val="110417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ID" val="40420929"/>
  <p:tag name="CELL_POSITION" val="5,1,23,58607,4,410295"/>
  <p:tag name="TABLETYPE" val="NORM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report template 16x9.potx" id="{5634706E-79F9-45A6-A4B5-5D8781601AAD}" vid="{621E18E1-E447-4C07-B38C-0DB4D1E96E3B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report template 16x9.potx" id="{5634706E-79F9-45A6-A4B5-5D8781601AAD}" vid="{FC360E35-1948-4014-8F54-3E0652FABC5E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report template 16x9.potx" id="{5634706E-79F9-45A6-A4B5-5D8781601AAD}" vid="{4DFE48A5-8C20-4926-BD6C-B3F9EAE16DE8}"/>
    </a:ext>
  </a:extLst>
</a:theme>
</file>

<file path=ppt/theme/theme4.xml><?xml version="1.0" encoding="utf-8"?>
<a:theme xmlns:a="http://schemas.openxmlformats.org/drawingml/2006/main" name="OLD_985520343_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5.xml><?xml version="1.0" encoding="utf-8"?>
<a:theme xmlns:a="http://schemas.openxmlformats.org/drawingml/2006/main" name="OLD_-382040221_3_Content slides - no sub heading">
  <a:themeElements>
    <a:clrScheme name="Kantar TN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reports and proposals.potx" id="{CEABE82B-428E-415B-8789-916AE08B77B0}" vid="{6B3998C9-C592-4210-91FA-8C83EF52011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Kantar presentation template 16x9</Template>
  <TotalTime>0</TotalTime>
  <Words>1031</Words>
  <Application>Microsoft Office PowerPoint</Application>
  <PresentationFormat>Широкий екран</PresentationFormat>
  <Paragraphs>190</Paragraphs>
  <Slides>12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Calibri</vt:lpstr>
      <vt:lpstr>Wingdings</vt:lpstr>
      <vt:lpstr>Kantar template master</vt:lpstr>
      <vt:lpstr>Content slides - no sub heading</vt:lpstr>
      <vt:lpstr>Technical</vt:lpstr>
      <vt:lpstr>OLD_985520343_Content slides - no sub heading</vt:lpstr>
      <vt:lpstr>OLD_-382040221_3_Content slides - no sub heading</vt:lpstr>
      <vt:lpstr>Дослідження ринку нелегальної торгівлі</vt:lpstr>
      <vt:lpstr>Дизайн дослідження  </vt:lpstr>
      <vt:lpstr>Географія дослідження</vt:lpstr>
      <vt:lpstr>Особливості дослідження в 2024 році:</vt:lpstr>
      <vt:lpstr>У липні 2024 року, рівень нелегальної торгівлі тютюновими виробами в Україні значно знизився з 18,0% до 14,6%. Зменшились також обсяги підробок до 8,1%</vt:lpstr>
      <vt:lpstr>Обсяг тіньового ринку сигарет в Україні в грошовому вимірі </vt:lpstr>
      <vt:lpstr>Зміни середньорічного показнику обсягів нелегального ринку сигарет в Україні </vt:lpstr>
      <vt:lpstr>Презентація PowerPoint</vt:lpstr>
      <vt:lpstr>Презентація PowerPoint</vt:lpstr>
      <vt:lpstr>Презентація PowerPoint</vt:lpstr>
      <vt:lpstr>Презентація PowerPoint</vt:lpstr>
      <vt:lpstr>Резюме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2024-09-12T13:28:20Z</dcterms:created>
  <dcterms:modified xsi:type="dcterms:W3CDTF">2024-09-12T15:55:13Z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91d3c8-9621-407e-ab02-c0c3c52d7285_Enabled">
    <vt:lpwstr>true</vt:lpwstr>
  </property>
  <property fmtid="{D5CDD505-2E9C-101B-9397-08002B2CF9AE}" pid="3" name="MSIP_Label_d691d3c8-9621-407e-ab02-c0c3c52d7285_SetDate">
    <vt:lpwstr>2024-09-12T13:28:30Z</vt:lpwstr>
  </property>
  <property fmtid="{D5CDD505-2E9C-101B-9397-08002B2CF9AE}" pid="4" name="MSIP_Label_d691d3c8-9621-407e-ab02-c0c3c52d7285_Method">
    <vt:lpwstr>Privileged</vt:lpwstr>
  </property>
  <property fmtid="{D5CDD505-2E9C-101B-9397-08002B2CF9AE}" pid="5" name="MSIP_Label_d691d3c8-9621-407e-ab02-c0c3c52d7285_Name">
    <vt:lpwstr>General (Do Not Use)</vt:lpwstr>
  </property>
  <property fmtid="{D5CDD505-2E9C-101B-9397-08002B2CF9AE}" pid="6" name="MSIP_Label_d691d3c8-9621-407e-ab02-c0c3c52d7285_SiteId">
    <vt:lpwstr>d14c9c9a-6bb5-430f-99ff-6c2815b3a95e</vt:lpwstr>
  </property>
  <property fmtid="{D5CDD505-2E9C-101B-9397-08002B2CF9AE}" pid="7" name="MSIP_Label_d691d3c8-9621-407e-ab02-c0c3c52d7285_ActionId">
    <vt:lpwstr>242a8150-7c60-49ad-81f4-5b3026a3f297</vt:lpwstr>
  </property>
  <property fmtid="{D5CDD505-2E9C-101B-9397-08002B2CF9AE}" pid="8" name="MSIP_Label_d691d3c8-9621-407e-ab02-c0c3c52d7285_ContentBits">
    <vt:lpwstr>0</vt:lpwstr>
  </property>
  <property fmtid="{D5CDD505-2E9C-101B-9397-08002B2CF9AE}" pid="9" name="MSIP_Label_3741da7a-79c1-417c-b408-16c0bfe99fca_Enabled">
    <vt:lpwstr>true</vt:lpwstr>
  </property>
  <property fmtid="{D5CDD505-2E9C-101B-9397-08002B2CF9AE}" pid="10" name="MSIP_Label_3741da7a-79c1-417c-b408-16c0bfe99fca_SetDate">
    <vt:lpwstr>2024-09-12T15:43:36Z</vt:lpwstr>
  </property>
  <property fmtid="{D5CDD505-2E9C-101B-9397-08002B2CF9AE}" pid="11" name="MSIP_Label_3741da7a-79c1-417c-b408-16c0bfe99fca_Method">
    <vt:lpwstr>Standard</vt:lpwstr>
  </property>
  <property fmtid="{D5CDD505-2E9C-101B-9397-08002B2CF9AE}" pid="12" name="MSIP_Label_3741da7a-79c1-417c-b408-16c0bfe99fca_Name">
    <vt:lpwstr>Internal Only - Amber</vt:lpwstr>
  </property>
  <property fmtid="{D5CDD505-2E9C-101B-9397-08002B2CF9AE}" pid="13" name="MSIP_Label_3741da7a-79c1-417c-b408-16c0bfe99fca_SiteId">
    <vt:lpwstr>1e355c04-e0a4-42ed-8e2d-7351591f0ef1</vt:lpwstr>
  </property>
  <property fmtid="{D5CDD505-2E9C-101B-9397-08002B2CF9AE}" pid="14" name="MSIP_Label_3741da7a-79c1-417c-b408-16c0bfe99fca_ActionId">
    <vt:lpwstr>5ccd0de0-05d0-4f4d-a35e-0d7f977a67bc</vt:lpwstr>
  </property>
  <property fmtid="{D5CDD505-2E9C-101B-9397-08002B2CF9AE}" pid="15" name="MSIP_Label_3741da7a-79c1-417c-b408-16c0bfe99fca_ContentBits">
    <vt:lpwstr>0</vt:lpwstr>
  </property>
</Properties>
</file>