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4"/>
    <p:sldMasterId id="2147483954" r:id="rId5"/>
    <p:sldMasterId id="2147483968" r:id="rId6"/>
    <p:sldMasterId id="2147483777" r:id="rId7"/>
    <p:sldMasterId id="2147483899" r:id="rId8"/>
  </p:sldMasterIdLst>
  <p:notesMasterIdLst>
    <p:notesMasterId r:id="rId22"/>
  </p:notesMasterIdLst>
  <p:handoutMasterIdLst>
    <p:handoutMasterId r:id="rId23"/>
  </p:handoutMasterIdLst>
  <p:sldIdLst>
    <p:sldId id="33609" r:id="rId9"/>
    <p:sldId id="33619" r:id="rId10"/>
    <p:sldId id="33588" r:id="rId11"/>
    <p:sldId id="33641" r:id="rId12"/>
    <p:sldId id="33599" r:id="rId13"/>
    <p:sldId id="33652" r:id="rId14"/>
    <p:sldId id="33655" r:id="rId15"/>
    <p:sldId id="33647" r:id="rId16"/>
    <p:sldId id="33623" r:id="rId17"/>
    <p:sldId id="33653" r:id="rId18"/>
    <p:sldId id="33650" r:id="rId19"/>
    <p:sldId id="33654" r:id="rId20"/>
    <p:sldId id="33651" r:id="rId21"/>
  </p:sldIdLst>
  <p:sldSz cx="12192000" cy="6858000"/>
  <p:notesSz cx="6805613" cy="9939338"/>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userDrawn="1">
          <p15:clr>
            <a:srgbClr val="A4A3A4"/>
          </p15:clr>
        </p15:guide>
        <p15:guide id="7" orient="horz" pos="4020" userDrawn="1">
          <p15:clr>
            <a:srgbClr val="A4A3A4"/>
          </p15:clr>
        </p15:guide>
        <p15:guide id="12" orient="horz" pos="2137"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00"/>
    <a:srgbClr val="AEAE9F"/>
    <a:srgbClr val="FEDB00"/>
    <a:srgbClr val="FF5000"/>
    <a:srgbClr val="000000"/>
    <a:srgbClr val="FFFFFF"/>
    <a:srgbClr val="BB001E"/>
    <a:srgbClr val="FFB999"/>
    <a:srgbClr val="C197DC"/>
    <a:srgbClr val="DFD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21" autoAdjust="0"/>
    <p:restoredTop sz="94249" autoAdjust="0"/>
  </p:normalViewPr>
  <p:slideViewPr>
    <p:cSldViewPr snapToGrid="0" showGuides="1">
      <p:cViewPr varScale="1">
        <p:scale>
          <a:sx n="79" d="100"/>
          <a:sy n="79" d="100"/>
        </p:scale>
        <p:origin x="1109" y="72"/>
      </p:cViewPr>
      <p:guideLst>
        <p:guide orient="horz" pos="4152"/>
        <p:guide orient="horz" pos="4020"/>
        <p:guide orient="horz" pos="2137"/>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76"/>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91287755825747E-2"/>
          <c:y val="5.2021283173167961E-2"/>
          <c:w val="0.87307241240527"/>
          <c:h val="0.87661931412850047"/>
        </c:manualLayout>
      </c:layout>
      <c:barChart>
        <c:barDir val="col"/>
        <c:grouping val="stacked"/>
        <c:varyColors val="0"/>
        <c:ser>
          <c:idx val="0"/>
          <c:order val="0"/>
          <c:tx>
            <c:strRef>
              <c:f>Лист1!$B$1</c:f>
              <c:strCache>
                <c:ptCount val="1"/>
                <c:pt idx="0">
                  <c:v>Contraband</c:v>
                </c:pt>
              </c:strCache>
            </c:strRef>
          </c:tx>
          <c:spPr>
            <a:solidFill>
              <a:srgbClr val="AEAE9F"/>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5.9750587294585523E-2"/>
                    </c:manualLayout>
                  </c15:layout>
                </c:ext>
                <c:ext xmlns:c16="http://schemas.microsoft.com/office/drawing/2014/chart" uri="{C3380CC4-5D6E-409C-BE32-E72D297353CC}">
                  <c16:uniqueId val="{00000003-CB04-4051-839E-B4DF2A0BF8C5}"/>
                </c:ext>
              </c:extLst>
            </c:dLbl>
            <c:dLbl>
              <c:idx val="1"/>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4.9425389467223378E-2"/>
                    </c:manualLayout>
                  </c15:layout>
                </c:ext>
                <c:ext xmlns:c16="http://schemas.microsoft.com/office/drawing/2014/chart" uri="{C3380CC4-5D6E-409C-BE32-E72D297353CC}">
                  <c16:uniqueId val="{0000000A-0223-4E4C-857A-C139C1664DCF}"/>
                </c:ext>
              </c:extLst>
            </c:dLbl>
            <c:dLbl>
              <c:idx val="2"/>
              <c:tx>
                <c:rich>
                  <a:bodyPr/>
                  <a:lstStyle/>
                  <a:p>
                    <a:fld id="{44763C7D-0ECB-4D0D-B8D9-805D935D5692}" type="VALUE">
                      <a:rPr lang="en-US">
                        <a:solidFill>
                          <a:schemeClr val="tx1"/>
                        </a:solidFill>
                      </a:rPr>
                      <a:pPr/>
                      <a:t>[ЗНАЧЕНИЕ]</a:t>
                    </a:fld>
                    <a:endParaRPr lang="ru-UA"/>
                  </a:p>
                </c:rich>
              </c:tx>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5.9750587294585523E-2"/>
                    </c:manualLayout>
                  </c15:layout>
                  <c15:dlblFieldTable/>
                  <c15:showDataLabelsRange val="0"/>
                </c:ext>
                <c:ext xmlns:c16="http://schemas.microsoft.com/office/drawing/2014/chart" uri="{C3380CC4-5D6E-409C-BE32-E72D297353CC}">
                  <c16:uniqueId val="{0000000B-0223-4E4C-857A-C139C1664DCF}"/>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5.9750587294585523E-2"/>
                    </c:manualLayout>
                  </c15:layout>
                </c:ext>
                <c:ext xmlns:c16="http://schemas.microsoft.com/office/drawing/2014/chart" uri="{C3380CC4-5D6E-409C-BE32-E72D297353CC}">
                  <c16:uniqueId val="{0000000C-0223-4E4C-857A-C139C1664DCF}"/>
                </c:ext>
              </c:extLst>
            </c:dLbl>
            <c:dLbl>
              <c:idx val="9"/>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4.9425389467223378E-2"/>
                    </c:manualLayout>
                  </c15:layout>
                </c:ext>
                <c:ext xmlns:c16="http://schemas.microsoft.com/office/drawing/2014/chart" uri="{C3380CC4-5D6E-409C-BE32-E72D297353CC}">
                  <c16:uniqueId val="{00000008-83C4-46F0-9183-A5DF077C68C2}"/>
                </c:ext>
              </c:extLst>
            </c:dLbl>
            <c:dLbl>
              <c:idx val="10"/>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B-7635-4247-BB6C-4938846E4967}"/>
                </c:ext>
              </c:extLst>
            </c:dLbl>
            <c:dLbl>
              <c:idx val="11"/>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layout>
                    <c:manualLayout>
                      <c:w val="2.2273297160784529E-2"/>
                      <c:h val="3.8765011346841863E-2"/>
                    </c:manualLayout>
                  </c15:layout>
                </c:ext>
                <c:ext xmlns:c16="http://schemas.microsoft.com/office/drawing/2014/chart" uri="{C3380CC4-5D6E-409C-BE32-E72D297353CC}">
                  <c16:uniqueId val="{00000008-8853-4431-BB0C-AE2BA5EA4916}"/>
                </c:ext>
              </c:extLst>
            </c:dLbl>
            <c:dLbl>
              <c:idx val="13"/>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1-34BF-4119-AC36-B2D69B9F35F2}"/>
                </c:ext>
              </c:extLst>
            </c:dLbl>
            <c:dLbl>
              <c:idx val="14"/>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5.9750587294585523E-2"/>
                    </c:manualLayout>
                  </c15:layout>
                </c:ext>
                <c:ext xmlns:c16="http://schemas.microsoft.com/office/drawing/2014/chart" uri="{C3380CC4-5D6E-409C-BE32-E72D297353CC}">
                  <c16:uniqueId val="{00000002-34BF-4119-AC36-B2D69B9F35F2}"/>
                </c:ext>
              </c:extLst>
            </c:dLbl>
            <c:dLbl>
              <c:idx val="15"/>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1F-7635-4247-BB6C-4938846E4967}"/>
                </c:ext>
              </c:extLst>
            </c:dLbl>
            <c:spPr>
              <a:noFill/>
              <a:ln>
                <a:noFill/>
              </a:ln>
              <a:effectLst/>
            </c:spPr>
            <c:txPr>
              <a:bodyPr rot="0" spcFirstLastPara="1" vertOverflow="ellipsis" vert="horz" wrap="square" lIns="36000" tIns="19050" rIns="36000" bIns="19050" anchor="ctr" anchorCtr="1">
                <a:sp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Лист1!$A$2:$A$29</c:f>
              <c:strCache>
                <c:ptCount val="21"/>
                <c:pt idx="0">
                  <c:v>Лют</c:v>
                </c:pt>
                <c:pt idx="1">
                  <c:v>Квіт</c:v>
                </c:pt>
                <c:pt idx="2">
                  <c:v>Чер</c:v>
                </c:pt>
                <c:pt idx="3">
                  <c:v>Сер</c:v>
                </c:pt>
                <c:pt idx="4">
                  <c:v>Жов</c:v>
                </c:pt>
                <c:pt idx="5">
                  <c:v>Груд</c:v>
                </c:pt>
                <c:pt idx="7">
                  <c:v>Лют</c:v>
                </c:pt>
                <c:pt idx="8">
                  <c:v>Чер</c:v>
                </c:pt>
                <c:pt idx="9">
                  <c:v>Сер</c:v>
                </c:pt>
                <c:pt idx="10">
                  <c:v>Жов</c:v>
                </c:pt>
                <c:pt idx="12">
                  <c:v>Лют</c:v>
                </c:pt>
                <c:pt idx="13">
                  <c:v>Трав</c:v>
                </c:pt>
                <c:pt idx="14">
                  <c:v>Сер</c:v>
                </c:pt>
                <c:pt idx="15">
                  <c:v>Лис</c:v>
                </c:pt>
                <c:pt idx="17">
                  <c:v>Сер</c:v>
                </c:pt>
                <c:pt idx="18">
                  <c:v>Лис</c:v>
                </c:pt>
                <c:pt idx="20">
                  <c:v>Лют</c:v>
                </c:pt>
              </c:strCache>
            </c:strRef>
          </c:cat>
          <c:val>
            <c:numRef>
              <c:f>Лист1!$B$2:$B$29</c:f>
              <c:numCache>
                <c:formatCode>###0.0</c:formatCode>
                <c:ptCount val="21"/>
                <c:pt idx="0">
                  <c:v>1.2054603364343555</c:v>
                </c:pt>
                <c:pt idx="1">
                  <c:v>1.416224245039239</c:v>
                </c:pt>
                <c:pt idx="2">
                  <c:v>3.7880994182305701</c:v>
                </c:pt>
                <c:pt idx="3">
                  <c:v>1.9976783152347657</c:v>
                </c:pt>
                <c:pt idx="4">
                  <c:v>3.2753478269848921</c:v>
                </c:pt>
                <c:pt idx="5">
                  <c:v>2.9405344983270569</c:v>
                </c:pt>
                <c:pt idx="7">
                  <c:v>3.0101508226693321</c:v>
                </c:pt>
                <c:pt idx="8">
                  <c:v>2.0485930879539778</c:v>
                </c:pt>
                <c:pt idx="9">
                  <c:v>2.4826054786611351</c:v>
                </c:pt>
                <c:pt idx="10">
                  <c:v>1.2322255293573676</c:v>
                </c:pt>
                <c:pt idx="12">
                  <c:v>1.6883470945630161</c:v>
                </c:pt>
                <c:pt idx="13">
                  <c:v>1.6158263225166447</c:v>
                </c:pt>
                <c:pt idx="14">
                  <c:v>2.7113497098855808</c:v>
                </c:pt>
                <c:pt idx="15">
                  <c:v>2.8585362193795252</c:v>
                </c:pt>
                <c:pt idx="17">
                  <c:v>1.7615448079024238</c:v>
                </c:pt>
                <c:pt idx="18">
                  <c:v>1.4392163234986886</c:v>
                </c:pt>
                <c:pt idx="20">
                  <c:v>1.4565435436745018</c:v>
                </c:pt>
              </c:numCache>
            </c:numRef>
          </c:val>
          <c:extLst>
            <c:ext xmlns:c16="http://schemas.microsoft.com/office/drawing/2014/chart" uri="{C3380CC4-5D6E-409C-BE32-E72D297353CC}">
              <c16:uniqueId val="{00000000-0223-4E4C-857A-C139C1664DCF}"/>
            </c:ext>
          </c:extLst>
        </c:ser>
        <c:ser>
          <c:idx val="1"/>
          <c:order val="1"/>
          <c:tx>
            <c:strRef>
              <c:f>Лист1!$C$1</c:f>
              <c:strCache>
                <c:ptCount val="1"/>
                <c:pt idx="0">
                  <c:v>Illegal Duty Free / Export</c:v>
                </c:pt>
              </c:strCache>
            </c:strRef>
          </c:tx>
          <c:spPr>
            <a:solidFill>
              <a:srgbClr val="FEDB00"/>
            </a:solidFill>
            <a:ln>
              <a:noFill/>
            </a:ln>
            <a:effectLst/>
          </c:spPr>
          <c:invertIfNegative val="0"/>
          <c:dLbls>
            <c:dLbl>
              <c:idx val="0"/>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7-C72A-4B77-8526-353DD5F17B99}"/>
                </c:ext>
              </c:extLst>
            </c:dLbl>
            <c:dLbl>
              <c:idx val="1"/>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8-C72A-4B77-8526-353DD5F17B99}"/>
                </c:ext>
              </c:extLst>
            </c:dLbl>
            <c:dLbl>
              <c:idx val="2"/>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9-C72A-4B77-8526-353DD5F17B99}"/>
                </c:ext>
              </c:extLst>
            </c:dLbl>
            <c:dLbl>
              <c:idx val="3"/>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A-C72A-4B77-8526-353DD5F17B99}"/>
                </c:ext>
              </c:extLst>
            </c:dLbl>
            <c:dLbl>
              <c:idx val="4"/>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D-1540-4292-8457-DA4E22A323EB}"/>
                </c:ext>
              </c:extLst>
            </c:dLbl>
            <c:dLbl>
              <c:idx val="5"/>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3-34BF-4119-AC36-B2D69B9F35F2}"/>
                </c:ext>
              </c:extLst>
            </c:dLbl>
            <c:dLbl>
              <c:idx val="7"/>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A-8853-4431-BB0C-AE2BA5EA4916}"/>
                </c:ext>
              </c:extLst>
            </c:dLbl>
            <c:dLbl>
              <c:idx val="8"/>
              <c:layout>
                <c:manualLayout>
                  <c:x val="-1.208754241219457E-3"/>
                  <c:y val="1.1199700121408505E-3"/>
                </c:manualLayout>
              </c:layout>
              <c:tx>
                <c:rich>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fld id="{7D474625-0416-4398-9966-803F1F84968F}" type="VALUE">
                      <a:rPr lang="en-US" sz="1200">
                        <a:solidFill>
                          <a:schemeClr val="tx1"/>
                        </a:solidFill>
                      </a:rPr>
                      <a:pPr>
                        <a:defRPr sz="1200" b="0" i="0" u="none" strike="noStrike" kern="1200" baseline="0">
                          <a:solidFill>
                            <a:schemeClr val="tx1"/>
                          </a:solidFill>
                          <a:latin typeface="+mn-lt"/>
                          <a:ea typeface="+mn-ea"/>
                          <a:cs typeface="+mn-cs"/>
                        </a:defRPr>
                      </a:pPr>
                      <a:t>[ЗНАЧЕНИЕ]</a:t>
                    </a:fld>
                    <a:endParaRPr lang="ru-UA"/>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15:dlblFieldTable/>
                  <c15:showDataLabelsRange val="0"/>
                </c:ext>
                <c:ext xmlns:c16="http://schemas.microsoft.com/office/drawing/2014/chart" uri="{C3380CC4-5D6E-409C-BE32-E72D297353CC}">
                  <c16:uniqueId val="{00000018-C72A-4B77-8526-353DD5F17B99}"/>
                </c:ext>
              </c:extLst>
            </c:dLbl>
            <c:dLbl>
              <c:idx val="9"/>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D-83C4-46F0-9183-A5DF077C68C2}"/>
                </c:ext>
              </c:extLst>
            </c:dLbl>
            <c:dLbl>
              <c:idx val="10"/>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E-7635-4247-BB6C-4938846E4967}"/>
                </c:ext>
              </c:extLst>
            </c:dLbl>
            <c:dLbl>
              <c:idx val="11"/>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2273297160784529E-2"/>
                      <c:h val="3.8765011346841863E-2"/>
                    </c:manualLayout>
                  </c15:layout>
                </c:ext>
                <c:ext xmlns:c16="http://schemas.microsoft.com/office/drawing/2014/chart" uri="{C3380CC4-5D6E-409C-BE32-E72D297353CC}">
                  <c16:uniqueId val="{0000000C-7635-4247-BB6C-4938846E4967}"/>
                </c:ext>
              </c:extLst>
            </c:dLbl>
            <c:dLbl>
              <c:idx val="12"/>
              <c:tx>
                <c:rich>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fld id="{07CC9129-2DAD-4B7A-8469-1C94FEF341DC}" type="VALUE">
                      <a:rPr lang="en-US" sz="1200">
                        <a:solidFill>
                          <a:schemeClr val="tx1"/>
                        </a:solidFill>
                      </a:rPr>
                      <a:pPr>
                        <a:defRPr sz="1200" b="0" i="0" u="none" strike="noStrike" kern="1200" baseline="0">
                          <a:solidFill>
                            <a:schemeClr val="tx1"/>
                          </a:solidFill>
                          <a:latin typeface="+mn-lt"/>
                          <a:ea typeface="+mn-ea"/>
                          <a:cs typeface="+mn-cs"/>
                        </a:defRPr>
                      </a:pPr>
                      <a:t>[ЗНАЧЕНИЕ]</a:t>
                    </a:fld>
                    <a:endParaRPr lang="ru-UA"/>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15:dlblFieldTable/>
                  <c15:showDataLabelsRange val="0"/>
                </c:ext>
                <c:ext xmlns:c16="http://schemas.microsoft.com/office/drawing/2014/chart" uri="{C3380CC4-5D6E-409C-BE32-E72D297353CC}">
                  <c16:uniqueId val="{0000000B-8853-4431-BB0C-AE2BA5EA4916}"/>
                </c:ext>
              </c:extLst>
            </c:dLbl>
            <c:dLbl>
              <c:idx val="13"/>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3.8765011346841863E-2"/>
                    </c:manualLayout>
                  </c15:layout>
                </c:ext>
                <c:ext xmlns:c16="http://schemas.microsoft.com/office/drawing/2014/chart" uri="{C3380CC4-5D6E-409C-BE32-E72D297353CC}">
                  <c16:uniqueId val="{00000004-34BF-4119-AC36-B2D69B9F35F2}"/>
                </c:ext>
              </c:extLst>
            </c:dLbl>
            <c:dLbl>
              <c:idx val="14"/>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C-8853-4431-BB0C-AE2BA5EA4916}"/>
                </c:ext>
              </c:extLst>
            </c:dLbl>
            <c:dLbl>
              <c:idx val="15"/>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1A-C72A-4B77-8526-353DD5F17B99}"/>
                </c:ext>
              </c:extLst>
            </c:dLbl>
            <c:dLbl>
              <c:idx val="17"/>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D-8853-4431-BB0C-AE2BA5EA4916}"/>
                </c:ext>
              </c:extLst>
            </c:dLbl>
            <c:dLbl>
              <c:idx val="18"/>
              <c:spPr>
                <a:noFill/>
                <a:ln>
                  <a:noFill/>
                </a:ln>
                <a:effectLst/>
              </c:spPr>
              <c:txPr>
                <a:bodyPr rot="0" spcFirstLastPara="1" vertOverflow="ellipsis" vert="horz" wrap="square" lIns="0" tIns="19050" rIns="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F-83C4-46F0-9183-A5DF077C68C2}"/>
                </c:ext>
              </c:extLst>
            </c:dLbl>
            <c:dLbl>
              <c:idx val="20"/>
              <c:showLegendKey val="0"/>
              <c:showVal val="1"/>
              <c:showCatName val="0"/>
              <c:showSerName val="0"/>
              <c:showPercent val="0"/>
              <c:showBubbleSize val="0"/>
              <c:extLst>
                <c:ext xmlns:c15="http://schemas.microsoft.com/office/drawing/2012/chart" uri="{CE6537A1-D6FC-4f65-9D91-7224C49458BB}">
                  <c15:layout>
                    <c:manualLayout>
                      <c:w val="2.8926536240128819E-2"/>
                      <c:h val="5.1554940912882999E-2"/>
                    </c:manualLayout>
                  </c15:layout>
                </c:ext>
                <c:ext xmlns:c16="http://schemas.microsoft.com/office/drawing/2014/chart" uri="{C3380CC4-5D6E-409C-BE32-E72D297353CC}">
                  <c16:uniqueId val="{00000002-CB04-4051-839E-B4DF2A0BF8C5}"/>
                </c:ext>
              </c:extLst>
            </c:dLbl>
            <c:spPr>
              <a:noFill/>
              <a:ln>
                <a:noFill/>
              </a:ln>
              <a:effectLst/>
            </c:spPr>
            <c:txPr>
              <a:bodyPr rot="0" spcFirstLastPara="1" vertOverflow="ellipsis" vert="horz" wrap="square" lIns="0" tIns="19050" rIns="0" bIns="19050" anchor="ctr" anchorCtr="1">
                <a:sp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Лист1!$A$2:$A$29</c:f>
              <c:strCache>
                <c:ptCount val="21"/>
                <c:pt idx="0">
                  <c:v>Лют</c:v>
                </c:pt>
                <c:pt idx="1">
                  <c:v>Квіт</c:v>
                </c:pt>
                <c:pt idx="2">
                  <c:v>Чер</c:v>
                </c:pt>
                <c:pt idx="3">
                  <c:v>Сер</c:v>
                </c:pt>
                <c:pt idx="4">
                  <c:v>Жов</c:v>
                </c:pt>
                <c:pt idx="5">
                  <c:v>Груд</c:v>
                </c:pt>
                <c:pt idx="7">
                  <c:v>Лют</c:v>
                </c:pt>
                <c:pt idx="8">
                  <c:v>Чер</c:v>
                </c:pt>
                <c:pt idx="9">
                  <c:v>Сер</c:v>
                </c:pt>
                <c:pt idx="10">
                  <c:v>Жов</c:v>
                </c:pt>
                <c:pt idx="12">
                  <c:v>Лют</c:v>
                </c:pt>
                <c:pt idx="13">
                  <c:v>Трав</c:v>
                </c:pt>
                <c:pt idx="14">
                  <c:v>Сер</c:v>
                </c:pt>
                <c:pt idx="15">
                  <c:v>Лис</c:v>
                </c:pt>
                <c:pt idx="17">
                  <c:v>Сер</c:v>
                </c:pt>
                <c:pt idx="18">
                  <c:v>Лис</c:v>
                </c:pt>
                <c:pt idx="20">
                  <c:v>Лют</c:v>
                </c:pt>
              </c:strCache>
            </c:strRef>
          </c:cat>
          <c:val>
            <c:numRef>
              <c:f>Лист1!$C$2:$C$29</c:f>
              <c:numCache>
                <c:formatCode>###0.0</c:formatCode>
                <c:ptCount val="21"/>
                <c:pt idx="0">
                  <c:v>4.0077756121474337</c:v>
                </c:pt>
                <c:pt idx="1">
                  <c:v>5.608181575860705</c:v>
                </c:pt>
                <c:pt idx="2">
                  <c:v>4.4316751482237047</c:v>
                </c:pt>
                <c:pt idx="3">
                  <c:v>3.6020154852074597</c:v>
                </c:pt>
                <c:pt idx="4">
                  <c:v>1.3081833831819782</c:v>
                </c:pt>
                <c:pt idx="5">
                  <c:v>1.7406399603031839</c:v>
                </c:pt>
                <c:pt idx="7">
                  <c:v>1.2883291127556604</c:v>
                </c:pt>
                <c:pt idx="8">
                  <c:v>1.967722219624404</c:v>
                </c:pt>
                <c:pt idx="9">
                  <c:v>2.9769399628524091</c:v>
                </c:pt>
                <c:pt idx="10">
                  <c:v>4.8580058726762108</c:v>
                </c:pt>
                <c:pt idx="12">
                  <c:v>6.8974918211559437</c:v>
                </c:pt>
                <c:pt idx="13">
                  <c:v>8.2107632728590794</c:v>
                </c:pt>
                <c:pt idx="14">
                  <c:v>9.840391880411401</c:v>
                </c:pt>
                <c:pt idx="15">
                  <c:v>10.946468094684324</c:v>
                </c:pt>
                <c:pt idx="17">
                  <c:v>12.205944656275781</c:v>
                </c:pt>
                <c:pt idx="18">
                  <c:v>11.095893590844726</c:v>
                </c:pt>
                <c:pt idx="20">
                  <c:v>10.793249313156862</c:v>
                </c:pt>
              </c:numCache>
            </c:numRef>
          </c:val>
          <c:extLst>
            <c:ext xmlns:c16="http://schemas.microsoft.com/office/drawing/2014/chart" uri="{C3380CC4-5D6E-409C-BE32-E72D297353CC}">
              <c16:uniqueId val="{00000001-0223-4E4C-857A-C139C1664DCF}"/>
            </c:ext>
          </c:extLst>
        </c:ser>
        <c:ser>
          <c:idx val="2"/>
          <c:order val="2"/>
          <c:tx>
            <c:strRef>
              <c:f>Лист1!$D$1</c:f>
              <c:strCache>
                <c:ptCount val="1"/>
                <c:pt idx="0">
                  <c:v>Counterfeit</c:v>
                </c:pt>
              </c:strCache>
            </c:strRef>
          </c:tx>
          <c:spPr>
            <a:solidFill>
              <a:srgbClr val="FF5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2.8926536240128819E-2"/>
                      <c:h val="5.1554940912882999E-2"/>
                    </c:manualLayout>
                  </c15:layout>
                </c:ext>
                <c:ext xmlns:c16="http://schemas.microsoft.com/office/drawing/2014/chart" uri="{C3380CC4-5D6E-409C-BE32-E72D297353CC}">
                  <c16:uniqueId val="{00000000-CB04-4051-839E-B4DF2A0BF8C5}"/>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3.2140595822365357E-2"/>
                      <c:h val="5.1554940912882999E-2"/>
                    </c:manualLayout>
                  </c15:layout>
                </c:ext>
                <c:ext xmlns:c16="http://schemas.microsoft.com/office/drawing/2014/chart" uri="{C3380CC4-5D6E-409C-BE32-E72D297353CC}">
                  <c16:uniqueId val="{00000001-CB04-4051-839E-B4DF2A0BF8C5}"/>
                </c:ext>
              </c:extLst>
            </c:dLbl>
            <c:dLbl>
              <c:idx val="2"/>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3.8765011346841863E-2"/>
                    </c:manualLayout>
                  </c15:layout>
                </c:ext>
                <c:ext xmlns:c16="http://schemas.microsoft.com/office/drawing/2014/chart" uri="{C3380CC4-5D6E-409C-BE32-E72D297353CC}">
                  <c16:uniqueId val="{00000005-C72A-4B77-8526-353DD5F17B99}"/>
                </c:ext>
              </c:extLst>
            </c:dLbl>
            <c:dLbl>
              <c:idx val="3"/>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6-C72A-4B77-8526-353DD5F17B99}"/>
                </c:ext>
              </c:extLst>
            </c:dLbl>
            <c:dLbl>
              <c:idx val="4"/>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C-1540-4292-8457-DA4E22A323EB}"/>
                </c:ext>
              </c:extLst>
            </c:dLbl>
            <c:dLbl>
              <c:idx val="5"/>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5-34BF-4119-AC36-B2D69B9F35F2}"/>
                </c:ext>
              </c:extLst>
            </c:dLbl>
            <c:dLbl>
              <c:idx val="7"/>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6-34BF-4119-AC36-B2D69B9F35F2}"/>
                </c:ext>
              </c:extLst>
            </c:dLbl>
            <c:dLbl>
              <c:idx val="8"/>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07-34BF-4119-AC36-B2D69B9F35F2}"/>
                </c:ext>
              </c:extLst>
            </c:dLbl>
            <c:dLbl>
              <c:idx val="9"/>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12-C72A-4B77-8526-353DD5F17B99}"/>
                </c:ext>
              </c:extLst>
            </c:dLbl>
            <c:dLbl>
              <c:idx val="10"/>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14-83C4-46F0-9183-A5DF077C68C2}"/>
                </c:ext>
              </c:extLst>
            </c:dLbl>
            <c:dLbl>
              <c:idx val="12"/>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14-8853-4431-BB0C-AE2BA5EA4916}"/>
                </c:ext>
              </c:extLst>
            </c:dLbl>
            <c:dLbl>
              <c:idx val="13"/>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8-34BF-4119-AC36-B2D69B9F35F2}"/>
                </c:ext>
              </c:extLst>
            </c:dLbl>
            <c:dLbl>
              <c:idx val="14"/>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12-7635-4247-BB6C-4938846E4967}"/>
                </c:ext>
              </c:extLst>
            </c:dLbl>
            <c:dLbl>
              <c:idx val="15"/>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13-7635-4247-BB6C-4938846E4967}"/>
                </c:ext>
              </c:extLst>
            </c:dLbl>
            <c:dLbl>
              <c:idx val="17"/>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8926536240128819E-2"/>
                      <c:h val="4.8456264183552332E-2"/>
                    </c:manualLayout>
                  </c15:layout>
                </c:ext>
                <c:ext xmlns:c16="http://schemas.microsoft.com/office/drawing/2014/chart" uri="{C3380CC4-5D6E-409C-BE32-E72D297353CC}">
                  <c16:uniqueId val="{00000015-83C4-46F0-9183-A5DF077C68C2}"/>
                </c:ext>
              </c:extLst>
            </c:dLbl>
            <c:dLbl>
              <c:idx val="18"/>
              <c:spPr>
                <a:noFill/>
                <a:ln>
                  <a:noFill/>
                </a:ln>
                <a:effectLst/>
              </c:spPr>
              <c:txPr>
                <a:bodyPr rot="0" spcFirstLastPara="1" vertOverflow="ellipsis" vert="horz" wrap="square" lIns="36000" tIns="19050" rIns="36000" bIns="19050" anchor="ctr" anchorCtr="1">
                  <a:no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extLst>
                <c:ext xmlns:c15="http://schemas.microsoft.com/office/drawing/2012/chart" uri="{CE6537A1-D6FC-4f65-9D91-7224C49458BB}">
                  <c15:layout>
                    <c:manualLayout>
                      <c:w val="2.8926536240128819E-2"/>
                      <c:h val="4.8456264183552332E-2"/>
                    </c:manualLayout>
                  </c15:layout>
                </c:ext>
                <c:ext xmlns:c16="http://schemas.microsoft.com/office/drawing/2014/chart" uri="{C3380CC4-5D6E-409C-BE32-E72D297353CC}">
                  <c16:uniqueId val="{00000009-34BF-4119-AC36-B2D69B9F35F2}"/>
                </c:ext>
              </c:extLst>
            </c:dLbl>
            <c:dLbl>
              <c:idx val="20"/>
              <c:showLegendKey val="0"/>
              <c:showVal val="1"/>
              <c:showCatName val="0"/>
              <c:showSerName val="0"/>
              <c:showPercent val="0"/>
              <c:showBubbleSize val="0"/>
              <c:extLst>
                <c:ext xmlns:c15="http://schemas.microsoft.com/office/drawing/2012/chart" uri="{CE6537A1-D6FC-4f65-9D91-7224C49458BB}">
                  <c15:layout>
                    <c:manualLayout>
                      <c:w val="2.8926536240128819E-2"/>
                      <c:h val="5.1554940912882999E-2"/>
                    </c:manualLayout>
                  </c15:layout>
                </c:ext>
                <c:ext xmlns:c16="http://schemas.microsoft.com/office/drawing/2014/chart" uri="{C3380CC4-5D6E-409C-BE32-E72D297353CC}">
                  <c16:uniqueId val="{00000015-7635-4247-BB6C-4938846E4967}"/>
                </c:ext>
              </c:extLst>
            </c:dLbl>
            <c:spPr>
              <a:noFill/>
              <a:ln>
                <a:noFill/>
              </a:ln>
              <a:effectLst/>
            </c:spPr>
            <c:txPr>
              <a:bodyPr rot="0" spcFirstLastPara="1" vertOverflow="ellipsis" vert="horz" wrap="square" lIns="36000" tIns="19050" rIns="36000" bIns="19050" anchor="ctr" anchorCtr="1">
                <a:spAutoFit/>
              </a:bodyPr>
              <a:lstStyle/>
              <a:p>
                <a:pPr>
                  <a:defRPr sz="1200"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Лист1!$A$2:$A$29</c:f>
              <c:strCache>
                <c:ptCount val="21"/>
                <c:pt idx="0">
                  <c:v>Лют</c:v>
                </c:pt>
                <c:pt idx="1">
                  <c:v>Квіт</c:v>
                </c:pt>
                <c:pt idx="2">
                  <c:v>Чер</c:v>
                </c:pt>
                <c:pt idx="3">
                  <c:v>Сер</c:v>
                </c:pt>
                <c:pt idx="4">
                  <c:v>Жов</c:v>
                </c:pt>
                <c:pt idx="5">
                  <c:v>Груд</c:v>
                </c:pt>
                <c:pt idx="7">
                  <c:v>Лют</c:v>
                </c:pt>
                <c:pt idx="8">
                  <c:v>Чер</c:v>
                </c:pt>
                <c:pt idx="9">
                  <c:v>Сер</c:v>
                </c:pt>
                <c:pt idx="10">
                  <c:v>Жов</c:v>
                </c:pt>
                <c:pt idx="12">
                  <c:v>Лют</c:v>
                </c:pt>
                <c:pt idx="13">
                  <c:v>Трав</c:v>
                </c:pt>
                <c:pt idx="14">
                  <c:v>Сер</c:v>
                </c:pt>
                <c:pt idx="15">
                  <c:v>Лис</c:v>
                </c:pt>
                <c:pt idx="17">
                  <c:v>Сер</c:v>
                </c:pt>
                <c:pt idx="18">
                  <c:v>Лис</c:v>
                </c:pt>
                <c:pt idx="20">
                  <c:v>Лют</c:v>
                </c:pt>
              </c:strCache>
            </c:strRef>
          </c:cat>
          <c:val>
            <c:numRef>
              <c:f>Лист1!$D$2:$D$29</c:f>
              <c:numCache>
                <c:formatCode>###0.0</c:formatCode>
                <c:ptCount val="21"/>
                <c:pt idx="0">
                  <c:v>0.42019532481082966</c:v>
                </c:pt>
                <c:pt idx="1">
                  <c:v>0.40584772026939081</c:v>
                </c:pt>
                <c:pt idx="2">
                  <c:v>0.16760314389908051</c:v>
                </c:pt>
                <c:pt idx="3">
                  <c:v>1.0861360818347876</c:v>
                </c:pt>
                <c:pt idx="4">
                  <c:v>1.1907976549864339</c:v>
                </c:pt>
                <c:pt idx="5">
                  <c:v>0.98722898160937389</c:v>
                </c:pt>
                <c:pt idx="7">
                  <c:v>1.522629079099741</c:v>
                </c:pt>
                <c:pt idx="8">
                  <c:v>0.95164902923994876</c:v>
                </c:pt>
                <c:pt idx="9">
                  <c:v>1.4598971183677001</c:v>
                </c:pt>
                <c:pt idx="10">
                  <c:v>3.9558554106233608</c:v>
                </c:pt>
                <c:pt idx="12">
                  <c:v>4.233525471257205</c:v>
                </c:pt>
                <c:pt idx="13">
                  <c:v>6.0455178465823458</c:v>
                </c:pt>
                <c:pt idx="14">
                  <c:v>5.5817652694177831</c:v>
                </c:pt>
                <c:pt idx="15">
                  <c:v>6.5667554488502073</c:v>
                </c:pt>
                <c:pt idx="17">
                  <c:v>7.9626284924298174</c:v>
                </c:pt>
                <c:pt idx="18">
                  <c:v>5.2484969474686043</c:v>
                </c:pt>
                <c:pt idx="20">
                  <c:v>7.9041472242815409</c:v>
                </c:pt>
              </c:numCache>
            </c:numRef>
          </c:val>
          <c:extLst>
            <c:ext xmlns:c16="http://schemas.microsoft.com/office/drawing/2014/chart" uri="{C3380CC4-5D6E-409C-BE32-E72D297353CC}">
              <c16:uniqueId val="{00000002-0223-4E4C-857A-C139C1664DCF}"/>
            </c:ext>
          </c:extLst>
        </c:ser>
        <c:dLbls>
          <c:showLegendKey val="0"/>
          <c:showVal val="1"/>
          <c:showCatName val="0"/>
          <c:showSerName val="0"/>
          <c:showPercent val="0"/>
          <c:showBubbleSize val="0"/>
        </c:dLbls>
        <c:gapWidth val="30"/>
        <c:overlap val="100"/>
        <c:axId val="578360456"/>
        <c:axId val="578358816"/>
      </c:barChart>
      <c:lineChart>
        <c:grouping val="standard"/>
        <c:varyColors val="0"/>
        <c:ser>
          <c:idx val="3"/>
          <c:order val="3"/>
          <c:tx>
            <c:strRef>
              <c:f>Лист1!$E$1</c:f>
              <c:strCache>
                <c:ptCount val="1"/>
                <c:pt idx="0">
                  <c:v>Столбец1</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Лист1!$A$2:$A$29</c:f>
              <c:strCache>
                <c:ptCount val="21"/>
                <c:pt idx="0">
                  <c:v>Лют</c:v>
                </c:pt>
                <c:pt idx="1">
                  <c:v>Квіт</c:v>
                </c:pt>
                <c:pt idx="2">
                  <c:v>Чер</c:v>
                </c:pt>
                <c:pt idx="3">
                  <c:v>Сер</c:v>
                </c:pt>
                <c:pt idx="4">
                  <c:v>Жов</c:v>
                </c:pt>
                <c:pt idx="5">
                  <c:v>Груд</c:v>
                </c:pt>
                <c:pt idx="7">
                  <c:v>Лют</c:v>
                </c:pt>
                <c:pt idx="8">
                  <c:v>Чер</c:v>
                </c:pt>
                <c:pt idx="9">
                  <c:v>Сер</c:v>
                </c:pt>
                <c:pt idx="10">
                  <c:v>Жов</c:v>
                </c:pt>
                <c:pt idx="12">
                  <c:v>Лют</c:v>
                </c:pt>
                <c:pt idx="13">
                  <c:v>Трав</c:v>
                </c:pt>
                <c:pt idx="14">
                  <c:v>Сер</c:v>
                </c:pt>
                <c:pt idx="15">
                  <c:v>Лис</c:v>
                </c:pt>
                <c:pt idx="17">
                  <c:v>Сер</c:v>
                </c:pt>
                <c:pt idx="18">
                  <c:v>Лис</c:v>
                </c:pt>
                <c:pt idx="20">
                  <c:v>Лют</c:v>
                </c:pt>
              </c:strCache>
            </c:strRef>
          </c:cat>
          <c:val>
            <c:numRef>
              <c:f>Лист1!$E$2:$E$29</c:f>
              <c:numCache>
                <c:formatCode>###0.0</c:formatCode>
                <c:ptCount val="21"/>
                <c:pt idx="0">
                  <c:v>5.6334312733926186</c:v>
                </c:pt>
                <c:pt idx="1">
                  <c:v>7.4302535411693391</c:v>
                </c:pt>
                <c:pt idx="2">
                  <c:v>8.3873777103533609</c:v>
                </c:pt>
                <c:pt idx="3">
                  <c:v>6.6858298822770141</c:v>
                </c:pt>
                <c:pt idx="4">
                  <c:v>5.7743288651533051</c:v>
                </c:pt>
                <c:pt idx="5">
                  <c:v>5.6684034402396106</c:v>
                </c:pt>
                <c:pt idx="7">
                  <c:v>5.8211090145247351</c:v>
                </c:pt>
                <c:pt idx="8">
                  <c:v>4.9679643368183282</c:v>
                </c:pt>
                <c:pt idx="9">
                  <c:v>6.9194425598812437</c:v>
                </c:pt>
                <c:pt idx="10">
                  <c:v>10.046086812656942</c:v>
                </c:pt>
                <c:pt idx="12">
                  <c:v>12.819364386976165</c:v>
                </c:pt>
                <c:pt idx="13">
                  <c:v>15.87210744195807</c:v>
                </c:pt>
                <c:pt idx="14">
                  <c:v>18.133506859714764</c:v>
                </c:pt>
                <c:pt idx="15">
                  <c:v>20.371759762914056</c:v>
                </c:pt>
                <c:pt idx="17">
                  <c:v>21.930117956608022</c:v>
                </c:pt>
                <c:pt idx="18">
                  <c:v>17.783606861812022</c:v>
                </c:pt>
                <c:pt idx="20">
                  <c:v>20.153940081112903</c:v>
                </c:pt>
              </c:numCache>
            </c:numRef>
          </c:val>
          <c:smooth val="0"/>
          <c:extLst>
            <c:ext xmlns:c16="http://schemas.microsoft.com/office/drawing/2014/chart" uri="{C3380CC4-5D6E-409C-BE32-E72D297353CC}">
              <c16:uniqueId val="{00000005-0223-4E4C-857A-C139C1664DCF}"/>
            </c:ext>
          </c:extLst>
        </c:ser>
        <c:dLbls>
          <c:showLegendKey val="0"/>
          <c:showVal val="1"/>
          <c:showCatName val="0"/>
          <c:showSerName val="0"/>
          <c:showPercent val="0"/>
          <c:showBubbleSize val="0"/>
        </c:dLbls>
        <c:marker val="1"/>
        <c:smooth val="0"/>
        <c:axId val="578360456"/>
        <c:axId val="578358816"/>
      </c:lineChart>
      <c:catAx>
        <c:axId val="57836045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ru-UA"/>
          </a:p>
        </c:txPr>
        <c:crossAx val="578358816"/>
        <c:crosses val="autoZero"/>
        <c:auto val="1"/>
        <c:lblAlgn val="ctr"/>
        <c:lblOffset val="100"/>
        <c:noMultiLvlLbl val="0"/>
      </c:catAx>
      <c:valAx>
        <c:axId val="578358816"/>
        <c:scaling>
          <c:orientation val="minMax"/>
        </c:scaling>
        <c:delete val="1"/>
        <c:axPos val="l"/>
        <c:numFmt formatCode="###0.0" sourceLinked="1"/>
        <c:majorTickMark val="out"/>
        <c:minorTickMark val="none"/>
        <c:tickLblPos val="nextTo"/>
        <c:crossAx val="578360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54346176358304E-2"/>
          <c:y val="0"/>
          <c:w val="0.87874165639060398"/>
          <c:h val="0.91462227274425667"/>
        </c:manualLayout>
      </c:layout>
      <c:barChart>
        <c:barDir val="col"/>
        <c:grouping val="stacked"/>
        <c:varyColors val="0"/>
        <c:ser>
          <c:idx val="0"/>
          <c:order val="0"/>
          <c:tx>
            <c:strRef>
              <c:f>Лист1!$B$1</c:f>
              <c:strCache>
                <c:ptCount val="1"/>
                <c:pt idx="0">
                  <c:v>Contraband</c:v>
                </c:pt>
              </c:strCache>
            </c:strRef>
          </c:tx>
          <c:spPr>
            <a:solidFill>
              <a:srgbClr val="AEAE9F"/>
            </a:solidFill>
            <a:ln>
              <a:noFill/>
            </a:ln>
            <a:effectLst/>
          </c:spPr>
          <c:invertIfNegative val="0"/>
          <c:dPt>
            <c:idx val="0"/>
            <c:invertIfNegative val="0"/>
            <c:bubble3D val="0"/>
            <c:extLst>
              <c:ext xmlns:c16="http://schemas.microsoft.com/office/drawing/2014/chart" uri="{C3380CC4-5D6E-409C-BE32-E72D297353CC}">
                <c16:uniqueId val="{00000007-0223-4E4C-857A-C139C1664DCF}"/>
              </c:ext>
            </c:extLst>
          </c:dPt>
          <c:dPt>
            <c:idx val="1"/>
            <c:invertIfNegative val="0"/>
            <c:bubble3D val="0"/>
            <c:extLst>
              <c:ext xmlns:c16="http://schemas.microsoft.com/office/drawing/2014/chart" uri="{C3380CC4-5D6E-409C-BE32-E72D297353CC}">
                <c16:uniqueId val="{0000000A-0223-4E4C-857A-C139C1664DCF}"/>
              </c:ext>
            </c:extLst>
          </c:dPt>
          <c:dPt>
            <c:idx val="2"/>
            <c:invertIfNegative val="0"/>
            <c:bubble3D val="0"/>
            <c:extLst>
              <c:ext xmlns:c16="http://schemas.microsoft.com/office/drawing/2014/chart" uri="{C3380CC4-5D6E-409C-BE32-E72D297353CC}">
                <c16:uniqueId val="{0000000B-0223-4E4C-857A-C139C1664DCF}"/>
              </c:ext>
            </c:extLst>
          </c:dPt>
          <c:dPt>
            <c:idx val="3"/>
            <c:invertIfNegative val="0"/>
            <c:bubble3D val="0"/>
            <c:extLst>
              <c:ext xmlns:c16="http://schemas.microsoft.com/office/drawing/2014/chart" uri="{C3380CC4-5D6E-409C-BE32-E72D297353CC}">
                <c16:uniqueId val="{0000000C-0223-4E4C-857A-C139C1664DCF}"/>
              </c:ext>
            </c:extLst>
          </c:dPt>
          <c:dLbls>
            <c:delete val="1"/>
          </c:dLbls>
          <c:cat>
            <c:strRef>
              <c:f>Лист1!$A$2:$A$14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Лютий 2023</c:v>
                </c:pt>
              </c:strCache>
            </c:strRef>
          </c:cat>
          <c:val>
            <c:numRef>
              <c:f>Лист1!$B$2:$B$14</c:f>
              <c:numCache>
                <c:formatCode>###0.0</c:formatCode>
                <c:ptCount val="13"/>
                <c:pt idx="0">
                  <c:v>3.9399116163863845</c:v>
                </c:pt>
                <c:pt idx="1">
                  <c:v>3.8573158447667142</c:v>
                </c:pt>
                <c:pt idx="2">
                  <c:v>4.8531421067160885</c:v>
                </c:pt>
                <c:pt idx="3">
                  <c:v>3.4527754905254588</c:v>
                </c:pt>
                <c:pt idx="4">
                  <c:v>1.3496769652410314</c:v>
                </c:pt>
                <c:pt idx="5">
                  <c:v>0.9741610423915279</c:v>
                </c:pt>
                <c:pt idx="6">
                  <c:v>1.2224380958267189</c:v>
                </c:pt>
                <c:pt idx="7">
                  <c:v>1.2270845665759154</c:v>
                </c:pt>
                <c:pt idx="8">
                  <c:v>2.4468455144666428</c:v>
                </c:pt>
                <c:pt idx="9">
                  <c:v>2.1900820116221191</c:v>
                </c:pt>
                <c:pt idx="10">
                  <c:v>2.2306127829460283</c:v>
                </c:pt>
                <c:pt idx="11">
                  <c:v>1.6036212269408365</c:v>
                </c:pt>
                <c:pt idx="12">
                  <c:v>1.4565435436745018</c:v>
                </c:pt>
              </c:numCache>
            </c:numRef>
          </c:val>
          <c:extLst>
            <c:ext xmlns:c16="http://schemas.microsoft.com/office/drawing/2014/chart" uri="{C3380CC4-5D6E-409C-BE32-E72D297353CC}">
              <c16:uniqueId val="{00000000-0223-4E4C-857A-C139C1664DCF}"/>
            </c:ext>
          </c:extLst>
        </c:ser>
        <c:ser>
          <c:idx val="1"/>
          <c:order val="1"/>
          <c:tx>
            <c:strRef>
              <c:f>Лист1!$C$1</c:f>
              <c:strCache>
                <c:ptCount val="1"/>
                <c:pt idx="0">
                  <c:v>Illegal Duty Free / Export</c:v>
                </c:pt>
              </c:strCache>
            </c:strRef>
          </c:tx>
          <c:spPr>
            <a:solidFill>
              <a:srgbClr val="FEDB00"/>
            </a:solidFill>
            <a:ln>
              <a:noFill/>
            </a:ln>
            <a:effectLst/>
          </c:spPr>
          <c:invertIfNegative val="0"/>
          <c:dLbls>
            <c:delete val="1"/>
          </c:dLbls>
          <c:cat>
            <c:strRef>
              <c:f>Лист1!$A$2:$A$14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Лютий 2023</c:v>
                </c:pt>
              </c:strCache>
            </c:strRef>
          </c:cat>
          <c:val>
            <c:numRef>
              <c:f>Лист1!$C$2:$C$14</c:f>
              <c:numCache>
                <c:formatCode>###0.0</c:formatCode>
                <c:ptCount val="13"/>
                <c:pt idx="0">
                  <c:v>6.1736441183552662E-2</c:v>
                </c:pt>
                <c:pt idx="1">
                  <c:v>0.31865176517398802</c:v>
                </c:pt>
                <c:pt idx="2">
                  <c:v>0.81445342358858908</c:v>
                </c:pt>
                <c:pt idx="3">
                  <c:v>0.44767912268656357</c:v>
                </c:pt>
                <c:pt idx="4">
                  <c:v>0.10899734829106925</c:v>
                </c:pt>
                <c:pt idx="5">
                  <c:v>8.8476895089539598E-2</c:v>
                </c:pt>
                <c:pt idx="6">
                  <c:v>0.88250218000929148</c:v>
                </c:pt>
                <c:pt idx="7">
                  <c:v>2.7340387692529164</c:v>
                </c:pt>
                <c:pt idx="8">
                  <c:v>3.4496775865973563</c:v>
                </c:pt>
                <c:pt idx="9">
                  <c:v>2.7761881109440392</c:v>
                </c:pt>
                <c:pt idx="10">
                  <c:v>9.0043689503220214</c:v>
                </c:pt>
                <c:pt idx="11">
                  <c:v>11.662079475922935</c:v>
                </c:pt>
                <c:pt idx="12">
                  <c:v>10.793249313156862</c:v>
                </c:pt>
              </c:numCache>
            </c:numRef>
          </c:val>
          <c:extLst>
            <c:ext xmlns:c16="http://schemas.microsoft.com/office/drawing/2014/chart" uri="{C3380CC4-5D6E-409C-BE32-E72D297353CC}">
              <c16:uniqueId val="{00000001-0223-4E4C-857A-C139C1664DCF}"/>
            </c:ext>
          </c:extLst>
        </c:ser>
        <c:ser>
          <c:idx val="2"/>
          <c:order val="2"/>
          <c:tx>
            <c:strRef>
              <c:f>Лист1!$D$1</c:f>
              <c:strCache>
                <c:ptCount val="1"/>
                <c:pt idx="0">
                  <c:v>Counterfeit</c:v>
                </c:pt>
              </c:strCache>
            </c:strRef>
          </c:tx>
          <c:spPr>
            <a:solidFill>
              <a:schemeClr val="accent5"/>
            </a:solidFill>
            <a:ln>
              <a:noFill/>
            </a:ln>
            <a:effectLst/>
          </c:spPr>
          <c:invertIfNegative val="0"/>
          <c:dPt>
            <c:idx val="1"/>
            <c:invertIfNegative val="0"/>
            <c:bubble3D val="0"/>
            <c:extLst>
              <c:ext xmlns:c16="http://schemas.microsoft.com/office/drawing/2014/chart" uri="{C3380CC4-5D6E-409C-BE32-E72D297353CC}">
                <c16:uniqueId val="{00000008-0223-4E4C-857A-C139C1664DCF}"/>
              </c:ext>
            </c:extLst>
          </c:dPt>
          <c:dLbls>
            <c:delete val="1"/>
          </c:dLbls>
          <c:cat>
            <c:strRef>
              <c:f>Лист1!$A$2:$A$14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Лютий 2023</c:v>
                </c:pt>
              </c:strCache>
            </c:strRef>
          </c:cat>
          <c:val>
            <c:numRef>
              <c:f>Лист1!$D$2:$D$14</c:f>
              <c:numCache>
                <c:formatCode>###0.0</c:formatCode>
                <c:ptCount val="13"/>
                <c:pt idx="0">
                  <c:v>0.1332030868609653</c:v>
                </c:pt>
                <c:pt idx="1">
                  <c:v>1.0001199374480678</c:v>
                </c:pt>
                <c:pt idx="2">
                  <c:v>2.7969030748433448</c:v>
                </c:pt>
                <c:pt idx="3">
                  <c:v>1.6869179182886076</c:v>
                </c:pt>
                <c:pt idx="4">
                  <c:v>0.21940396694486705</c:v>
                </c:pt>
                <c:pt idx="5">
                  <c:v>5.8972545167169974E-2</c:v>
                </c:pt>
                <c:pt idx="6">
                  <c:v>0.1743338526509822</c:v>
                </c:pt>
                <c:pt idx="7">
                  <c:v>0.40393702899202288</c:v>
                </c:pt>
                <c:pt idx="8">
                  <c:v>0.70999517731629458</c:v>
                </c:pt>
                <c:pt idx="9">
                  <c:v>1.9714667197535907</c:v>
                </c:pt>
                <c:pt idx="10">
                  <c:v>5.6174908666340251</c:v>
                </c:pt>
                <c:pt idx="11">
                  <c:v>6.6328503514318866</c:v>
                </c:pt>
                <c:pt idx="12">
                  <c:v>7.9041472242815409</c:v>
                </c:pt>
              </c:numCache>
            </c:numRef>
          </c:val>
          <c:extLst>
            <c:ext xmlns:c16="http://schemas.microsoft.com/office/drawing/2014/chart" uri="{C3380CC4-5D6E-409C-BE32-E72D297353CC}">
              <c16:uniqueId val="{00000002-0223-4E4C-857A-C139C1664DCF}"/>
            </c:ext>
          </c:extLst>
        </c:ser>
        <c:dLbls>
          <c:showLegendKey val="0"/>
          <c:showVal val="1"/>
          <c:showCatName val="0"/>
          <c:showSerName val="0"/>
          <c:showPercent val="0"/>
          <c:showBubbleSize val="0"/>
        </c:dLbls>
        <c:gapWidth val="50"/>
        <c:overlap val="100"/>
        <c:axId val="578360456"/>
        <c:axId val="578358816"/>
      </c:barChart>
      <c:lineChart>
        <c:grouping val="standard"/>
        <c:varyColors val="0"/>
        <c:ser>
          <c:idx val="3"/>
          <c:order val="3"/>
          <c:tx>
            <c:strRef>
              <c:f>Лист1!$E$1</c:f>
              <c:strCache>
                <c:ptCount val="1"/>
                <c:pt idx="0">
                  <c:v>Столбец1</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Лютий 2023</c:v>
                </c:pt>
              </c:strCache>
            </c:strRef>
          </c:cat>
          <c:val>
            <c:numRef>
              <c:f>Лист1!$E$2:$E$14</c:f>
              <c:numCache>
                <c:formatCode>###0.0</c:formatCode>
                <c:ptCount val="13"/>
                <c:pt idx="0">
                  <c:v>4.1348511444309022</c:v>
                </c:pt>
                <c:pt idx="1">
                  <c:v>5.1760875473887706</c:v>
                </c:pt>
                <c:pt idx="2">
                  <c:v>8.4644986051480178</c:v>
                </c:pt>
                <c:pt idx="3">
                  <c:v>5.5873725315006277</c:v>
                </c:pt>
                <c:pt idx="4">
                  <c:v>1.6780782804769678</c:v>
                </c:pt>
                <c:pt idx="5">
                  <c:v>1.1216104826482374</c:v>
                </c:pt>
                <c:pt idx="6">
                  <c:v>2.2792741284869926</c:v>
                </c:pt>
                <c:pt idx="7">
                  <c:v>4.3650603648208612</c:v>
                </c:pt>
                <c:pt idx="8">
                  <c:v>6.6065182783803094</c:v>
                </c:pt>
                <c:pt idx="9">
                  <c:v>6.9377368423197527</c:v>
                </c:pt>
                <c:pt idx="10">
                  <c:v>16.852472599902075</c:v>
                </c:pt>
                <c:pt idx="11">
                  <c:v>19.898551054295659</c:v>
                </c:pt>
                <c:pt idx="12">
                  <c:v>20.153940081112903</c:v>
                </c:pt>
              </c:numCache>
            </c:numRef>
          </c:val>
          <c:smooth val="0"/>
          <c:extLst>
            <c:ext xmlns:c16="http://schemas.microsoft.com/office/drawing/2014/chart" uri="{C3380CC4-5D6E-409C-BE32-E72D297353CC}">
              <c16:uniqueId val="{00000005-0223-4E4C-857A-C139C1664DCF}"/>
            </c:ext>
          </c:extLst>
        </c:ser>
        <c:dLbls>
          <c:showLegendKey val="0"/>
          <c:showVal val="1"/>
          <c:showCatName val="0"/>
          <c:showSerName val="0"/>
          <c:showPercent val="0"/>
          <c:showBubbleSize val="0"/>
        </c:dLbls>
        <c:marker val="1"/>
        <c:smooth val="0"/>
        <c:axId val="578360456"/>
        <c:axId val="578358816"/>
      </c:lineChart>
      <c:catAx>
        <c:axId val="57836045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ru-UA"/>
          </a:p>
        </c:txPr>
        <c:crossAx val="578358816"/>
        <c:crosses val="autoZero"/>
        <c:auto val="1"/>
        <c:lblAlgn val="ctr"/>
        <c:lblOffset val="100"/>
        <c:noMultiLvlLbl val="0"/>
      </c:catAx>
      <c:valAx>
        <c:axId val="578358816"/>
        <c:scaling>
          <c:orientation val="minMax"/>
        </c:scaling>
        <c:delete val="1"/>
        <c:axPos val="l"/>
        <c:numFmt formatCode="###0.0" sourceLinked="1"/>
        <c:majorTickMark val="out"/>
        <c:minorTickMark val="none"/>
        <c:tickLblPos val="nextTo"/>
        <c:crossAx val="578360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09087926509"/>
          <c:y val="1.56598300737514E-2"/>
          <c:w val="0.59734580052493402"/>
          <c:h val="0.92619572549310902"/>
        </c:manualLayout>
      </c:layout>
      <c:doughnutChart>
        <c:varyColors val="1"/>
        <c:ser>
          <c:idx val="0"/>
          <c:order val="0"/>
          <c:tx>
            <c:strRef>
              <c:f>Sheet1!$B$1</c:f>
              <c:strCache>
                <c:ptCount val="1"/>
                <c:pt idx="0">
                  <c:v>Series 1</c:v>
                </c:pt>
              </c:strCache>
            </c:strRef>
          </c:tx>
          <c:spPr>
            <a:ln w="10973">
              <a:noFill/>
              <a:prstDash val="solid"/>
            </a:ln>
          </c:spPr>
          <c:dPt>
            <c:idx val="0"/>
            <c:bubble3D val="0"/>
            <c:spPr>
              <a:solidFill>
                <a:srgbClr val="AEAE9F">
                  <a:lumMod val="50000"/>
                </a:srgbClr>
              </a:solidFill>
              <a:ln w="10973">
                <a:noFill/>
                <a:prstDash val="solid"/>
              </a:ln>
            </c:spPr>
            <c:extLst>
              <c:ext xmlns:c16="http://schemas.microsoft.com/office/drawing/2014/chart" uri="{C3380CC4-5D6E-409C-BE32-E72D297353CC}">
                <c16:uniqueId val="{00000001-0F29-4495-87A1-0B4C3BFA2870}"/>
              </c:ext>
            </c:extLst>
          </c:dPt>
          <c:dPt>
            <c:idx val="1"/>
            <c:bubble3D val="0"/>
            <c:spPr>
              <a:solidFill>
                <a:srgbClr val="00B600"/>
              </a:solidFill>
              <a:ln w="10973">
                <a:noFill/>
                <a:prstDash val="solid"/>
              </a:ln>
            </c:spPr>
            <c:extLst>
              <c:ext xmlns:c16="http://schemas.microsoft.com/office/drawing/2014/chart" uri="{C3380CC4-5D6E-409C-BE32-E72D297353CC}">
                <c16:uniqueId val="{00000003-0F29-4495-87A1-0B4C3BFA2870}"/>
              </c:ext>
            </c:extLst>
          </c:dPt>
          <c:dPt>
            <c:idx val="2"/>
            <c:bubble3D val="0"/>
            <c:spPr>
              <a:solidFill>
                <a:srgbClr val="00B600">
                  <a:lumMod val="60000"/>
                  <a:lumOff val="40000"/>
                </a:srgbClr>
              </a:solidFill>
              <a:ln w="10973">
                <a:noFill/>
                <a:prstDash val="solid"/>
              </a:ln>
            </c:spPr>
            <c:extLst>
              <c:ext xmlns:c16="http://schemas.microsoft.com/office/drawing/2014/chart" uri="{C3380CC4-5D6E-409C-BE32-E72D297353CC}">
                <c16:uniqueId val="{00000005-0F29-4495-87A1-0B4C3BFA2870}"/>
              </c:ext>
            </c:extLst>
          </c:dPt>
          <c:dPt>
            <c:idx val="3"/>
            <c:bubble3D val="0"/>
            <c:spPr>
              <a:solidFill>
                <a:srgbClr val="FFFFFF">
                  <a:lumMod val="75000"/>
                </a:srgbClr>
              </a:solidFill>
              <a:ln w="10973">
                <a:noFill/>
                <a:prstDash val="solid"/>
              </a:ln>
            </c:spPr>
            <c:extLst>
              <c:ext xmlns:c16="http://schemas.microsoft.com/office/drawing/2014/chart" uri="{C3380CC4-5D6E-409C-BE32-E72D297353CC}">
                <c16:uniqueId val="{00000006-0F29-4495-87A1-0B4C3BFA2870}"/>
              </c:ext>
            </c:extLst>
          </c:dPt>
          <c:dPt>
            <c:idx val="4"/>
            <c:bubble3D val="0"/>
            <c:spPr>
              <a:solidFill>
                <a:srgbClr val="333333">
                  <a:lumMod val="60000"/>
                  <a:lumOff val="40000"/>
                </a:srgbClr>
              </a:solidFill>
              <a:ln w="10973">
                <a:noFill/>
                <a:prstDash val="solid"/>
              </a:ln>
            </c:spPr>
            <c:extLst>
              <c:ext xmlns:c16="http://schemas.microsoft.com/office/drawing/2014/chart" uri="{C3380CC4-5D6E-409C-BE32-E72D297353CC}">
                <c16:uniqueId val="{00000007-0F29-4495-87A1-0B4C3BFA2870}"/>
              </c:ext>
            </c:extLst>
          </c:dPt>
          <c:cat>
            <c:strRef>
              <c:f>Sheet1!$A$2:$A$6</c:f>
              <c:strCache>
                <c:ptCount val="5"/>
                <c:pt idx="0">
                  <c:v>Вуличні торговці</c:v>
                </c:pt>
                <c:pt idx="1">
                  <c:v>Кіоски</c:v>
                </c:pt>
                <c:pt idx="2">
                  <c:v>Магазини</c:v>
                </c:pt>
                <c:pt idx="3">
                  <c:v>Відкриті ринки</c:v>
                </c:pt>
                <c:pt idx="4">
                  <c:v>Інше</c:v>
                </c:pt>
              </c:strCache>
            </c:strRef>
          </c:cat>
          <c:val>
            <c:numRef>
              <c:f>Sheet1!$B$2:$B$6</c:f>
              <c:numCache>
                <c:formatCode>0%</c:formatCode>
                <c:ptCount val="5"/>
                <c:pt idx="0">
                  <c:v>0.19</c:v>
                </c:pt>
                <c:pt idx="1">
                  <c:v>0.35</c:v>
                </c:pt>
                <c:pt idx="2">
                  <c:v>0.33</c:v>
                </c:pt>
                <c:pt idx="3">
                  <c:v>0.1</c:v>
                </c:pt>
                <c:pt idx="4">
                  <c:v>0.03</c:v>
                </c:pt>
              </c:numCache>
            </c:numRef>
          </c:val>
          <c:extLst>
            <c:ext xmlns:c16="http://schemas.microsoft.com/office/drawing/2014/chart" uri="{C3380CC4-5D6E-409C-BE32-E72D297353CC}">
              <c16:uniqueId val="{00000004-0F29-4495-87A1-0B4C3BFA2870}"/>
            </c:ext>
          </c:extLst>
        </c:ser>
        <c:dLbls>
          <c:showLegendKey val="0"/>
          <c:showVal val="0"/>
          <c:showCatName val="0"/>
          <c:showSerName val="0"/>
          <c:showPercent val="0"/>
          <c:showBubbleSize val="0"/>
          <c:showLeaderLines val="0"/>
        </c:dLbls>
        <c:firstSliceAng val="0"/>
        <c:holeSize val="60"/>
      </c:doughnutChart>
      <c:spPr>
        <a:noFill/>
        <a:ln w="21945">
          <a:noFill/>
        </a:ln>
      </c:spPr>
    </c:plotArea>
    <c:plotVisOnly val="1"/>
    <c:dispBlanksAs val="gap"/>
    <c:showDLblsOverMax val="0"/>
  </c:chart>
  <c:spPr>
    <a:noFill/>
    <a:ln>
      <a:noFill/>
    </a:ln>
  </c:spPr>
  <c:txPr>
    <a:bodyPr anchor="ctr" anchorCtr="1"/>
    <a:lstStyle/>
    <a:p>
      <a:pPr algn="just">
        <a:defRPr sz="1000" b="0" i="0" u="none" strike="noStrike" baseline="0">
          <a:ln>
            <a:noFill/>
          </a:ln>
          <a:solidFill>
            <a:schemeClr val="tx1"/>
          </a:solidFill>
          <a:latin typeface="Arial"/>
          <a:ea typeface="Arial"/>
          <a:cs typeface="Arial"/>
        </a:defRPr>
      </a:pPr>
      <a:endParaRPr lang="ru-UA"/>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0.44109</cdr:x>
      <cdr:y>0.5</cdr:y>
    </cdr:from>
    <cdr:to>
      <cdr:x>0.59899</cdr:x>
      <cdr:y>0.65657</cdr:y>
    </cdr:to>
    <cdr:sp macro="" textlink="">
      <cdr:nvSpPr>
        <cdr:cNvPr id="2" name="TextBox 1">
          <a:extLst xmlns:a="http://schemas.openxmlformats.org/drawingml/2006/main">
            <a:ext uri="{FF2B5EF4-FFF2-40B4-BE49-F238E27FC236}">
              <a16:creationId xmlns:a16="http://schemas.microsoft.com/office/drawing/2014/main" id="{D87AE7E8-44FD-03AC-40F0-D2910978F9E2}"/>
            </a:ext>
          </a:extLst>
        </cdr:cNvPr>
        <cdr:cNvSpPr txBox="1"/>
      </cdr:nvSpPr>
      <cdr:spPr>
        <a:xfrm xmlns:a="http://schemas.openxmlformats.org/drawingml/2006/main">
          <a:off x="3585171" y="1965794"/>
          <a:ext cx="1283412" cy="61555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uk-UA" sz="4000" b="1" dirty="0">
              <a:solidFill>
                <a:srgbClr val="008800"/>
              </a:solidFill>
            </a:rPr>
            <a:t>68%</a:t>
          </a:r>
          <a:endParaRPr lang="en-US" sz="4000" b="1" dirty="0" err="1">
            <a:solidFill>
              <a:srgbClr val="0088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12/05/2023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12/05/2023</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329565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21186"/>
            <a:ext cx="5444490" cy="4472702"/>
          </a:xfrm>
          <a:prstGeom prst="rect">
            <a:avLst/>
          </a:prstGeom>
        </p:spPr>
        <p:txBody>
          <a:bodyPr/>
          <a:lstStyle/>
          <a:p>
            <a:pPr marL="285750" indent="-285750">
              <a:buFont typeface="Arial" panose="020B0604020202020204" pitchFamily="34" charset="0"/>
              <a:buChar char="•"/>
            </a:pPr>
            <a:r>
              <a:rPr lang="uk-UA" sz="1200" b="1" dirty="0"/>
              <a:t>Контрабанда</a:t>
            </a:r>
            <a:r>
              <a:rPr lang="uk-UA" sz="1200" dirty="0"/>
              <a:t> визначається як продукція з маркуванням виробників інших країн, з акцизними марками інших країн, яка продається на території України. До цієї групи також належить нелегальна продукція, яка за наявними ознаками не може бути класифікована як інша група нелегальної продукції.</a:t>
            </a:r>
          </a:p>
          <a:p>
            <a:pPr marL="285750" indent="-285750">
              <a:spcBef>
                <a:spcPts val="600"/>
              </a:spcBef>
              <a:buFont typeface="Arial" panose="020B0604020202020204" pitchFamily="34" charset="0"/>
              <a:buChar char="•"/>
            </a:pPr>
            <a:r>
              <a:rPr lang="uk-UA" sz="1200" b="1" dirty="0"/>
              <a:t>Продукція, що маркована для </a:t>
            </a:r>
            <a:r>
              <a:rPr lang="uk-UA" sz="1200" b="1" dirty="0" err="1"/>
              <a:t>Duty</a:t>
            </a:r>
            <a:r>
              <a:rPr lang="uk-UA" sz="1200" b="1" dirty="0"/>
              <a:t> </a:t>
            </a:r>
            <a:r>
              <a:rPr lang="uk-UA" sz="1200" b="1" dirty="0" err="1"/>
              <a:t>Free</a:t>
            </a:r>
            <a:r>
              <a:rPr lang="uk-UA" sz="1200" b="1" dirty="0"/>
              <a:t> або для експорту, яка нелегально реалізується в Україні, </a:t>
            </a:r>
            <a:r>
              <a:rPr lang="uk-UA" sz="1200" dirty="0"/>
              <a:t>визначається за маркуванням </a:t>
            </a:r>
            <a:r>
              <a:rPr lang="uk-UA" sz="1200" dirty="0" err="1"/>
              <a:t>Duty</a:t>
            </a:r>
            <a:r>
              <a:rPr lang="uk-UA" sz="1200" dirty="0"/>
              <a:t> </a:t>
            </a:r>
            <a:r>
              <a:rPr lang="uk-UA" sz="1200" dirty="0" err="1"/>
              <a:t>Free</a:t>
            </a:r>
            <a:r>
              <a:rPr lang="uk-UA" sz="1200" dirty="0"/>
              <a:t> або за ознаками продукції для експорту (український виробник, попередження про шкоду здоров'ю англійською або іншою, не українською мовою та відсутність акцизної марки України), яка нелегально реалізується на території України (яку курці купували в нелегальних каналах продажу). </a:t>
            </a:r>
            <a:endParaRPr lang="aa-ET" sz="1200" dirty="0"/>
          </a:p>
          <a:p>
            <a:pPr marL="285750" indent="-285750">
              <a:spcBef>
                <a:spcPts val="600"/>
              </a:spcBef>
              <a:buFont typeface="Arial" panose="020B0604020202020204" pitchFamily="34" charset="0"/>
              <a:buChar char="•"/>
            </a:pPr>
            <a:r>
              <a:rPr lang="uk-UA" sz="1200" dirty="0"/>
              <a:t>Для ідентифікації </a:t>
            </a:r>
            <a:r>
              <a:rPr lang="uk-UA" sz="1200" b="1" dirty="0"/>
              <a:t>підробок</a:t>
            </a:r>
            <a:r>
              <a:rPr lang="uk-UA" sz="1200" dirty="0"/>
              <a:t> використовується порівняльний аналіз упаковок та марок акцизного податку</a:t>
            </a:r>
          </a:p>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62785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Calibri" panose="020F0502020204030204" pitchFamily="34" charset="0"/>
                <a:ea typeface="Calibri" panose="020F0502020204030204" pitchFamily="34" charset="0"/>
                <a:cs typeface="Times New Roman" panose="02020603050405020304" pitchFamily="18" charset="0"/>
              </a:rPr>
              <a:t>Опитування відбувається у форматі особистого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інтерв</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ю, під час якого ми пропонуємо респонденту віддати </a:t>
            </a:r>
            <a:r>
              <a:rPr lang="uk-UA" sz="1800" dirty="0"/>
              <a:t>упаковку </a:t>
            </a:r>
            <a:r>
              <a:rPr lang="uk-UA" sz="1800" dirty="0">
                <a:effectLst/>
                <a:latin typeface="Calibri" panose="020F0502020204030204" pitchFamily="34" charset="0"/>
                <a:ea typeface="Calibri" panose="020F0502020204030204" pitchFamily="34" charset="0"/>
                <a:cs typeface="Times New Roman" panose="02020603050405020304" pitchFamily="18" charset="0"/>
              </a:rPr>
              <a:t>сигарет, яку він курить і має при собі на момент опитування. Респондент приймає участь в опитуванні тільки якщо він погодився віддати нам свою </a:t>
            </a:r>
            <a:r>
              <a:rPr lang="uk-UA" sz="1800" dirty="0"/>
              <a:t>упаковку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сигарет.</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Протягом інтерв’ю ми питаємо курця,</a:t>
            </a:r>
            <a:r>
              <a:rPr lang="uk-UA"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де він придбав </a:t>
            </a:r>
            <a:r>
              <a:rPr lang="uk-UA" sz="1800" dirty="0"/>
              <a:t>упаковку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скільки вона коштувала.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46471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21186"/>
            <a:ext cx="5444490" cy="4472702"/>
          </a:xfrm>
          <a:prstGeom prst="rect">
            <a:avLst/>
          </a:prstGeom>
        </p:spPr>
        <p:txBody>
          <a:bodyPr/>
          <a:lstStyle/>
          <a:p>
            <a:r>
              <a:rPr lang="ru-RU" dirty="0"/>
              <a:t>Як </a:t>
            </a:r>
            <a:r>
              <a:rPr lang="ru-RU" dirty="0" err="1"/>
              <a:t>розраховуються</a:t>
            </a:r>
            <a:r>
              <a:rPr lang="ru-RU" dirty="0"/>
              <a:t> </a:t>
            </a:r>
            <a:r>
              <a:rPr lang="ru-RU" dirty="0" err="1"/>
              <a:t>несплачен</a:t>
            </a:r>
            <a:r>
              <a:rPr lang="uk-UA" dirty="0"/>
              <a:t>і податки:</a:t>
            </a:r>
          </a:p>
          <a:p>
            <a:r>
              <a:rPr lang="uk-UA" dirty="0"/>
              <a:t>Рахується від прогнозованого об</a:t>
            </a:r>
            <a:r>
              <a:rPr lang="en-US" dirty="0"/>
              <a:t>’</a:t>
            </a:r>
            <a:r>
              <a:rPr lang="uk-UA" dirty="0" err="1"/>
              <a:t>єму</a:t>
            </a:r>
            <a:r>
              <a:rPr lang="uk-UA" dirty="0"/>
              <a:t> ринку в штуках сигарет – це 37</a:t>
            </a:r>
            <a:r>
              <a:rPr lang="en-US" dirty="0"/>
              <a:t> </a:t>
            </a:r>
            <a:r>
              <a:rPr lang="uk-UA" dirty="0"/>
              <a:t>000</a:t>
            </a:r>
            <a:r>
              <a:rPr lang="en-US" dirty="0"/>
              <a:t> </a:t>
            </a:r>
            <a:r>
              <a:rPr lang="uk-UA" dirty="0"/>
              <a:t>000</a:t>
            </a:r>
            <a:r>
              <a:rPr lang="en-US" dirty="0"/>
              <a:t> </a:t>
            </a:r>
            <a:r>
              <a:rPr lang="uk-UA" dirty="0"/>
              <a:t>000</a:t>
            </a:r>
            <a:r>
              <a:rPr lang="en-US" dirty="0"/>
              <a:t> </a:t>
            </a:r>
            <a:r>
              <a:rPr lang="uk-UA" dirty="0"/>
              <a:t>штук. та мінімальної вартості пачки сигарет – </a:t>
            </a:r>
            <a:r>
              <a:rPr lang="en-US" dirty="0"/>
              <a:t>8</a:t>
            </a:r>
            <a:r>
              <a:rPr lang="uk-UA" dirty="0"/>
              <a:t>0 грн,</a:t>
            </a:r>
          </a:p>
          <a:p>
            <a:r>
              <a:rPr lang="uk-UA" dirty="0"/>
              <a:t>як сума трьох податків: мінімального акцизного податку + ПДВ з пачки + 5%-й акцизний податок.</a:t>
            </a:r>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09285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5900C33-90AE-4963-9AD8-3B07939F57E9}" type="slidenum">
              <a:rPr lang="en-GB" smtClean="0"/>
              <a:t>9</a:t>
            </a:fld>
            <a:endParaRPr lang="en-GB"/>
          </a:p>
        </p:txBody>
      </p:sp>
    </p:spTree>
    <p:extLst>
      <p:ext uri="{BB962C8B-B14F-4D97-AF65-F5344CB8AC3E}">
        <p14:creationId xmlns:p14="http://schemas.microsoft.com/office/powerpoint/2010/main" val="337655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11</a:t>
            </a:fld>
            <a:endParaRPr lang="en-GB"/>
          </a:p>
        </p:txBody>
      </p:sp>
    </p:spTree>
    <p:extLst>
      <p:ext uri="{BB962C8B-B14F-4D97-AF65-F5344CB8AC3E}">
        <p14:creationId xmlns:p14="http://schemas.microsoft.com/office/powerpoint/2010/main" val="313852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13</a:t>
            </a:fld>
            <a:endParaRPr lang="en-GB"/>
          </a:p>
        </p:txBody>
      </p:sp>
    </p:spTree>
    <p:extLst>
      <p:ext uri="{BB962C8B-B14F-4D97-AF65-F5344CB8AC3E}">
        <p14:creationId xmlns:p14="http://schemas.microsoft.com/office/powerpoint/2010/main" val="2255676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7" name="Graphic 6">
            <a:extLst>
              <a:ext uri="{FF2B5EF4-FFF2-40B4-BE49-F238E27FC236}">
                <a16:creationId xmlns:a16="http://schemas.microsoft.com/office/drawing/2014/main" id="{2CB13C9B-184D-41CD-AF76-E3730A913B6D}"/>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212666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91963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16929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25805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36501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5037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2693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36451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19762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1632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ctr" anchorCtr="0"/>
          <a:lstStyle>
            <a:lvl1pPr algn="ctr">
              <a:defRPr/>
            </a:lvl1pPr>
          </a:lstStyle>
          <a:p>
            <a:r>
              <a:rPr lang="ru-RU"/>
              <a:t>Вставка рисунка</a:t>
            </a:r>
            <a:endParaRPr lang="en-GB"/>
          </a:p>
        </p:txBody>
      </p:sp>
    </p:spTree>
    <p:extLst>
      <p:ext uri="{BB962C8B-B14F-4D97-AF65-F5344CB8AC3E}">
        <p14:creationId xmlns:p14="http://schemas.microsoft.com/office/powerpoint/2010/main" val="154280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ru-RU"/>
              <a:t>Вставка рисунка</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8" name="Graphic 7">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DA204BD9-791F-4462-94DF-8A2200C9C04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72636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ru-RU"/>
              <a:t>Вставка рисунка</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28416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13416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501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0363" y="430717"/>
            <a:ext cx="11466510" cy="404119"/>
          </a:xfrm>
          <a:prstGeom prst="rect">
            <a:avLst/>
          </a:prstGeom>
          <a:ln w="12700">
            <a:noFill/>
          </a:ln>
          <a:extLst>
            <a:ext uri="{91240B29-F687-4F45-9708-019B960494DF}">
              <a14:hiddenLine xmlns:a14="http://schemas.microsoft.com/office/drawing/2010/main" w="0">
                <a:solidFill>
                  <a:srgbClr val="FFFFFF"/>
                </a:solidFill>
              </a14:hiddenLine>
            </a:ext>
          </a:extLst>
        </p:spPr>
        <p:txBody>
          <a:bodyPr vert="horz" lIns="0" tIns="0" rIns="0" bIns="0" rtlCol="0" anchor="t">
            <a:noAutofit/>
          </a:body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Content Placeholder 2"/>
          <p:cNvSpPr>
            <a:spLocks noGrp="1"/>
          </p:cNvSpPr>
          <p:nvPr>
            <p:ph idx="1"/>
          </p:nvPr>
        </p:nvSpPr>
        <p:spPr>
          <a:xfrm>
            <a:off x="360363" y="1712368"/>
            <a:ext cx="11466510" cy="4000498"/>
          </a:xfrm>
          <a:prstGeom prst="rect">
            <a:avLst/>
          </a:prstGeom>
          <a:ln w="12700">
            <a:noFill/>
          </a:ln>
          <a:extLst>
            <a:ext uri="{91240B29-F687-4F45-9708-019B960494DF}">
              <a14:hiddenLine xmlns:a14="http://schemas.microsoft.com/office/drawing/2010/main" w="0">
                <a:solidFill>
                  <a:srgbClr val="FFFFFF"/>
                </a:solidFill>
              </a14:hiddenLine>
            </a:ext>
          </a:extLst>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2"/>
          <p:cNvSpPr>
            <a:spLocks noGrp="1"/>
          </p:cNvSpPr>
          <p:nvPr>
            <p:ph type="body" sz="quarter" idx="16"/>
          </p:nvPr>
        </p:nvSpPr>
        <p:spPr>
          <a:xfrm>
            <a:off x="360362" y="909635"/>
            <a:ext cx="11466511" cy="396875"/>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sz="1800"/>
            </a:lvl1pPr>
          </a:lstStyle>
          <a:p>
            <a:pPr lvl="0"/>
            <a:r>
              <a:rPr lang="en-GB" dirty="0"/>
              <a:t>Click to edit Master text styles</a:t>
            </a:r>
          </a:p>
        </p:txBody>
      </p:sp>
      <p:sp>
        <p:nvSpPr>
          <p:cNvPr id="13" name="Text Placeholder 17"/>
          <p:cNvSpPr>
            <a:spLocks noGrp="1"/>
          </p:cNvSpPr>
          <p:nvPr>
            <p:ph type="body" sz="quarter" idx="18" hasCustomPrompt="1"/>
          </p:nvPr>
        </p:nvSpPr>
        <p:spPr>
          <a:xfrm>
            <a:off x="6096000" y="6393509"/>
            <a:ext cx="4670778" cy="197792"/>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6710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a:prstGeom prst="rect">
            <a:avLst/>
          </a:prstGeom>
        </p:spPr>
        <p:txBody>
          <a:bodyPr/>
          <a:lstStyle>
            <a:lvl1pPr>
              <a:defRPr sz="22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2416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95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81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856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841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1516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8" name="Graphic 7">
            <a:extLst>
              <a:ext uri="{FF2B5EF4-FFF2-40B4-BE49-F238E27FC236}">
                <a16:creationId xmlns:a16="http://schemas.microsoft.com/office/drawing/2014/main" id="{52FDC543-6229-4C59-8D65-CAA5F0012C94}"/>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8183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51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192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495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2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447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49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783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413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852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8223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r>
              <a:rPr lang="ru-RU"/>
              <a:t>Вставка рисунка</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chemeClr val="bg1"/>
                </a:solidFill>
              </a:defRPr>
            </a:lvl1pPr>
          </a:lstStyle>
          <a:p>
            <a:pPr lvl="0"/>
            <a:r>
              <a:rPr lang="en-US" dirty="0"/>
              <a:t>Click to add text </a:t>
            </a:r>
          </a:p>
        </p:txBody>
      </p:sp>
      <p:pic>
        <p:nvPicPr>
          <p:cNvPr id="11" name="Graphic 10">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5"/>
          <a:stretch>
            <a:fillRect/>
          </a:stretch>
        </p:blipFill>
        <p:spPr>
          <a:xfrm>
            <a:off x="4213475" y="1490401"/>
            <a:ext cx="63612" cy="4500000"/>
          </a:xfrm>
          <a:prstGeom prst="rect">
            <a:avLst/>
          </a:prstGeom>
          <a:ln w="12700">
            <a:noFill/>
          </a:ln>
          <a:extLst>
            <a:ext uri="{91240B29-F687-4F45-9708-019B960494DF}">
              <a14:hiddenLine xmlns:a14="http://schemas.microsoft.com/office/drawing/2010/main" w="0">
                <a:solidFill>
                  <a:srgbClr val="FFFFFF"/>
                </a:solidFill>
              </a14:hiddenLine>
            </a:ext>
          </a:extLst>
        </p:spPr>
      </p:pic>
    </p:spTree>
    <p:extLst>
      <p:ext uri="{BB962C8B-B14F-4D97-AF65-F5344CB8AC3E}">
        <p14:creationId xmlns:p14="http://schemas.microsoft.com/office/powerpoint/2010/main" val="17406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0363" y="430717"/>
            <a:ext cx="11466510" cy="404119"/>
          </a:xfrm>
          <a:prstGeom prst="rect">
            <a:avLst/>
          </a:prstGeom>
          <a:ln w="12700">
            <a:noFill/>
          </a:ln>
          <a:extLst>
            <a:ext uri="{91240B29-F687-4F45-9708-019B960494DF}">
              <a14:hiddenLine xmlns:a14="http://schemas.microsoft.com/office/drawing/2010/main" w="0">
                <a:solidFill>
                  <a:srgbClr val="FFFFFF"/>
                </a:solidFill>
              </a14:hiddenLine>
            </a:ext>
          </a:extLst>
        </p:spPr>
        <p:txBody>
          <a:bodyPr vert="horz" lIns="0" tIns="0" rIns="0" bIns="0" rtlCol="0" anchor="t">
            <a:noAutofit/>
          </a:body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Content Placeholder 2"/>
          <p:cNvSpPr>
            <a:spLocks noGrp="1"/>
          </p:cNvSpPr>
          <p:nvPr>
            <p:ph idx="1"/>
          </p:nvPr>
        </p:nvSpPr>
        <p:spPr>
          <a:xfrm>
            <a:off x="360363" y="1712368"/>
            <a:ext cx="11466510" cy="4000498"/>
          </a:xfrm>
          <a:prstGeom prst="rect">
            <a:avLst/>
          </a:prstGeom>
          <a:ln w="12700">
            <a:noFill/>
          </a:ln>
          <a:extLst>
            <a:ext uri="{91240B29-F687-4F45-9708-019B960494DF}">
              <a14:hiddenLine xmlns:a14="http://schemas.microsoft.com/office/drawing/2010/main" w="0">
                <a:solidFill>
                  <a:srgbClr val="FFFFFF"/>
                </a:solidFill>
              </a14:hiddenLine>
            </a:ext>
          </a:extLst>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2"/>
          <p:cNvSpPr>
            <a:spLocks noGrp="1"/>
          </p:cNvSpPr>
          <p:nvPr>
            <p:ph type="body" sz="quarter" idx="16"/>
          </p:nvPr>
        </p:nvSpPr>
        <p:spPr>
          <a:xfrm>
            <a:off x="360362" y="909635"/>
            <a:ext cx="11466511" cy="396875"/>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sz="1800"/>
            </a:lvl1pPr>
          </a:lstStyle>
          <a:p>
            <a:pPr lvl="0"/>
            <a:r>
              <a:rPr lang="en-GB" dirty="0"/>
              <a:t>Click to edit Master text styles</a:t>
            </a:r>
          </a:p>
        </p:txBody>
      </p:sp>
      <p:sp>
        <p:nvSpPr>
          <p:cNvPr id="13" name="Text Placeholder 17"/>
          <p:cNvSpPr>
            <a:spLocks noGrp="1"/>
          </p:cNvSpPr>
          <p:nvPr>
            <p:ph type="body" sz="quarter" idx="18" hasCustomPrompt="1"/>
          </p:nvPr>
        </p:nvSpPr>
        <p:spPr>
          <a:xfrm>
            <a:off x="6096000" y="6393509"/>
            <a:ext cx="4670778" cy="197792"/>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92340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80FD-8674-4C7A-A3F8-E0E11EDB2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261A98-2DF4-4730-BB0E-F5395E2BCE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EDA70D1-E4CD-4319-969A-08A50CEAB7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F181F7B-D835-4C2E-8DEE-56426B12D793}"/>
              </a:ext>
            </a:extLst>
          </p:cNvPr>
          <p:cNvSpPr>
            <a:spLocks noGrp="1"/>
          </p:cNvSpPr>
          <p:nvPr>
            <p:ph type="sldNum" sz="quarter" idx="12"/>
          </p:nvPr>
        </p:nvSpPr>
        <p:spPr>
          <a:xfrm>
            <a:off x="8610600" y="6356350"/>
            <a:ext cx="2743200" cy="365125"/>
          </a:xfrm>
          <a:prstGeom prst="rect">
            <a:avLst/>
          </a:prstGeom>
        </p:spPr>
        <p:txBody>
          <a:bodyPr/>
          <a:lstStyle/>
          <a:p>
            <a:fld id="{CAF6A848-EF3E-413F-91CE-5A8F2C0CD739}" type="slidenum">
              <a:rPr lang="en-US" smtClean="0"/>
              <a:t>‹#›</a:t>
            </a:fld>
            <a:endParaRPr lang="en-US" dirty="0"/>
          </a:p>
        </p:txBody>
      </p:sp>
    </p:spTree>
    <p:extLst>
      <p:ext uri="{BB962C8B-B14F-4D97-AF65-F5344CB8AC3E}">
        <p14:creationId xmlns:p14="http://schemas.microsoft.com/office/powerpoint/2010/main" val="2812781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r>
              <a:rPr lang="ru-RU"/>
              <a:t>Вставка рисунка</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chemeClr val="bg1"/>
                </a:solidFill>
              </a:defRPr>
            </a:lvl1pPr>
          </a:lstStyle>
          <a:p>
            <a:pPr lvl="0"/>
            <a:r>
              <a:rPr lang="en-US" dirty="0"/>
              <a:t>Click to add text </a:t>
            </a:r>
          </a:p>
        </p:txBody>
      </p:sp>
      <p:pic>
        <p:nvPicPr>
          <p:cNvPr id="11" name="Graphic 10">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5"/>
          <a:stretch>
            <a:fillRect/>
          </a:stretch>
        </p:blipFill>
        <p:spPr>
          <a:xfrm>
            <a:off x="4213475" y="1490401"/>
            <a:ext cx="63612" cy="4500000"/>
          </a:xfrm>
          <a:prstGeom prst="rect">
            <a:avLst/>
          </a:prstGeom>
          <a:ln w="12700">
            <a:noFill/>
          </a:ln>
          <a:extLst>
            <a:ext uri="{91240B29-F687-4F45-9708-019B960494DF}">
              <a14:hiddenLine xmlns:a14="http://schemas.microsoft.com/office/drawing/2010/main" w="0">
                <a:solidFill>
                  <a:srgbClr val="FFFFFF"/>
                </a:solidFill>
              </a14:hiddenLine>
            </a:ext>
          </a:extLst>
        </p:spPr>
      </p:pic>
    </p:spTree>
    <p:extLst>
      <p:ext uri="{BB962C8B-B14F-4D97-AF65-F5344CB8AC3E}">
        <p14:creationId xmlns:p14="http://schemas.microsoft.com/office/powerpoint/2010/main" val="33721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a:xfrm>
            <a:off x="10856913" y="6390000"/>
            <a:ext cx="969962" cy="196850"/>
          </a:xfrm>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297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3701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4396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18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32394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71148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ags" Target="../tags/tag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3.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 Target="../theme/theme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 Target="../theme/theme5.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7"/>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7B7CA491-29AF-4154-90A3-E0D2BFCEB75D}"/>
              </a:ext>
            </a:extLst>
          </p:cNvPr>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52256527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78" r:id="rId23"/>
    <p:sldLayoutId id="2147483979" r:id="rId24"/>
    <p:sldLayoutId id="214748398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9"/>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9288FA0-CCB3-4AD1-A2D0-59345989BE23}"/>
              </a:ext>
            </a:extLst>
          </p:cNvPr>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7E206775-191C-4462-9E00-F57640201ABE}"/>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B3AE6A6-0B1D-47AF-8D08-88E95C95C4ED}"/>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FA763921-A26B-42B2-A91D-7EDFBE000C85}"/>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7" name="Graphic 36">
            <a:extLst>
              <a:ext uri="{FF2B5EF4-FFF2-40B4-BE49-F238E27FC236}">
                <a16:creationId xmlns:a16="http://schemas.microsoft.com/office/drawing/2014/main" id="{FAF7D142-4DB1-4F03-A1E4-ECA9266440F5}"/>
              </a:ext>
            </a:extLst>
          </p:cNvPr>
          <p:cNvPicPr>
            <a:picLocks noChangeAspect="1"/>
          </p:cNvPicPr>
          <p:nvPr userDrawn="1">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419769641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75" r:id="rId14"/>
    <p:sldLayoutId id="2147483976" r:id="rId15"/>
    <p:sldLayoutId id="2147483977" r:id="rId16"/>
    <p:sldLayoutId id="214748398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6D6C1FF5-305E-4BDB-BC02-EE3DF48C1F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968271592"/>
      </p:ext>
    </p:extLst>
  </p:cSld>
  <p:clrMap bg1="lt1" tx1="dk1" bg2="lt2" tx2="dk2" accent1="accent1" accent2="accent2" accent3="accent3" accent4="accent4" accent5="accent5" accent6="accent6" hlink="hlink" folHlink="folHlink"/>
  <p:sldLayoutIdLst>
    <p:sldLayoutId id="21474839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2"/>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71717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717171"/>
              </a:solidFill>
              <a:effectLst/>
              <a:uLnTx/>
              <a:uFillTx/>
              <a:latin typeface="Arial"/>
              <a:ea typeface="+mn-ea"/>
              <a:cs typeface="+mn-cs"/>
            </a:endParaRPr>
          </a:p>
        </p:txBody>
      </p:sp>
      <p:grpSp>
        <p:nvGrpSpPr>
          <p:cNvPr id="95" name="Group 94"/>
          <p:cNvGrpSpPr/>
          <p:nvPr userDrawn="1"/>
        </p:nvGrpSpPr>
        <p:grpSpPr>
          <a:xfrm>
            <a:off x="-1143000" y="-600255"/>
            <a:ext cx="13680281" cy="6720255"/>
            <a:chOff x="-1143000" y="-600255"/>
            <a:chExt cx="13680281" cy="6720255"/>
          </a:xfrm>
        </p:grpSpPr>
        <p:cxnSp>
          <p:nvCxnSpPr>
            <p:cNvPr id="96" name="Straight Connector 95"/>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0" name="TextBox 99"/>
            <p:cNvSpPr txBox="1"/>
            <p:nvPr userDrawn="1"/>
          </p:nvSpPr>
          <p:spPr>
            <a:xfrm>
              <a:off x="-747711" y="1646156"/>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4.78cm</a:t>
              </a:r>
            </a:p>
          </p:txBody>
        </p:sp>
        <p:sp>
          <p:nvSpPr>
            <p:cNvPr id="101" name="TextBox 100"/>
            <p:cNvSpPr txBox="1"/>
            <p:nvPr userDrawn="1"/>
          </p:nvSpPr>
          <p:spPr>
            <a:xfrm>
              <a:off x="-747711" y="3357884"/>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0 cm</a:t>
              </a:r>
            </a:p>
          </p:txBody>
        </p:sp>
        <p:sp>
          <p:nvSpPr>
            <p:cNvPr id="102" name="TextBox 101"/>
            <p:cNvSpPr txBox="1"/>
            <p:nvPr userDrawn="1"/>
          </p:nvSpPr>
          <p:spPr>
            <a:xfrm>
              <a:off x="-747711" y="5640188"/>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6.35 cm</a:t>
              </a:r>
            </a:p>
          </p:txBody>
        </p:sp>
        <p:sp>
          <p:nvSpPr>
            <p:cNvPr id="103" name="TextBox 102"/>
            <p:cNvSpPr txBox="1"/>
            <p:nvPr userDrawn="1"/>
          </p:nvSpPr>
          <p:spPr>
            <a:xfrm>
              <a:off x="304800" y="-437436"/>
              <a:ext cx="43867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15.93cm</a:t>
              </a:r>
            </a:p>
          </p:txBody>
        </p:sp>
        <p:sp>
          <p:nvSpPr>
            <p:cNvPr id="104" name="TextBox 103"/>
            <p:cNvSpPr txBox="1"/>
            <p:nvPr userDrawn="1"/>
          </p:nvSpPr>
          <p:spPr>
            <a:xfrm>
              <a:off x="11426031" y="-437436"/>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15.92 cm</a:t>
              </a:r>
            </a:p>
          </p:txBody>
        </p:sp>
        <p:cxnSp>
          <p:nvCxnSpPr>
            <p:cNvPr id="105" name="Straight Connector 10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1143000" y="5763299"/>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Content Bottom</a:t>
              </a:r>
            </a:p>
          </p:txBody>
        </p:sp>
        <p:sp>
          <p:nvSpPr>
            <p:cNvPr id="107" name="TextBox 106"/>
            <p:cNvSpPr txBox="1"/>
            <p:nvPr userDrawn="1"/>
          </p:nvSpPr>
          <p:spPr>
            <a:xfrm>
              <a:off x="-1143000" y="1769267"/>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Content Top</a:t>
              </a:r>
            </a:p>
          </p:txBody>
        </p:sp>
        <p:sp>
          <p:nvSpPr>
            <p:cNvPr id="108" name="TextBox 107"/>
            <p:cNvSpPr txBox="1"/>
            <p:nvPr userDrawn="1"/>
          </p:nvSpPr>
          <p:spPr>
            <a:xfrm>
              <a:off x="-590537" y="-438330"/>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Left Margin</a:t>
              </a:r>
            </a:p>
          </p:txBody>
        </p:sp>
        <p:sp>
          <p:nvSpPr>
            <p:cNvPr id="109" name="TextBox 108"/>
            <p:cNvSpPr txBox="1"/>
            <p:nvPr userDrawn="1"/>
          </p:nvSpPr>
          <p:spPr>
            <a:xfrm>
              <a:off x="11898039" y="-438330"/>
              <a:ext cx="639242"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Right Margin</a:t>
              </a:r>
            </a:p>
          </p:txBody>
        </p:sp>
        <p:cxnSp>
          <p:nvCxnSpPr>
            <p:cNvPr id="110" name="Straight Connector 109"/>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userDrawn="1"/>
          </p:nvSpPr>
          <p:spPr>
            <a:xfrm>
              <a:off x="5914719" y="-600255"/>
              <a:ext cx="362256"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Middle </a:t>
              </a:r>
              <a:br>
                <a:rPr kumimoji="0" lang="en-GB" sz="800" b="0" i="0" u="none" strike="noStrike" kern="1200" cap="none" spc="0" normalizeH="0" baseline="0" noProof="0" dirty="0">
                  <a:ln>
                    <a:noFill/>
                  </a:ln>
                  <a:solidFill>
                    <a:srgbClr val="717171"/>
                  </a:solidFill>
                  <a:effectLst/>
                  <a:uLnTx/>
                  <a:uFillTx/>
                  <a:latin typeface="Arial"/>
                  <a:ea typeface="+mn-ea"/>
                  <a:cs typeface="+mn-cs"/>
                </a:rPr>
              </a:br>
              <a:r>
                <a:rPr kumimoji="0" lang="en-GB" sz="800" b="0" i="0" u="none" strike="noStrike" kern="1200" cap="none" spc="0" normalizeH="0" baseline="0" noProof="0" dirty="0">
                  <a:ln>
                    <a:noFill/>
                  </a:ln>
                  <a:solidFill>
                    <a:srgbClr val="717171"/>
                  </a:solidFill>
                  <a:effectLst/>
                  <a:uLnTx/>
                  <a:uFillTx/>
                  <a:latin typeface="Arial"/>
                  <a:ea typeface="+mn-ea"/>
                  <a:cs typeface="+mn-cs"/>
                </a:rPr>
                <a:t>0cm </a:t>
              </a:r>
            </a:p>
          </p:txBody>
        </p:sp>
        <p:sp>
          <p:nvSpPr>
            <p:cNvPr id="112" name="TextBox 111"/>
            <p:cNvSpPr txBox="1"/>
            <p:nvPr userDrawn="1"/>
          </p:nvSpPr>
          <p:spPr>
            <a:xfrm>
              <a:off x="5636264" y="-208836"/>
              <a:ext cx="362256"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0.26cm</a:t>
              </a:r>
            </a:p>
          </p:txBody>
        </p:sp>
        <p:cxnSp>
          <p:nvCxnSpPr>
            <p:cNvPr id="113" name="Straight Connector 112"/>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userDrawn="1"/>
          </p:nvSpPr>
          <p:spPr>
            <a:xfrm>
              <a:off x="6191102" y="-208836"/>
              <a:ext cx="362256"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0.26cm</a:t>
              </a:r>
            </a:p>
          </p:txBody>
        </p:sp>
        <p:cxnSp>
          <p:nvCxnSpPr>
            <p:cNvPr id="116" name="Straight Connector 115"/>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userDrawn="1"/>
          </p:nvSpPr>
          <p:spPr>
            <a:xfrm>
              <a:off x="-747711" y="404813"/>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8.33cm</a:t>
              </a:r>
            </a:p>
          </p:txBody>
        </p:sp>
        <p:sp>
          <p:nvSpPr>
            <p:cNvPr id="119" name="TextBox 118"/>
            <p:cNvSpPr txBox="1"/>
            <p:nvPr userDrawn="1"/>
          </p:nvSpPr>
          <p:spPr>
            <a:xfrm>
              <a:off x="-1143000" y="527924"/>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17171"/>
                  </a:solidFill>
                  <a:effectLst/>
                  <a:uLnTx/>
                  <a:uFillTx/>
                  <a:latin typeface="Arial"/>
                  <a:ea typeface="+mn-ea"/>
                  <a:cs typeface="+mn-cs"/>
                </a:rPr>
                <a:t>Title Top</a:t>
              </a:r>
            </a:p>
          </p:txBody>
        </p:sp>
      </p:grpSp>
      <p:cxnSp>
        <p:nvCxnSpPr>
          <p:cNvPr id="31" name="Straight Connector 5">
            <a:extLst>
              <a:ext uri="{FF2B5EF4-FFF2-40B4-BE49-F238E27FC236}">
                <a16:creationId xmlns:a16="http://schemas.microsoft.com/office/drawing/2014/main" id="{6805F70E-6BF1-451B-AC5F-64819FD40883}"/>
              </a:ext>
            </a:extLst>
          </p:cNvPr>
          <p:cNvCxnSpPr>
            <a:cxnSpLocks/>
          </p:cNvCxnSpPr>
          <p:nvPr userDrawn="1">
            <p:custDataLst>
              <p:tags r:id="rId2"/>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2" name="Graphic 36">
            <a:extLst>
              <a:ext uri="{FF2B5EF4-FFF2-40B4-BE49-F238E27FC236}">
                <a16:creationId xmlns:a16="http://schemas.microsoft.com/office/drawing/2014/main" id="{2CC2F24E-468A-4212-A014-115B799B0109}"/>
              </a:ext>
            </a:extLst>
          </p:cNvPr>
          <p:cNvPicPr>
            <a:picLocks noChangeAspect="1"/>
          </p:cNvPicPr>
          <p:nvPr userDrawn="1">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428969109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userDrawn="1">
          <p15:clr>
            <a:srgbClr val="F26B43"/>
          </p15:clr>
        </p15:guide>
        <p15:guide id="2" orient="horz" pos="1076" userDrawn="1">
          <p15:clr>
            <a:srgbClr val="F26B43"/>
          </p15:clr>
        </p15:guide>
        <p15:guide id="13" pos="3782" userDrawn="1">
          <p15:clr>
            <a:srgbClr val="F26B43"/>
          </p15:clr>
        </p15:guide>
        <p15:guide id="14" pos="3900" userDrawn="1">
          <p15:clr>
            <a:srgbClr val="F26B43"/>
          </p15:clr>
        </p15:guide>
        <p15:guide id="25" pos="7451" userDrawn="1">
          <p15:clr>
            <a:srgbClr val="F26B43"/>
          </p15:clr>
        </p15:guide>
        <p15:guide id="29" orient="horz" pos="270" userDrawn="1">
          <p15:clr>
            <a:srgbClr val="F26B43"/>
          </p15:clr>
        </p15:guide>
        <p15:guide id="33" orient="horz" pos="3600" userDrawn="1">
          <p15:clr>
            <a:srgbClr val="F26B43"/>
          </p15:clr>
        </p15:guide>
        <p15:guide id="34" pos="3839" userDrawn="1">
          <p15:clr>
            <a:srgbClr val="F26B43"/>
          </p15:clr>
        </p15:guide>
        <p15:guide id="35" orient="horz" pos="21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2.xml"/><Relationship Id="rId1" Type="http://schemas.openxmlformats.org/officeDocument/2006/relationships/tags" Target="../tags/tag25.xml"/><Relationship Id="rId5" Type="http://schemas.openxmlformats.org/officeDocument/2006/relationships/image" Target="../media/image7.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8.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2.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77715-B9B2-4E67-AF45-3C05410A696E}"/>
              </a:ext>
            </a:extLst>
          </p:cNvPr>
          <p:cNvSpPr>
            <a:spLocks noGrp="1"/>
          </p:cNvSpPr>
          <p:nvPr>
            <p:ph type="ctrTitle"/>
          </p:nvPr>
        </p:nvSpPr>
        <p:spPr/>
        <p:txBody>
          <a:bodyPr/>
          <a:lstStyle/>
          <a:p>
            <a:r>
              <a:rPr lang="uk-UA" dirty="0"/>
              <a:t>Дослідження ринку нелегальної торгівлі</a:t>
            </a:r>
            <a:endParaRPr lang="en-GB" dirty="0"/>
          </a:p>
        </p:txBody>
      </p:sp>
      <p:sp>
        <p:nvSpPr>
          <p:cNvPr id="4" name="Subtitle 3">
            <a:extLst>
              <a:ext uri="{FF2B5EF4-FFF2-40B4-BE49-F238E27FC236}">
                <a16:creationId xmlns:a16="http://schemas.microsoft.com/office/drawing/2014/main" id="{0CA576C0-A9D9-4F35-9841-4201B861750B}"/>
              </a:ext>
            </a:extLst>
          </p:cNvPr>
          <p:cNvSpPr>
            <a:spLocks noGrp="1"/>
          </p:cNvSpPr>
          <p:nvPr>
            <p:ph type="subTitle" idx="1"/>
          </p:nvPr>
        </p:nvSpPr>
        <p:spPr/>
        <p:txBody>
          <a:bodyPr/>
          <a:lstStyle/>
          <a:p>
            <a:r>
              <a:rPr lang="uk-UA" dirty="0"/>
              <a:t>Результати за лютий 2023 року</a:t>
            </a:r>
            <a:endParaRPr lang="en-GB" dirty="0"/>
          </a:p>
        </p:txBody>
      </p:sp>
      <p:sp>
        <p:nvSpPr>
          <p:cNvPr id="5" name="Text Placeholder 4">
            <a:extLst>
              <a:ext uri="{FF2B5EF4-FFF2-40B4-BE49-F238E27FC236}">
                <a16:creationId xmlns:a16="http://schemas.microsoft.com/office/drawing/2014/main" id="{ADB253F4-9DC7-4D9E-8416-9F7301F53A1A}"/>
              </a:ext>
            </a:extLst>
          </p:cNvPr>
          <p:cNvSpPr>
            <a:spLocks noGrp="1"/>
          </p:cNvSpPr>
          <p:nvPr>
            <p:ph type="body" sz="quarter" idx="20"/>
          </p:nvPr>
        </p:nvSpPr>
        <p:spPr/>
        <p:txBody>
          <a:bodyPr/>
          <a:lstStyle/>
          <a:p>
            <a:r>
              <a:rPr lang="uk-UA" dirty="0"/>
              <a:t>Підготовлено</a:t>
            </a:r>
            <a:r>
              <a:rPr lang="en-US" dirty="0"/>
              <a:t> Kantar Ukraine
</a:t>
            </a:r>
            <a:r>
              <a:rPr lang="uk-UA" dirty="0"/>
              <a:t>Квітень </a:t>
            </a:r>
            <a:r>
              <a:rPr lang="en-US" dirty="0"/>
              <a:t>202</a:t>
            </a:r>
            <a:r>
              <a:rPr lang="uk-UA" dirty="0"/>
              <a:t>3</a:t>
            </a:r>
            <a:endParaRPr lang="en-GB" dirty="0"/>
          </a:p>
        </p:txBody>
      </p:sp>
      <p:pic>
        <p:nvPicPr>
          <p:cNvPr id="15" name="Picture 11">
            <a:extLst>
              <a:ext uri="{FF2B5EF4-FFF2-40B4-BE49-F238E27FC236}">
                <a16:creationId xmlns:a16="http://schemas.microsoft.com/office/drawing/2014/main" id="{ACE5983F-1C73-4C4D-87D7-63EED188EDD3}"/>
              </a:ext>
            </a:extLst>
          </p:cNvPr>
          <p:cNvPicPr>
            <a:picLocks noChangeAspect="1"/>
          </p:cNvPicPr>
          <p:nvPr>
            <p:custDataLst>
              <p:tags r:id="rId1"/>
            </p:custDataLst>
          </p:nvPr>
        </p:nvPicPr>
        <p:blipFill>
          <a:blip r:embed="rId4"/>
          <a:stretch>
            <a:fillRect/>
          </a:stretch>
        </p:blipFill>
        <p:spPr>
          <a:xfrm>
            <a:off x="4213475" y="1490401"/>
            <a:ext cx="63612" cy="4500000"/>
          </a:xfrm>
          <a:prstGeom prst="rect">
            <a:avLst/>
          </a:prstGeom>
        </p:spPr>
      </p:pic>
      <p:pic>
        <p:nvPicPr>
          <p:cNvPr id="7" name="Рисунок 6">
            <a:extLst>
              <a:ext uri="{FF2B5EF4-FFF2-40B4-BE49-F238E27FC236}">
                <a16:creationId xmlns:a16="http://schemas.microsoft.com/office/drawing/2014/main" id="{E214BCD4-642C-A38E-8F97-BB31E0A97144}"/>
              </a:ext>
            </a:extLst>
          </p:cNvPr>
          <p:cNvPicPr>
            <a:picLocks noGrp="1" noChangeAspect="1"/>
          </p:cNvPicPr>
          <p:nvPr>
            <p:ph type="pic" sz="quarter" idx="19"/>
          </p:nvPr>
        </p:nvPicPr>
        <p:blipFill>
          <a:blip r:embed="rId5"/>
          <a:srcRect l="488" r="488"/>
          <a:stretch>
            <a:fillRect/>
          </a:stretch>
        </p:blipFill>
        <p:spPr/>
      </p:pic>
    </p:spTree>
    <p:extLst>
      <p:ext uri="{BB962C8B-B14F-4D97-AF65-F5344CB8AC3E}">
        <p14:creationId xmlns:p14="http://schemas.microsoft.com/office/powerpoint/2010/main" val="183084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3F21C6B6-2CE1-4455-BD76-34FC1E06AC73}"/>
              </a:ext>
            </a:extLst>
          </p:cNvPr>
          <p:cNvSpPr txBox="1"/>
          <p:nvPr/>
        </p:nvSpPr>
        <p:spPr>
          <a:xfrm>
            <a:off x="420191" y="488569"/>
            <a:ext cx="11426066" cy="861774"/>
          </a:xfrm>
          <a:prstGeom prst="rect">
            <a:avLst/>
          </a:prstGeom>
          <a:noFill/>
        </p:spPr>
        <p:txBody>
          <a:bodyPr wrap="square" lIns="0" tIns="0" rIns="0" bIns="0" rtlCol="0">
            <a:spAutoFit/>
          </a:bodyPr>
          <a:lstStyle>
            <a:defPPr>
              <a:defRPr lang="en-US"/>
            </a:defPPr>
            <a:lvl1pPr>
              <a:spcBef>
                <a:spcPts val="600"/>
              </a:spcBef>
              <a:defRPr sz="2800" b="1">
                <a:solidFill>
                  <a:schemeClr val="tx1">
                    <a:lumMod val="50000"/>
                  </a:schemeClr>
                </a:solidFill>
              </a:defRPr>
            </a:lvl1pPr>
          </a:lstStyle>
          <a:p>
            <a:r>
              <a:rPr lang="uk-UA" sz="2800" dirty="0">
                <a:latin typeface="Arial" panose="020B0604020202020204" pitchFamily="34" charset="0"/>
                <a:ea typeface="+mn-ea"/>
                <a:cs typeface="Arial" panose="020B0604020202020204" pitchFamily="34" charset="0"/>
              </a:rPr>
              <a:t>Кіоски і магазини – основні канали розповсюдження нелегальної продукції</a:t>
            </a:r>
            <a:endParaRPr lang="uk-UA" dirty="0"/>
          </a:p>
        </p:txBody>
      </p:sp>
      <p:sp>
        <p:nvSpPr>
          <p:cNvPr id="19" name="Номер слайда 3">
            <a:extLst>
              <a:ext uri="{FF2B5EF4-FFF2-40B4-BE49-F238E27FC236}">
                <a16:creationId xmlns:a16="http://schemas.microsoft.com/office/drawing/2014/main" id="{B49D04C4-DF9E-4795-94C2-F7805C3EA558}"/>
              </a:ext>
            </a:extLst>
          </p:cNvPr>
          <p:cNvSpPr txBox="1">
            <a:spLocks/>
          </p:cNvSpPr>
          <p:nvPr/>
        </p:nvSpPr>
        <p:spPr>
          <a:xfrm>
            <a:off x="8610600" y="6356350"/>
            <a:ext cx="2743200"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6A848-EF3E-413F-91CE-5A8F2C0CD739}" type="slidenum">
              <a:rPr lang="en-US" smtClean="0"/>
              <a:pPr/>
              <a:t>10</a:t>
            </a:fld>
            <a:endParaRPr lang="en-US" dirty="0"/>
          </a:p>
        </p:txBody>
      </p:sp>
      <p:graphicFrame>
        <p:nvGraphicFramePr>
          <p:cNvPr id="6" name="Chart 11">
            <a:extLst>
              <a:ext uri="{FF2B5EF4-FFF2-40B4-BE49-F238E27FC236}">
                <a16:creationId xmlns:a16="http://schemas.microsoft.com/office/drawing/2014/main" id="{B80480E9-298A-5D80-97A3-8E489941CC64}"/>
              </a:ext>
            </a:extLst>
          </p:cNvPr>
          <p:cNvGraphicFramePr/>
          <p:nvPr>
            <p:extLst>
              <p:ext uri="{D42A27DB-BD31-4B8C-83A1-F6EECF244321}">
                <p14:modId xmlns:p14="http://schemas.microsoft.com/office/powerpoint/2010/main" val="541232907"/>
              </p:ext>
            </p:extLst>
          </p:nvPr>
        </p:nvGraphicFramePr>
        <p:xfrm>
          <a:off x="2032000" y="2076859"/>
          <a:ext cx="8128000" cy="39315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1F6986B-B976-6721-C01F-D65350D75634}"/>
              </a:ext>
            </a:extLst>
          </p:cNvPr>
          <p:cNvSpPr txBox="1"/>
          <p:nvPr/>
        </p:nvSpPr>
        <p:spPr>
          <a:xfrm>
            <a:off x="7828547" y="5245767"/>
            <a:ext cx="2005264" cy="615553"/>
          </a:xfrm>
          <a:prstGeom prst="rect">
            <a:avLst/>
          </a:prstGeom>
          <a:noFill/>
        </p:spPr>
        <p:txBody>
          <a:bodyPr wrap="square" lIns="0" tIns="0" rIns="0" bIns="0" rtlCol="0">
            <a:spAutoFit/>
          </a:bodyPr>
          <a:lstStyle/>
          <a:p>
            <a:r>
              <a:rPr lang="uk-UA" sz="2000" dirty="0"/>
              <a:t>Кіоски </a:t>
            </a:r>
          </a:p>
          <a:p>
            <a:r>
              <a:rPr lang="uk-UA" sz="2000" dirty="0"/>
              <a:t>35%</a:t>
            </a:r>
            <a:endParaRPr lang="en-US" sz="2000" dirty="0" err="1"/>
          </a:p>
        </p:txBody>
      </p:sp>
      <p:sp>
        <p:nvSpPr>
          <p:cNvPr id="9" name="TextBox 8">
            <a:extLst>
              <a:ext uri="{FF2B5EF4-FFF2-40B4-BE49-F238E27FC236}">
                <a16:creationId xmlns:a16="http://schemas.microsoft.com/office/drawing/2014/main" id="{0240BFC4-E2A0-9959-6055-FB28D2984084}"/>
              </a:ext>
            </a:extLst>
          </p:cNvPr>
          <p:cNvSpPr txBox="1"/>
          <p:nvPr/>
        </p:nvSpPr>
        <p:spPr>
          <a:xfrm>
            <a:off x="2326106" y="5245767"/>
            <a:ext cx="2037348" cy="615553"/>
          </a:xfrm>
          <a:prstGeom prst="rect">
            <a:avLst/>
          </a:prstGeom>
          <a:noFill/>
        </p:spPr>
        <p:txBody>
          <a:bodyPr wrap="square" lIns="0" tIns="0" rIns="0" bIns="0" rtlCol="0">
            <a:spAutoFit/>
          </a:bodyPr>
          <a:lstStyle/>
          <a:p>
            <a:pPr algn="r"/>
            <a:r>
              <a:rPr lang="uk-UA" sz="2000" dirty="0"/>
              <a:t>Магазини </a:t>
            </a:r>
          </a:p>
          <a:p>
            <a:pPr algn="r"/>
            <a:r>
              <a:rPr lang="uk-UA" sz="2000" dirty="0"/>
              <a:t>33%</a:t>
            </a:r>
            <a:endParaRPr lang="en-US" sz="2000" dirty="0" err="1"/>
          </a:p>
        </p:txBody>
      </p:sp>
      <p:sp>
        <p:nvSpPr>
          <p:cNvPr id="10" name="TextBox 9">
            <a:extLst>
              <a:ext uri="{FF2B5EF4-FFF2-40B4-BE49-F238E27FC236}">
                <a16:creationId xmlns:a16="http://schemas.microsoft.com/office/drawing/2014/main" id="{FF3D77E5-9A48-C578-B29B-A490845E8757}"/>
              </a:ext>
            </a:extLst>
          </p:cNvPr>
          <p:cNvSpPr txBox="1"/>
          <p:nvPr/>
        </p:nvSpPr>
        <p:spPr>
          <a:xfrm>
            <a:off x="7828546" y="2275758"/>
            <a:ext cx="2331453" cy="615553"/>
          </a:xfrm>
          <a:prstGeom prst="rect">
            <a:avLst/>
          </a:prstGeom>
          <a:noFill/>
        </p:spPr>
        <p:txBody>
          <a:bodyPr wrap="square" lIns="0" tIns="0" rIns="0" bIns="0" rtlCol="0">
            <a:spAutoFit/>
          </a:bodyPr>
          <a:lstStyle/>
          <a:p>
            <a:r>
              <a:rPr lang="uk-UA" sz="2000" dirty="0"/>
              <a:t>Вуличні торговці 19%</a:t>
            </a:r>
            <a:endParaRPr lang="en-US" sz="2000" dirty="0" err="1"/>
          </a:p>
        </p:txBody>
      </p:sp>
      <p:sp>
        <p:nvSpPr>
          <p:cNvPr id="11" name="TextBox 10">
            <a:extLst>
              <a:ext uri="{FF2B5EF4-FFF2-40B4-BE49-F238E27FC236}">
                <a16:creationId xmlns:a16="http://schemas.microsoft.com/office/drawing/2014/main" id="{14D8CA85-04D0-7AD0-5832-B5960452183A}"/>
              </a:ext>
            </a:extLst>
          </p:cNvPr>
          <p:cNvSpPr txBox="1"/>
          <p:nvPr/>
        </p:nvSpPr>
        <p:spPr>
          <a:xfrm>
            <a:off x="2326106" y="2275758"/>
            <a:ext cx="2037348" cy="615553"/>
          </a:xfrm>
          <a:prstGeom prst="rect">
            <a:avLst/>
          </a:prstGeom>
          <a:noFill/>
        </p:spPr>
        <p:txBody>
          <a:bodyPr wrap="square" lIns="0" tIns="0" rIns="0" bIns="0" rtlCol="0">
            <a:spAutoFit/>
          </a:bodyPr>
          <a:lstStyle/>
          <a:p>
            <a:pPr algn="r"/>
            <a:r>
              <a:rPr lang="uk-UA" sz="2000" dirty="0"/>
              <a:t>Відкриті ринки 10%</a:t>
            </a:r>
            <a:endParaRPr lang="en-US" sz="2000" dirty="0" err="1"/>
          </a:p>
        </p:txBody>
      </p:sp>
      <p:sp>
        <p:nvSpPr>
          <p:cNvPr id="13" name="TextBox 12">
            <a:extLst>
              <a:ext uri="{FF2B5EF4-FFF2-40B4-BE49-F238E27FC236}">
                <a16:creationId xmlns:a16="http://schemas.microsoft.com/office/drawing/2014/main" id="{6D561F7A-8AE9-883B-B7A7-C96452129BEA}"/>
              </a:ext>
            </a:extLst>
          </p:cNvPr>
          <p:cNvSpPr txBox="1"/>
          <p:nvPr/>
        </p:nvSpPr>
        <p:spPr>
          <a:xfrm>
            <a:off x="5382698" y="1673313"/>
            <a:ext cx="2037348" cy="307777"/>
          </a:xfrm>
          <a:prstGeom prst="rect">
            <a:avLst/>
          </a:prstGeom>
          <a:noFill/>
        </p:spPr>
        <p:txBody>
          <a:bodyPr wrap="square" lIns="0" tIns="0" rIns="0" bIns="0" rtlCol="0">
            <a:spAutoFit/>
          </a:bodyPr>
          <a:lstStyle/>
          <a:p>
            <a:r>
              <a:rPr lang="uk-UA" sz="2000" dirty="0"/>
              <a:t>Інше 3%</a:t>
            </a:r>
            <a:endParaRPr lang="en-US" sz="2000" dirty="0" err="1"/>
          </a:p>
        </p:txBody>
      </p:sp>
      <p:sp>
        <p:nvSpPr>
          <p:cNvPr id="3" name="Номер слайда 2">
            <a:extLst>
              <a:ext uri="{FF2B5EF4-FFF2-40B4-BE49-F238E27FC236}">
                <a16:creationId xmlns:a16="http://schemas.microsoft.com/office/drawing/2014/main" id="{07AF57B7-0BDE-0A55-8B6E-58E5F7814C5B}"/>
              </a:ext>
            </a:extLst>
          </p:cNvPr>
          <p:cNvSpPr>
            <a:spLocks noGrp="1"/>
          </p:cNvSpPr>
          <p:nvPr>
            <p:ph type="sldNum" sz="quarter" idx="12"/>
          </p:nvPr>
        </p:nvSpPr>
        <p:spPr/>
        <p:txBody>
          <a:bodyPr/>
          <a:lstStyle/>
          <a:p>
            <a:fld id="{CAF6A848-EF3E-413F-91CE-5A8F2C0CD739}" type="slidenum">
              <a:rPr lang="en-US" smtClean="0"/>
              <a:t>10</a:t>
            </a:fld>
            <a:endParaRPr lang="en-US" dirty="0"/>
          </a:p>
        </p:txBody>
      </p:sp>
    </p:spTree>
    <p:extLst>
      <p:ext uri="{BB962C8B-B14F-4D97-AF65-F5344CB8AC3E}">
        <p14:creationId xmlns:p14="http://schemas.microsoft.com/office/powerpoint/2010/main" val="38460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3F21C6B6-2CE1-4455-BD76-34FC1E06AC73}"/>
              </a:ext>
            </a:extLst>
          </p:cNvPr>
          <p:cNvSpPr txBox="1"/>
          <p:nvPr/>
        </p:nvSpPr>
        <p:spPr>
          <a:xfrm>
            <a:off x="420191" y="488569"/>
            <a:ext cx="11962362" cy="307777"/>
          </a:xfrm>
          <a:prstGeom prst="rect">
            <a:avLst/>
          </a:prstGeom>
          <a:noFill/>
        </p:spPr>
        <p:txBody>
          <a:bodyPr wrap="square" lIns="0" tIns="0" rIns="0" bIns="0" rtlCol="0">
            <a:spAutoFit/>
          </a:bodyPr>
          <a:lstStyle>
            <a:defPPr>
              <a:defRPr lang="en-US"/>
            </a:defPPr>
            <a:lvl1pPr>
              <a:spcBef>
                <a:spcPts val="600"/>
              </a:spcBef>
              <a:defRPr sz="2800" b="1">
                <a:solidFill>
                  <a:schemeClr val="tx1">
                    <a:lumMod val="50000"/>
                  </a:schemeClr>
                </a:solidFill>
              </a:defRPr>
            </a:lvl1pPr>
          </a:lstStyle>
          <a:p>
            <a:r>
              <a:rPr lang="uk-UA" dirty="0"/>
              <a:t>Основні регіони розповсюдження нелегальної продукції</a:t>
            </a:r>
          </a:p>
        </p:txBody>
      </p:sp>
      <p:graphicFrame>
        <p:nvGraphicFramePr>
          <p:cNvPr id="12" name="Таблица 11"/>
          <p:cNvGraphicFramePr>
            <a:graphicFrameLocks noGrp="1"/>
          </p:cNvGraphicFramePr>
          <p:nvPr>
            <p:custDataLst>
              <p:tags r:id="rId1"/>
            </p:custDataLst>
            <p:extLst>
              <p:ext uri="{D42A27DB-BD31-4B8C-83A1-F6EECF244321}">
                <p14:modId xmlns:p14="http://schemas.microsoft.com/office/powerpoint/2010/main" val="3346079478"/>
              </p:ext>
            </p:extLst>
          </p:nvPr>
        </p:nvGraphicFramePr>
        <p:xfrm>
          <a:off x="2544324" y="1385369"/>
          <a:ext cx="6327533" cy="4381958"/>
        </p:xfrm>
        <a:graphic>
          <a:graphicData uri="http://schemas.openxmlformats.org/drawingml/2006/table">
            <a:tbl>
              <a:tblPr bandRow="1">
                <a:tableStyleId>{5C22544A-7EE6-4342-B048-85BDC9FD1C3A}</a:tableStyleId>
              </a:tblPr>
              <a:tblGrid>
                <a:gridCol w="3850686">
                  <a:extLst>
                    <a:ext uri="{9D8B030D-6E8A-4147-A177-3AD203B41FA5}">
                      <a16:colId xmlns:a16="http://schemas.microsoft.com/office/drawing/2014/main" val="2839167135"/>
                    </a:ext>
                  </a:extLst>
                </a:gridCol>
                <a:gridCol w="2476847">
                  <a:extLst>
                    <a:ext uri="{9D8B030D-6E8A-4147-A177-3AD203B41FA5}">
                      <a16:colId xmlns:a16="http://schemas.microsoft.com/office/drawing/2014/main" val="615059064"/>
                    </a:ext>
                  </a:extLst>
                </a:gridCol>
              </a:tblGrid>
              <a:tr h="47517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tx1"/>
                        </a:solidFill>
                        <a:latin typeface="Arial" panose="020B0604020202020204" pitchFamily="34" charset="0"/>
                        <a:ea typeface="+mn-ea"/>
                        <a:cs typeface="Arial" panose="020B0604020202020204" pitchFamily="34" charset="0"/>
                      </a:endParaRPr>
                    </a:p>
                  </a:txBody>
                  <a:tcPr marL="129616" marR="129616" marT="64808" marB="64808" anchor="ctr">
                    <a:lnL w="0" cmpd="sng">
                      <a:solidFill>
                        <a:schemeClr val="lt1"/>
                      </a:solidFill>
                    </a:lnL>
                    <a:lnR w="0" cap="flat" cmpd="sng" algn="ctr">
                      <a:solidFill>
                        <a:schemeClr val="lt1"/>
                      </a:solidFill>
                      <a:prstDash val="solid"/>
                      <a:round/>
                      <a:headEnd type="none" w="med" len="med"/>
                      <a:tailEnd type="none" w="med" len="med"/>
                    </a:lnR>
                    <a:lnT w="0" cmpd="sng">
                      <a:solidFill>
                        <a:schemeClr val="lt1"/>
                      </a:solidFill>
                    </a:lnT>
                    <a:lnB w="0" cap="flat" cmpd="sng" algn="ctr">
                      <a:solidFill>
                        <a:srgbClr val="DFDFD9"/>
                      </a:solidFill>
                      <a:prstDash val="solid"/>
                      <a:round/>
                      <a:headEnd type="none" w="med" len="med"/>
                      <a:tailEnd type="none" w="med" len="med"/>
                    </a:lnB>
                    <a:noFill/>
                  </a:tcPr>
                </a:tc>
                <a:tc hMerge="1">
                  <a:txBody>
                    <a:bodyPr/>
                    <a:lstStyle/>
                    <a:p>
                      <a:pPr algn="ctr"/>
                      <a:endParaRPr lang="uk-UA" sz="1600" b="0" dirty="0">
                        <a:solidFill>
                          <a:schemeClr val="tx1">
                            <a:lumMod val="50000"/>
                          </a:schemeClr>
                        </a:solidFill>
                        <a:latin typeface="Arial" panose="020B0604020202020204" pitchFamily="34" charset="0"/>
                        <a:cs typeface="Arial" panose="020B0604020202020204" pitchFamily="34" charset="0"/>
                      </a:endParaRPr>
                    </a:p>
                  </a:txBody>
                  <a:tcPr anchor="ctr">
                    <a:lnL w="0" cap="flat" cmpd="sng" algn="ctr">
                      <a:solidFill>
                        <a:schemeClr val="lt1"/>
                      </a:solidFill>
                      <a:prstDash val="solid"/>
                      <a:round/>
                      <a:headEnd type="none" w="med" len="med"/>
                      <a:tailEnd type="none" w="med" len="med"/>
                    </a:lnL>
                    <a:lnR w="0" cmpd="sng">
                      <a:solidFill>
                        <a:schemeClr val="lt1"/>
                      </a:solidFill>
                    </a:lnR>
                    <a:lnT w="0" cmpd="sng">
                      <a:solidFill>
                        <a:schemeClr val="lt1"/>
                      </a:solidFill>
                    </a:lnT>
                    <a:lnB w="12700" cmpd="sng">
                      <a:solidFill>
                        <a:srgbClr val="DFDFD9"/>
                      </a:solidFill>
                    </a:lnB>
                    <a:solidFill>
                      <a:srgbClr val="FFFFFF"/>
                    </a:solidFill>
                  </a:tcPr>
                </a:tc>
                <a:extLst>
                  <a:ext uri="{0D108BD9-81ED-4DB2-BD59-A6C34878D82A}">
                    <a16:rowId xmlns:a16="http://schemas.microsoft.com/office/drawing/2014/main" val="2239114486"/>
                  </a:ext>
                </a:extLst>
              </a:tr>
              <a:tr h="475170">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Дніпропетровська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0" cap="flat" cmpd="sng" algn="ctr">
                      <a:solidFill>
                        <a:srgbClr val="DFDFD9"/>
                      </a:solidFill>
                      <a:prstDash val="solid"/>
                      <a:round/>
                      <a:headEnd type="none" w="med" len="med"/>
                      <a:tailEnd type="none" w="med" len="med"/>
                    </a:lnT>
                    <a:lnB w="12700" cmpd="sng">
                      <a:solidFill>
                        <a:srgbClr val="DFDFD9"/>
                      </a:solidFill>
                    </a:lnB>
                    <a:solidFill>
                      <a:srgbClr val="FFFFFF"/>
                    </a:solidFill>
                  </a:tcPr>
                </a:tc>
                <a:tc>
                  <a:txBody>
                    <a:bodyPr/>
                    <a:lstStyle/>
                    <a:p>
                      <a:pPr algn="l"/>
                      <a:r>
                        <a:rPr lang="ru-RU" sz="2000" b="0" dirty="0">
                          <a:solidFill>
                            <a:srgbClr val="333333"/>
                          </a:solidFill>
                          <a:latin typeface="Arial" panose="020B0604020202020204" pitchFamily="34" charset="0"/>
                          <a:cs typeface="Arial" panose="020B0604020202020204" pitchFamily="34" charset="0"/>
                        </a:rPr>
                        <a:t>1</a:t>
                      </a:r>
                      <a:r>
                        <a:rPr lang="en-US" sz="2000" b="0" dirty="0">
                          <a:solidFill>
                            <a:srgbClr val="333333"/>
                          </a:solidFill>
                          <a:latin typeface="Arial" panose="020B0604020202020204" pitchFamily="34" charset="0"/>
                          <a:cs typeface="Arial" panose="020B0604020202020204" pitchFamily="34" charset="0"/>
                        </a:rPr>
                        <a:t>4</a:t>
                      </a:r>
                      <a:r>
                        <a:rPr lang="ru-RU" sz="2000" b="0" dirty="0">
                          <a:solidFill>
                            <a:srgbClr val="333333"/>
                          </a:solidFill>
                          <a:latin typeface="Arial" panose="020B0604020202020204" pitchFamily="34" charset="0"/>
                          <a:cs typeface="Arial" panose="020B0604020202020204" pitchFamily="34" charset="0"/>
                        </a:rPr>
                        <a:t>%</a:t>
                      </a:r>
                      <a:endParaRPr lang="uk-UA" sz="2000" b="0" dirty="0">
                        <a:solidFill>
                          <a:srgbClr val="333333"/>
                        </a:solidFill>
                        <a:latin typeface="Arial" panose="020B0604020202020204" pitchFamily="34" charset="0"/>
                        <a:cs typeface="Arial" panose="020B0604020202020204" pitchFamily="34" charset="0"/>
                      </a:endParaRPr>
                    </a:p>
                  </a:txBody>
                  <a:tcPr marL="129616" marR="129616" marT="64808" marB="64808" anchor="ctr">
                    <a:lnL w="0" cap="flat" cmpd="sng" algn="ctr">
                      <a:solidFill>
                        <a:schemeClr val="lt1"/>
                      </a:solidFill>
                      <a:prstDash val="solid"/>
                      <a:round/>
                      <a:headEnd type="none" w="med" len="med"/>
                      <a:tailEnd type="none" w="med" len="med"/>
                    </a:lnL>
                    <a:lnR w="0" cmpd="sng">
                      <a:solidFill>
                        <a:schemeClr val="lt1"/>
                      </a:solidFill>
                    </a:lnR>
                    <a:lnT w="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1793611757"/>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dirty="0" err="1">
                          <a:solidFill>
                            <a:srgbClr val="000000"/>
                          </a:solidFill>
                          <a:effectLst/>
                          <a:latin typeface="Arial" panose="020B0604020202020204" pitchFamily="34" charset="0"/>
                        </a:rPr>
                        <a:t>Харківська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mpd="sng">
                      <a:solidFill>
                        <a:srgbClr val="DFDFD9"/>
                      </a:solidFill>
                    </a:lnT>
                    <a:lnB w="12700" cmpd="sng">
                      <a:solidFill>
                        <a:srgbClr val="DFDFD9"/>
                      </a:solidFill>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9</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mpd="sng">
                      <a:solidFill>
                        <a:srgbClr val="DFDFD9"/>
                      </a:solidFill>
                    </a:lnT>
                    <a:lnB w="12700" cmpd="sng">
                      <a:solidFill>
                        <a:srgbClr val="DFDFD9"/>
                      </a:solidFill>
                    </a:lnB>
                    <a:solidFill>
                      <a:srgbClr val="FFFFFF"/>
                    </a:solidFill>
                  </a:tcPr>
                </a:tc>
                <a:extLst>
                  <a:ext uri="{0D108BD9-81ED-4DB2-BD59-A6C34878D82A}">
                    <a16:rowId xmlns:a16="http://schemas.microsoft.com/office/drawing/2014/main" val="169548239"/>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Одеська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mpd="sng">
                      <a:solidFill>
                        <a:srgbClr val="DFDFD9"/>
                      </a:solidFill>
                    </a:lnT>
                    <a:lnB w="12700" cmpd="sng">
                      <a:solidFill>
                        <a:srgbClr val="DFDFD9"/>
                      </a:solidFill>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9</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mpd="sng">
                      <a:solidFill>
                        <a:srgbClr val="DFDFD9"/>
                      </a:solidFill>
                    </a:lnT>
                    <a:lnB w="12700" cmpd="sng">
                      <a:solidFill>
                        <a:srgbClr val="DFDFD9"/>
                      </a:solidFill>
                    </a:lnB>
                    <a:solidFill>
                      <a:srgbClr val="FFFFFF"/>
                    </a:solidFill>
                  </a:tcPr>
                </a:tc>
                <a:extLst>
                  <a:ext uri="{0D108BD9-81ED-4DB2-BD59-A6C34878D82A}">
                    <a16:rowId xmlns:a16="http://schemas.microsoft.com/office/drawing/2014/main" val="2777283655"/>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Львівська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mpd="sng">
                      <a:solidFill>
                        <a:srgbClr val="DFDFD9"/>
                      </a:solidFill>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9</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mpd="sng">
                      <a:solidFill>
                        <a:srgbClr val="DFDFD9"/>
                      </a:solidFill>
                    </a:lnB>
                    <a:solidFill>
                      <a:srgbClr val="FFFFFF"/>
                    </a:solidFill>
                  </a:tcPr>
                </a:tc>
                <a:extLst>
                  <a:ext uri="{0D108BD9-81ED-4DB2-BD59-A6C34878D82A}">
                    <a16:rowId xmlns:a16="http://schemas.microsoft.com/office/drawing/2014/main" val="1727325737"/>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Кіровоградська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mpd="sng">
                      <a:solidFill>
                        <a:srgbClr val="DFDFD9"/>
                      </a:solidFill>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a:t>
                      </a:r>
                      <a:r>
                        <a:rPr lang="ru-RU" sz="2000" b="0" kern="1200" dirty="0">
                          <a:solidFill>
                            <a:srgbClr val="333333"/>
                          </a:solidFill>
                          <a:latin typeface="Arial" panose="020B0604020202020204" pitchFamily="34" charset="0"/>
                          <a:ea typeface="+mn-ea"/>
                          <a:cs typeface="Arial" panose="020B0604020202020204" pitchFamily="34" charset="0"/>
                        </a:rPr>
                        <a:t>8%</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mpd="sng">
                      <a:solidFill>
                        <a:srgbClr val="DFDFD9"/>
                      </a:solidFill>
                    </a:lnB>
                    <a:solidFill>
                      <a:srgbClr val="FFFFFF"/>
                    </a:solidFill>
                  </a:tcPr>
                </a:tc>
                <a:extLst>
                  <a:ext uri="{0D108BD9-81ED-4DB2-BD59-A6C34878D82A}">
                    <a16:rowId xmlns:a16="http://schemas.microsoft.com/office/drawing/2014/main" val="1075441998"/>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Чернівецька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mpd="sng">
                      <a:solidFill>
                        <a:srgbClr val="DFDFD9"/>
                      </a:solidFill>
                    </a:lnT>
                    <a:lnB w="12700" cmpd="sng">
                      <a:solidFill>
                        <a:srgbClr val="DFDFD9"/>
                      </a:solidFill>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a:t>
                      </a:r>
                      <a:r>
                        <a:rPr lang="ru-RU" sz="2000" b="0" kern="1200" dirty="0">
                          <a:solidFill>
                            <a:srgbClr val="333333"/>
                          </a:solidFill>
                          <a:latin typeface="Arial" panose="020B0604020202020204" pitchFamily="34" charset="0"/>
                          <a:ea typeface="+mn-ea"/>
                          <a:cs typeface="Arial" panose="020B0604020202020204" pitchFamily="34" charset="0"/>
                        </a:rPr>
                        <a:t> </a:t>
                      </a:r>
                      <a:r>
                        <a:rPr lang="en-US" sz="2000" b="0" kern="1200" dirty="0">
                          <a:solidFill>
                            <a:srgbClr val="333333"/>
                          </a:solidFill>
                          <a:latin typeface="Arial" panose="020B0604020202020204" pitchFamily="34" charset="0"/>
                          <a:ea typeface="+mn-ea"/>
                          <a:cs typeface="Arial" panose="020B0604020202020204" pitchFamily="34" charset="0"/>
                        </a:rPr>
                        <a:t>  7</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mpd="sng">
                      <a:solidFill>
                        <a:srgbClr val="DFDFD9"/>
                      </a:solidFill>
                    </a:lnT>
                    <a:lnB w="12700" cmpd="sng">
                      <a:solidFill>
                        <a:srgbClr val="DFDFD9"/>
                      </a:solidFill>
                    </a:lnB>
                    <a:solidFill>
                      <a:srgbClr val="FFFFFF"/>
                    </a:solidFill>
                  </a:tcPr>
                </a:tc>
                <a:extLst>
                  <a:ext uri="{0D108BD9-81ED-4DB2-BD59-A6C34878D82A}">
                    <a16:rowId xmlns:a16="http://schemas.microsoft.com/office/drawing/2014/main" val="2085701490"/>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Хмельницька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6</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646081994"/>
                  </a:ext>
                </a:extLst>
              </a:tr>
              <a:tr h="393773">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err="1">
                          <a:solidFill>
                            <a:srgbClr val="000000"/>
                          </a:solidFill>
                          <a:effectLst/>
                          <a:latin typeface="Arial" panose="020B0604020202020204" pitchFamily="34" charset="0"/>
                          <a:ea typeface="+mn-ea"/>
                          <a:cs typeface="+mn-cs"/>
                        </a:rPr>
                        <a:t>Полтавська</a:t>
                      </a:r>
                      <a:endParaRPr lang="en-US" sz="20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    6</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241043667"/>
                  </a:ext>
                </a:extLst>
              </a:tr>
              <a:tr h="675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sz="3200" b="0" dirty="0">
                        <a:solidFill>
                          <a:srgbClr val="333333"/>
                        </a:solidFill>
                        <a:latin typeface="Arial" panose="020B0604020202020204" pitchFamily="34" charset="0"/>
                        <a:cs typeface="Arial" panose="020B0604020202020204" pitchFamily="34" charset="0"/>
                      </a:endParaRPr>
                    </a:p>
                  </a:txBody>
                  <a:tcPr marL="129616" marR="129616" marT="64808" marB="64808"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3200" b="0" kern="1200" dirty="0">
                          <a:solidFill>
                            <a:srgbClr val="333333"/>
                          </a:solidFill>
                          <a:latin typeface="Arial" panose="020B0604020202020204" pitchFamily="34" charset="0"/>
                          <a:ea typeface="+mn-ea"/>
                          <a:cs typeface="Arial" panose="020B0604020202020204" pitchFamily="34" charset="0"/>
                        </a:rPr>
                        <a:t> </a:t>
                      </a:r>
                      <a:r>
                        <a:rPr lang="en-US" sz="3200" b="0" kern="1200" dirty="0">
                          <a:solidFill>
                            <a:schemeClr val="tx2"/>
                          </a:solidFill>
                          <a:latin typeface="Arial" panose="020B0604020202020204" pitchFamily="34" charset="0"/>
                          <a:ea typeface="+mn-ea"/>
                          <a:cs typeface="Arial" panose="020B0604020202020204" pitchFamily="34" charset="0"/>
                        </a:rPr>
                        <a:t> </a:t>
                      </a:r>
                      <a:r>
                        <a:rPr lang="en-US" sz="3200" b="1" kern="1200" dirty="0">
                          <a:solidFill>
                            <a:schemeClr val="accent5"/>
                          </a:solidFill>
                          <a:latin typeface="Arial" panose="020B0604020202020204" pitchFamily="34" charset="0"/>
                          <a:ea typeface="+mn-ea"/>
                          <a:cs typeface="Arial" panose="020B0604020202020204" pitchFamily="34" charset="0"/>
                        </a:rPr>
                        <a:t>68%</a:t>
                      </a:r>
                      <a:endParaRPr lang="ru-RU" sz="3200" b="1" kern="1200" dirty="0">
                        <a:solidFill>
                          <a:schemeClr val="accent5"/>
                        </a:solidFill>
                        <a:latin typeface="Arial" panose="020B0604020202020204" pitchFamily="34" charset="0"/>
                        <a:ea typeface="+mn-ea"/>
                        <a:cs typeface="Arial" panose="020B0604020202020204" pitchFamily="34" charset="0"/>
                      </a:endParaRP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4260501559"/>
                  </a:ext>
                </a:extLst>
              </a:tr>
            </a:tbl>
          </a:graphicData>
        </a:graphic>
      </p:graphicFrame>
      <p:sp>
        <p:nvSpPr>
          <p:cNvPr id="19" name="Номер слайда 3">
            <a:extLst>
              <a:ext uri="{FF2B5EF4-FFF2-40B4-BE49-F238E27FC236}">
                <a16:creationId xmlns:a16="http://schemas.microsoft.com/office/drawing/2014/main" id="{B49D04C4-DF9E-4795-94C2-F7805C3EA558}"/>
              </a:ext>
            </a:extLst>
          </p:cNvPr>
          <p:cNvSpPr txBox="1">
            <a:spLocks/>
          </p:cNvSpPr>
          <p:nvPr/>
        </p:nvSpPr>
        <p:spPr>
          <a:xfrm>
            <a:off x="8610600" y="6356350"/>
            <a:ext cx="2743200"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6A848-EF3E-413F-91CE-5A8F2C0CD739}" type="slidenum">
              <a:rPr lang="en-US" smtClean="0"/>
              <a:pPr/>
              <a:t>11</a:t>
            </a:fld>
            <a:endParaRPr lang="en-US" dirty="0"/>
          </a:p>
        </p:txBody>
      </p:sp>
      <p:sp>
        <p:nvSpPr>
          <p:cNvPr id="3" name="Номер слайда 2">
            <a:extLst>
              <a:ext uri="{FF2B5EF4-FFF2-40B4-BE49-F238E27FC236}">
                <a16:creationId xmlns:a16="http://schemas.microsoft.com/office/drawing/2014/main" id="{A8341854-5717-B43E-5CCF-74EF8D6FD2D4}"/>
              </a:ext>
            </a:extLst>
          </p:cNvPr>
          <p:cNvSpPr>
            <a:spLocks noGrp="1"/>
          </p:cNvSpPr>
          <p:nvPr>
            <p:ph type="sldNum" sz="quarter" idx="12"/>
          </p:nvPr>
        </p:nvSpPr>
        <p:spPr/>
        <p:txBody>
          <a:bodyPr/>
          <a:lstStyle/>
          <a:p>
            <a:fld id="{CAF6A848-EF3E-413F-91CE-5A8F2C0CD739}" type="slidenum">
              <a:rPr lang="en-US" smtClean="0"/>
              <a:t>11</a:t>
            </a:fld>
            <a:endParaRPr lang="en-US" dirty="0"/>
          </a:p>
        </p:txBody>
      </p:sp>
    </p:spTree>
    <p:extLst>
      <p:ext uri="{BB962C8B-B14F-4D97-AF65-F5344CB8AC3E}">
        <p14:creationId xmlns:p14="http://schemas.microsoft.com/office/powerpoint/2010/main" val="209131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AABF1ADD-B837-5A14-3A5D-984AAF67B3F0}"/>
              </a:ext>
            </a:extLst>
          </p:cNvPr>
          <p:cNvSpPr>
            <a:spLocks noGrp="1"/>
          </p:cNvSpPr>
          <p:nvPr>
            <p:ph type="sldNum" sz="quarter" idx="12"/>
          </p:nvPr>
        </p:nvSpPr>
        <p:spPr/>
        <p:txBody>
          <a:bodyPr/>
          <a:lstStyle/>
          <a:p>
            <a:fld id="{CAF6A848-EF3E-413F-91CE-5A8F2C0CD739}" type="slidenum">
              <a:rPr lang="en-US" smtClean="0"/>
              <a:t>12</a:t>
            </a:fld>
            <a:endParaRPr lang="en-US" dirty="0"/>
          </a:p>
        </p:txBody>
      </p:sp>
      <p:pic>
        <p:nvPicPr>
          <p:cNvPr id="4" name="Рисунок 3">
            <a:extLst>
              <a:ext uri="{FF2B5EF4-FFF2-40B4-BE49-F238E27FC236}">
                <a16:creationId xmlns:a16="http://schemas.microsoft.com/office/drawing/2014/main" id="{9CB57CF3-9C8A-CC0A-520E-3B2E97ABE83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167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77715-B9B2-4E67-AF45-3C05410A696E}"/>
              </a:ext>
            </a:extLst>
          </p:cNvPr>
          <p:cNvSpPr>
            <a:spLocks noGrp="1"/>
          </p:cNvSpPr>
          <p:nvPr>
            <p:ph type="ctrTitle"/>
          </p:nvPr>
        </p:nvSpPr>
        <p:spPr/>
        <p:txBody>
          <a:bodyPr/>
          <a:lstStyle/>
          <a:p>
            <a:r>
              <a:rPr lang="uk-UA" dirty="0"/>
              <a:t>Дослідження ринку нелегальної торгівлі</a:t>
            </a:r>
            <a:endParaRPr lang="en-GB" dirty="0"/>
          </a:p>
        </p:txBody>
      </p:sp>
      <p:sp>
        <p:nvSpPr>
          <p:cNvPr id="4" name="Subtitle 3">
            <a:extLst>
              <a:ext uri="{FF2B5EF4-FFF2-40B4-BE49-F238E27FC236}">
                <a16:creationId xmlns:a16="http://schemas.microsoft.com/office/drawing/2014/main" id="{0CA576C0-A9D9-4F35-9841-4201B861750B}"/>
              </a:ext>
            </a:extLst>
          </p:cNvPr>
          <p:cNvSpPr>
            <a:spLocks noGrp="1"/>
          </p:cNvSpPr>
          <p:nvPr>
            <p:ph type="subTitle" idx="1"/>
          </p:nvPr>
        </p:nvSpPr>
        <p:spPr/>
        <p:txBody>
          <a:bodyPr/>
          <a:lstStyle/>
          <a:p>
            <a:r>
              <a:rPr lang="uk-UA" dirty="0"/>
              <a:t>Результати за лютий 2023 року</a:t>
            </a:r>
            <a:endParaRPr lang="en-GB" dirty="0"/>
          </a:p>
        </p:txBody>
      </p:sp>
      <p:sp>
        <p:nvSpPr>
          <p:cNvPr id="5" name="Text Placeholder 4">
            <a:extLst>
              <a:ext uri="{FF2B5EF4-FFF2-40B4-BE49-F238E27FC236}">
                <a16:creationId xmlns:a16="http://schemas.microsoft.com/office/drawing/2014/main" id="{ADB253F4-9DC7-4D9E-8416-9F7301F53A1A}"/>
              </a:ext>
            </a:extLst>
          </p:cNvPr>
          <p:cNvSpPr>
            <a:spLocks noGrp="1"/>
          </p:cNvSpPr>
          <p:nvPr>
            <p:ph type="body" sz="quarter" idx="20"/>
          </p:nvPr>
        </p:nvSpPr>
        <p:spPr/>
        <p:txBody>
          <a:bodyPr/>
          <a:lstStyle/>
          <a:p>
            <a:r>
              <a:rPr lang="uk-UA" dirty="0"/>
              <a:t>Підготовлено</a:t>
            </a:r>
            <a:r>
              <a:rPr lang="en-US" dirty="0"/>
              <a:t> Kantar Ukraine
</a:t>
            </a:r>
            <a:r>
              <a:rPr lang="uk-UA" dirty="0"/>
              <a:t>Квітень </a:t>
            </a:r>
            <a:r>
              <a:rPr lang="en-US" dirty="0"/>
              <a:t>202</a:t>
            </a:r>
            <a:r>
              <a:rPr lang="uk-UA" dirty="0"/>
              <a:t>3</a:t>
            </a:r>
            <a:endParaRPr lang="en-GB" dirty="0"/>
          </a:p>
        </p:txBody>
      </p:sp>
      <p:pic>
        <p:nvPicPr>
          <p:cNvPr id="15" name="Picture 11">
            <a:extLst>
              <a:ext uri="{FF2B5EF4-FFF2-40B4-BE49-F238E27FC236}">
                <a16:creationId xmlns:a16="http://schemas.microsoft.com/office/drawing/2014/main" id="{ACE5983F-1C73-4C4D-87D7-63EED188EDD3}"/>
              </a:ext>
            </a:extLst>
          </p:cNvPr>
          <p:cNvPicPr>
            <a:picLocks noChangeAspect="1"/>
          </p:cNvPicPr>
          <p:nvPr>
            <p:custDataLst>
              <p:tags r:id="rId1"/>
            </p:custDataLst>
          </p:nvPr>
        </p:nvPicPr>
        <p:blipFill>
          <a:blip r:embed="rId4"/>
          <a:stretch>
            <a:fillRect/>
          </a:stretch>
        </p:blipFill>
        <p:spPr>
          <a:xfrm>
            <a:off x="4213475" y="1490401"/>
            <a:ext cx="63612" cy="4500000"/>
          </a:xfrm>
          <a:prstGeom prst="rect">
            <a:avLst/>
          </a:prstGeom>
        </p:spPr>
      </p:pic>
      <p:pic>
        <p:nvPicPr>
          <p:cNvPr id="7" name="Рисунок 6">
            <a:extLst>
              <a:ext uri="{FF2B5EF4-FFF2-40B4-BE49-F238E27FC236}">
                <a16:creationId xmlns:a16="http://schemas.microsoft.com/office/drawing/2014/main" id="{E214BCD4-642C-A38E-8F97-BB31E0A97144}"/>
              </a:ext>
            </a:extLst>
          </p:cNvPr>
          <p:cNvPicPr>
            <a:picLocks noGrp="1" noChangeAspect="1"/>
          </p:cNvPicPr>
          <p:nvPr>
            <p:ph type="pic" sz="quarter" idx="19"/>
          </p:nvPr>
        </p:nvPicPr>
        <p:blipFill>
          <a:blip r:embed="rId5"/>
          <a:srcRect l="488" r="488"/>
          <a:stretch>
            <a:fillRect/>
          </a:stretch>
        </p:blipFill>
        <p:spPr/>
      </p:pic>
    </p:spTree>
    <p:extLst>
      <p:ext uri="{BB962C8B-B14F-4D97-AF65-F5344CB8AC3E}">
        <p14:creationId xmlns:p14="http://schemas.microsoft.com/office/powerpoint/2010/main" val="40464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a:extLst>
              <a:ext uri="{FF2B5EF4-FFF2-40B4-BE49-F238E27FC236}">
                <a16:creationId xmlns:a16="http://schemas.microsoft.com/office/drawing/2014/main" id="{3FBA0E8E-D1FA-47E2-8822-647B76C5A6D8}"/>
              </a:ext>
            </a:extLst>
          </p:cNvPr>
          <p:cNvGrpSpPr/>
          <p:nvPr>
            <p:custDataLst>
              <p:tags r:id="rId1"/>
            </p:custDataLst>
          </p:nvPr>
        </p:nvGrpSpPr>
        <p:grpSpPr>
          <a:xfrm>
            <a:off x="-1143000" y="-600255"/>
            <a:ext cx="13680281" cy="6916397"/>
            <a:chOff x="-1143000" y="-600255"/>
            <a:chExt cx="13680281" cy="6916397"/>
          </a:xfrm>
        </p:grpSpPr>
        <p:cxnSp>
          <p:nvCxnSpPr>
            <p:cNvPr id="8" name="Straight Connector 13">
              <a:extLst>
                <a:ext uri="{FF2B5EF4-FFF2-40B4-BE49-F238E27FC236}">
                  <a16:creationId xmlns:a16="http://schemas.microsoft.com/office/drawing/2014/main" id="{184FC8F7-6508-4247-BDC8-5492634336A1}"/>
                </a:ext>
              </a:extLst>
            </p:cNvPr>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D53D60BF-F9F7-41DA-97FE-B6B08ECD1FB5}"/>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22">
              <a:extLst>
                <a:ext uri="{FF2B5EF4-FFF2-40B4-BE49-F238E27FC236}">
                  <a16:creationId xmlns:a16="http://schemas.microsoft.com/office/drawing/2014/main" id="{76F6220A-63C2-48E3-9ECB-5EE4EA0A6186}"/>
                </a:ext>
              </a:extLst>
            </p:cNvPr>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26">
              <a:extLst>
                <a:ext uri="{FF2B5EF4-FFF2-40B4-BE49-F238E27FC236}">
                  <a16:creationId xmlns:a16="http://schemas.microsoft.com/office/drawing/2014/main" id="{45389773-E709-42F9-A935-156E763E831C}"/>
                </a:ext>
              </a:extLst>
            </p:cNvPr>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9F6CA6-68B8-4110-88A1-2BCF72E81F56}"/>
                </a:ext>
              </a:extLst>
            </p:cNvPr>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13" name="TextBox 12">
              <a:extLst>
                <a:ext uri="{FF2B5EF4-FFF2-40B4-BE49-F238E27FC236}">
                  <a16:creationId xmlns:a16="http://schemas.microsoft.com/office/drawing/2014/main" id="{02E05AA5-48AE-4958-B93C-297D75FA51B1}"/>
                </a:ext>
              </a:extLst>
            </p:cNvPr>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14" name="TextBox 13">
              <a:extLst>
                <a:ext uri="{FF2B5EF4-FFF2-40B4-BE49-F238E27FC236}">
                  <a16:creationId xmlns:a16="http://schemas.microsoft.com/office/drawing/2014/main" id="{7E4AADC9-0F49-420D-BA49-71E1934AA2F9}"/>
                </a:ext>
              </a:extLst>
            </p:cNvPr>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15" name="TextBox 14">
              <a:extLst>
                <a:ext uri="{FF2B5EF4-FFF2-40B4-BE49-F238E27FC236}">
                  <a16:creationId xmlns:a16="http://schemas.microsoft.com/office/drawing/2014/main" id="{AF1CCE2A-16EB-4BD0-BF55-50140E759161}"/>
                </a:ext>
              </a:extLst>
            </p:cNvPr>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16" name="TextBox 15">
              <a:extLst>
                <a:ext uri="{FF2B5EF4-FFF2-40B4-BE49-F238E27FC236}">
                  <a16:creationId xmlns:a16="http://schemas.microsoft.com/office/drawing/2014/main" id="{5FF7D830-2F0A-42BE-8A21-09796849731F}"/>
                </a:ext>
              </a:extLst>
            </p:cNvPr>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17" name="Straight Connector 4">
              <a:extLst>
                <a:ext uri="{FF2B5EF4-FFF2-40B4-BE49-F238E27FC236}">
                  <a16:creationId xmlns:a16="http://schemas.microsoft.com/office/drawing/2014/main" id="{2EED1903-2A4D-45C7-822E-F16180E28BB7}"/>
                </a:ext>
              </a:extLst>
            </p:cNvPr>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6AE581-BCD2-4126-BF6B-72A160A4C7E1}"/>
                </a:ext>
              </a:extLst>
            </p:cNvPr>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19" name="TextBox 18">
              <a:extLst>
                <a:ext uri="{FF2B5EF4-FFF2-40B4-BE49-F238E27FC236}">
                  <a16:creationId xmlns:a16="http://schemas.microsoft.com/office/drawing/2014/main" id="{AAF54385-B522-400B-8CBF-2C4686DF8E74}"/>
                </a:ext>
              </a:extLst>
            </p:cNvPr>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20" name="TextBox 19">
              <a:extLst>
                <a:ext uri="{FF2B5EF4-FFF2-40B4-BE49-F238E27FC236}">
                  <a16:creationId xmlns:a16="http://schemas.microsoft.com/office/drawing/2014/main" id="{419332CC-6B53-4DCC-9CC8-CA08123741E2}"/>
                </a:ext>
              </a:extLst>
            </p:cNvPr>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21" name="TextBox 20">
              <a:extLst>
                <a:ext uri="{FF2B5EF4-FFF2-40B4-BE49-F238E27FC236}">
                  <a16:creationId xmlns:a16="http://schemas.microsoft.com/office/drawing/2014/main" id="{7651DD9B-B2D1-4249-80C8-5C834F2D650E}"/>
                </a:ext>
              </a:extLst>
            </p:cNvPr>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22" name="Straight Connector 97">
              <a:extLst>
                <a:ext uri="{FF2B5EF4-FFF2-40B4-BE49-F238E27FC236}">
                  <a16:creationId xmlns:a16="http://schemas.microsoft.com/office/drawing/2014/main" id="{903A6423-00DA-4311-81A6-E4E507312C6E}"/>
                </a:ext>
              </a:extLst>
            </p:cNvPr>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8ED4850-737B-4B57-A7D9-F6EF0406EB5E}"/>
                </a:ext>
              </a:extLst>
            </p:cNvPr>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24" name="TextBox 23">
              <a:extLst>
                <a:ext uri="{FF2B5EF4-FFF2-40B4-BE49-F238E27FC236}">
                  <a16:creationId xmlns:a16="http://schemas.microsoft.com/office/drawing/2014/main" id="{21B9BDEC-F6FF-4102-92EF-26C78D497545}"/>
                </a:ext>
              </a:extLst>
            </p:cNvPr>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25" name="Straight Connector 103">
              <a:extLst>
                <a:ext uri="{FF2B5EF4-FFF2-40B4-BE49-F238E27FC236}">
                  <a16:creationId xmlns:a16="http://schemas.microsoft.com/office/drawing/2014/main" id="{7B2F1DBA-B98A-46A8-BBF6-86E0431C3620}"/>
                </a:ext>
              </a:extLst>
            </p:cNvPr>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104">
              <a:extLst>
                <a:ext uri="{FF2B5EF4-FFF2-40B4-BE49-F238E27FC236}">
                  <a16:creationId xmlns:a16="http://schemas.microsoft.com/office/drawing/2014/main" id="{DB2B9BF6-9C7F-4D39-BB4E-A731721D76D3}"/>
                </a:ext>
              </a:extLst>
            </p:cNvPr>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E2B65D9-B29B-4A44-832A-CBEC7861380B}"/>
                </a:ext>
              </a:extLst>
            </p:cNvPr>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28" name="Straight Connector 106">
              <a:extLst>
                <a:ext uri="{FF2B5EF4-FFF2-40B4-BE49-F238E27FC236}">
                  <a16:creationId xmlns:a16="http://schemas.microsoft.com/office/drawing/2014/main" id="{23DE66DD-59CF-4E8B-9992-F8EC13D321D2}"/>
                </a:ext>
              </a:extLst>
            </p:cNvPr>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107">
              <a:extLst>
                <a:ext uri="{FF2B5EF4-FFF2-40B4-BE49-F238E27FC236}">
                  <a16:creationId xmlns:a16="http://schemas.microsoft.com/office/drawing/2014/main" id="{BA34C08B-0051-4544-95A9-F900940BA32E}"/>
                </a:ext>
              </a:extLst>
            </p:cNvPr>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01C697-87A6-4A86-9FF4-77C1B764DD99}"/>
                </a:ext>
              </a:extLst>
            </p:cNvPr>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31" name="TextBox 30">
              <a:extLst>
                <a:ext uri="{FF2B5EF4-FFF2-40B4-BE49-F238E27FC236}">
                  <a16:creationId xmlns:a16="http://schemas.microsoft.com/office/drawing/2014/main" id="{17DA1611-B335-45FF-BD4C-6E4ACA333B27}"/>
                </a:ext>
              </a:extLst>
            </p:cNvPr>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2" name="TextBox 31">
              <a:extLst>
                <a:ext uri="{FF2B5EF4-FFF2-40B4-BE49-F238E27FC236}">
                  <a16:creationId xmlns:a16="http://schemas.microsoft.com/office/drawing/2014/main" id="{FC30D88A-9544-4C22-85F4-0EAD3226A422}"/>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3" name="TextBox 32">
              <a:extLst>
                <a:ext uri="{FF2B5EF4-FFF2-40B4-BE49-F238E27FC236}">
                  <a16:creationId xmlns:a16="http://schemas.microsoft.com/office/drawing/2014/main" id="{C3E3411D-F32C-47AD-B6F7-F495CE21A1D2}"/>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4" name="Graphic 34">
            <a:extLst>
              <a:ext uri="{FF2B5EF4-FFF2-40B4-BE49-F238E27FC236}">
                <a16:creationId xmlns:a16="http://schemas.microsoft.com/office/drawing/2014/main" id="{5ECF84CE-AB6B-4458-BF7D-44D183A67BA3}"/>
              </a:ext>
            </a:extLst>
          </p:cNvPr>
          <p:cNvPicPr>
            <a:picLocks noChangeAspect="1"/>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359999" y="6390412"/>
            <a:ext cx="1080272" cy="204376"/>
          </a:xfrm>
          <a:prstGeom prst="rect">
            <a:avLst/>
          </a:prstGeom>
        </p:spPr>
      </p:pic>
      <p:sp>
        <p:nvSpPr>
          <p:cNvPr id="4" name="Title 3"/>
          <p:cNvSpPr>
            <a:spLocks noGrp="1"/>
          </p:cNvSpPr>
          <p:nvPr>
            <p:ph type="title"/>
          </p:nvPr>
        </p:nvSpPr>
        <p:spPr>
          <a:xfrm>
            <a:off x="360365" y="461943"/>
            <a:ext cx="11466510" cy="404119"/>
          </a:xfrm>
        </p:spPr>
        <p:txBody>
          <a:bodyPr/>
          <a:lstStyle/>
          <a:p>
            <a:r>
              <a:rPr lang="uk-UA" sz="2800" dirty="0"/>
              <a:t>Ціль дослідження</a:t>
            </a:r>
          </a:p>
        </p:txBody>
      </p:sp>
      <p:sp>
        <p:nvSpPr>
          <p:cNvPr id="3" name="Объект 2">
            <a:extLst>
              <a:ext uri="{FF2B5EF4-FFF2-40B4-BE49-F238E27FC236}">
                <a16:creationId xmlns:a16="http://schemas.microsoft.com/office/drawing/2014/main" id="{54D6CA9B-312F-42B4-A5B9-9EE78268AEEC}"/>
              </a:ext>
            </a:extLst>
          </p:cNvPr>
          <p:cNvSpPr>
            <a:spLocks noGrp="1"/>
          </p:cNvSpPr>
          <p:nvPr>
            <p:ph idx="1"/>
          </p:nvPr>
        </p:nvSpPr>
        <p:spPr>
          <a:xfrm>
            <a:off x="360363" y="1511362"/>
            <a:ext cx="5820265" cy="4201504"/>
          </a:xfrm>
        </p:spPr>
        <p:txBody>
          <a:bodyPr/>
          <a:lstStyle/>
          <a:p>
            <a:r>
              <a:rPr lang="uk-UA" sz="2000" dirty="0"/>
              <a:t>Виявлення і моніторинг нелегальної тютюнової продукції в Україні </a:t>
            </a:r>
            <a:endParaRPr lang="en-US" sz="2000" dirty="0"/>
          </a:p>
          <a:p>
            <a:endParaRPr lang="en-US" sz="2000" dirty="0"/>
          </a:p>
          <a:p>
            <a:r>
              <a:rPr lang="uk-UA" sz="2000" dirty="0"/>
              <a:t>Категорії нелегальної тютюнової продукції, які досліджуються</a:t>
            </a:r>
          </a:p>
          <a:p>
            <a:pPr lvl="1">
              <a:buSzPct val="100000"/>
            </a:pPr>
            <a:r>
              <a:rPr lang="uk-UA" sz="2000" dirty="0"/>
              <a:t> </a:t>
            </a:r>
            <a:r>
              <a:rPr lang="uk-UA" sz="2000" b="1" dirty="0"/>
              <a:t>підроблена</a:t>
            </a:r>
            <a:r>
              <a:rPr lang="uk-UA" sz="2000" dirty="0"/>
              <a:t> продукція або акцизні марки (контрафакт)</a:t>
            </a:r>
          </a:p>
          <a:p>
            <a:pPr lvl="1">
              <a:buSzPct val="100000"/>
            </a:pPr>
            <a:r>
              <a:rPr lang="uk-UA" sz="2000" dirty="0"/>
              <a:t> продукція, що маркована для </a:t>
            </a:r>
            <a:r>
              <a:rPr lang="uk-UA" sz="2000" b="1" dirty="0" err="1"/>
              <a:t>Duty</a:t>
            </a:r>
            <a:r>
              <a:rPr lang="uk-UA" sz="2000" b="1" dirty="0"/>
              <a:t> </a:t>
            </a:r>
            <a:r>
              <a:rPr lang="uk-UA" sz="2000" b="1" dirty="0" err="1"/>
              <a:t>Free</a:t>
            </a:r>
            <a:r>
              <a:rPr lang="uk-UA" sz="2000" b="1" dirty="0"/>
              <a:t> </a:t>
            </a:r>
            <a:r>
              <a:rPr lang="uk-UA" sz="2000" dirty="0"/>
              <a:t>або для експорту, яка нелегально реалізується на внутрішньому ринку України </a:t>
            </a:r>
          </a:p>
          <a:p>
            <a:pPr lvl="1">
              <a:buSzPct val="100000"/>
            </a:pPr>
            <a:r>
              <a:rPr lang="uk-UA" sz="2000" dirty="0"/>
              <a:t> </a:t>
            </a:r>
            <a:r>
              <a:rPr lang="uk-UA" sz="2000" b="1" dirty="0"/>
              <a:t>контрабанда</a:t>
            </a:r>
            <a:r>
              <a:rPr lang="uk-UA" sz="2000" dirty="0"/>
              <a:t> </a:t>
            </a:r>
          </a:p>
          <a:p>
            <a:pPr algn="ctr"/>
            <a:endParaRPr lang="uk-UA" sz="2000" b="1" dirty="0"/>
          </a:p>
        </p:txBody>
      </p:sp>
      <p:pic>
        <p:nvPicPr>
          <p:cNvPr id="35" name="Рисунок 34">
            <a:extLst>
              <a:ext uri="{FF2B5EF4-FFF2-40B4-BE49-F238E27FC236}">
                <a16:creationId xmlns:a16="http://schemas.microsoft.com/office/drawing/2014/main" id="{7DD2CE19-FBED-47D0-B3D9-C2E9DC072FBC}"/>
              </a:ext>
            </a:extLst>
          </p:cNvPr>
          <p:cNvPicPr>
            <a:picLocks noChangeAspect="1"/>
          </p:cNvPicPr>
          <p:nvPr/>
        </p:nvPicPr>
        <p:blipFill>
          <a:blip r:embed="rId7"/>
          <a:srcRect l="21060" r="21060"/>
          <a:stretch/>
        </p:blipFill>
        <p:spPr>
          <a:xfrm>
            <a:off x="6276975" y="527924"/>
            <a:ext cx="5454912" cy="5301351"/>
          </a:xfrm>
          <a:prstGeom prst="rect">
            <a:avLst/>
          </a:prstGeom>
        </p:spPr>
      </p:pic>
      <p:sp>
        <p:nvSpPr>
          <p:cNvPr id="6" name="Номер слайда 5">
            <a:extLst>
              <a:ext uri="{FF2B5EF4-FFF2-40B4-BE49-F238E27FC236}">
                <a16:creationId xmlns:a16="http://schemas.microsoft.com/office/drawing/2014/main" id="{BEE53C96-701B-391E-C785-1D802D1DD65F}"/>
              </a:ext>
            </a:extLst>
          </p:cNvPr>
          <p:cNvSpPr>
            <a:spLocks noGrp="1"/>
          </p:cNvSpPr>
          <p:nvPr>
            <p:ph type="sldNum" sz="quarter" idx="4"/>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131818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8">
            <a:extLst>
              <a:ext uri="{FF2B5EF4-FFF2-40B4-BE49-F238E27FC236}">
                <a16:creationId xmlns:a16="http://schemas.microsoft.com/office/drawing/2014/main" id="{1C16E0A7-C38D-4CD3-A08D-B8466DC4DAFE}"/>
              </a:ext>
            </a:extLst>
          </p:cNvPr>
          <p:cNvSpPr/>
          <p:nvPr/>
        </p:nvSpPr>
        <p:spPr>
          <a:xfrm>
            <a:off x="-1" y="168830"/>
            <a:ext cx="12192001" cy="113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p:cNvSpPr>
            <a:spLocks noGrp="1"/>
          </p:cNvSpPr>
          <p:nvPr>
            <p:ph idx="1"/>
          </p:nvPr>
        </p:nvSpPr>
        <p:spPr bwMode="gray">
          <a:xfrm>
            <a:off x="9093410" y="3079628"/>
            <a:ext cx="2940766" cy="1431449"/>
          </a:xfrm>
        </p:spPr>
        <p:txBody>
          <a:bodyPr/>
          <a:lstStyle/>
          <a:p>
            <a:pPr>
              <a:spcBef>
                <a:spcPts val="600"/>
              </a:spcBef>
            </a:pPr>
            <a:r>
              <a:rPr lang="uk-UA" sz="2000" dirty="0"/>
              <a:t>Коротка анкета </a:t>
            </a:r>
          </a:p>
          <a:p>
            <a:pPr>
              <a:spcBef>
                <a:spcPts val="600"/>
              </a:spcBef>
            </a:pPr>
            <a:r>
              <a:rPr lang="uk-UA" sz="2000" dirty="0"/>
              <a:t>+ </a:t>
            </a:r>
          </a:p>
          <a:p>
            <a:pPr>
              <a:spcBef>
                <a:spcPts val="600"/>
              </a:spcBef>
            </a:pPr>
            <a:r>
              <a:rPr lang="uk-UA" sz="2000" dirty="0"/>
              <a:t>розшифровка упаковки сигарет</a:t>
            </a:r>
          </a:p>
        </p:txBody>
      </p:sp>
      <p:sp>
        <p:nvSpPr>
          <p:cNvPr id="6" name="Title 5"/>
          <p:cNvSpPr>
            <a:spLocks noGrp="1"/>
          </p:cNvSpPr>
          <p:nvPr>
            <p:ph type="title"/>
          </p:nvPr>
        </p:nvSpPr>
        <p:spPr bwMode="gray">
          <a:xfrm>
            <a:off x="359999" y="498957"/>
            <a:ext cx="11466875" cy="404119"/>
          </a:xfrm>
        </p:spPr>
        <p:txBody>
          <a:bodyPr/>
          <a:lstStyle/>
          <a:p>
            <a:r>
              <a:rPr lang="uk-UA" sz="2800" dirty="0"/>
              <a:t>Дизайн дослідження</a:t>
            </a:r>
          </a:p>
        </p:txBody>
      </p:sp>
      <p:sp>
        <p:nvSpPr>
          <p:cNvPr id="81" name="Content Placeholder 6"/>
          <p:cNvSpPr txBox="1">
            <a:spLocks/>
          </p:cNvSpPr>
          <p:nvPr/>
        </p:nvSpPr>
        <p:spPr bwMode="gray">
          <a:xfrm>
            <a:off x="9093410" y="2302466"/>
            <a:ext cx="2940766" cy="636982"/>
          </a:xfrm>
          <a:prstGeom prst="rect">
            <a:avLst/>
          </a:prstGeom>
          <a:solidFill>
            <a:schemeClr val="accent4"/>
          </a:solidFill>
        </p:spPr>
        <p:txBody>
          <a:bodyPr vert="horz" lIns="0" tIns="0" rIns="0" bIns="0" rtlCol="0" anchor="ctr"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uk-UA" sz="1800" b="1"/>
              <a:t>ОПИТУВАЛЬНИК</a:t>
            </a:r>
          </a:p>
        </p:txBody>
      </p:sp>
      <p:cxnSp>
        <p:nvCxnSpPr>
          <p:cNvPr id="82" name="Straight Connector 81"/>
          <p:cNvCxnSpPr>
            <a:cxnSpLocks/>
          </p:cNvCxnSpPr>
          <p:nvPr/>
        </p:nvCxnSpPr>
        <p:spPr bwMode="gray">
          <a:xfrm>
            <a:off x="9077086" y="2999281"/>
            <a:ext cx="2940763" cy="0"/>
          </a:xfrm>
          <a:prstGeom prst="line">
            <a:avLst/>
          </a:prstGeom>
          <a:ln w="63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Content Placeholder 6"/>
          <p:cNvSpPr txBox="1">
            <a:spLocks/>
          </p:cNvSpPr>
          <p:nvPr/>
        </p:nvSpPr>
        <p:spPr bwMode="gray">
          <a:xfrm>
            <a:off x="3123702" y="2302466"/>
            <a:ext cx="2940766" cy="636982"/>
          </a:xfrm>
          <a:prstGeom prst="rect">
            <a:avLst/>
          </a:prstGeom>
          <a:solidFill>
            <a:schemeClr val="accent4"/>
          </a:solidFill>
        </p:spPr>
        <p:txBody>
          <a:bodyPr vert="horz" lIns="0" tIns="0" rIns="0" bIns="0" rtlCol="0" anchor="ctr"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uk-UA" sz="1800" b="1" dirty="0"/>
              <a:t>ВИБІРКА</a:t>
            </a:r>
          </a:p>
        </p:txBody>
      </p:sp>
      <p:cxnSp>
        <p:nvCxnSpPr>
          <p:cNvPr id="85" name="Straight Connector 84"/>
          <p:cNvCxnSpPr>
            <a:cxnSpLocks/>
          </p:cNvCxnSpPr>
          <p:nvPr/>
        </p:nvCxnSpPr>
        <p:spPr bwMode="gray">
          <a:xfrm>
            <a:off x="3107382" y="2999281"/>
            <a:ext cx="2940763" cy="0"/>
          </a:xfrm>
          <a:prstGeom prst="line">
            <a:avLst/>
          </a:prstGeom>
          <a:ln w="63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6" name="Content Placeholder 6"/>
          <p:cNvSpPr txBox="1">
            <a:spLocks/>
          </p:cNvSpPr>
          <p:nvPr/>
        </p:nvSpPr>
        <p:spPr bwMode="gray">
          <a:xfrm>
            <a:off x="130626" y="2302466"/>
            <a:ext cx="2940766" cy="636982"/>
          </a:xfrm>
          <a:prstGeom prst="rect">
            <a:avLst/>
          </a:prstGeom>
          <a:solidFill>
            <a:schemeClr val="accent4"/>
          </a:solidFill>
        </p:spPr>
        <p:txBody>
          <a:bodyPr vert="horz" lIns="0" tIns="0" rIns="0" bIns="0" rtlCol="0" anchor="ctr"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uk-UA" sz="1800" b="1" dirty="0"/>
              <a:t>ГЕОГРАФІЯ</a:t>
            </a:r>
          </a:p>
        </p:txBody>
      </p:sp>
      <p:cxnSp>
        <p:nvCxnSpPr>
          <p:cNvPr id="87" name="Straight Connector 86"/>
          <p:cNvCxnSpPr>
            <a:cxnSpLocks/>
          </p:cNvCxnSpPr>
          <p:nvPr/>
        </p:nvCxnSpPr>
        <p:spPr bwMode="gray">
          <a:xfrm>
            <a:off x="114314" y="2999281"/>
            <a:ext cx="2940763" cy="0"/>
          </a:xfrm>
          <a:prstGeom prst="line">
            <a:avLst/>
          </a:prstGeom>
          <a:ln w="63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8" name="Content Placeholder 6"/>
          <p:cNvSpPr txBox="1">
            <a:spLocks/>
          </p:cNvSpPr>
          <p:nvPr/>
        </p:nvSpPr>
        <p:spPr bwMode="gray">
          <a:xfrm>
            <a:off x="6112374" y="2302466"/>
            <a:ext cx="2940766" cy="636982"/>
          </a:xfrm>
          <a:prstGeom prst="rect">
            <a:avLst/>
          </a:prstGeom>
          <a:solidFill>
            <a:schemeClr val="accent4"/>
          </a:solidFill>
        </p:spPr>
        <p:txBody>
          <a:bodyPr vert="horz" lIns="0" tIns="0" rIns="0" bIns="0" rtlCol="0" anchor="ctr" anchorCtr="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uk-UA" sz="1800" b="1" dirty="0"/>
              <a:t>МЕТОДОЛОГІЯ</a:t>
            </a:r>
          </a:p>
        </p:txBody>
      </p:sp>
      <p:cxnSp>
        <p:nvCxnSpPr>
          <p:cNvPr id="89" name="Straight Connector 88"/>
          <p:cNvCxnSpPr>
            <a:cxnSpLocks/>
          </p:cNvCxnSpPr>
          <p:nvPr/>
        </p:nvCxnSpPr>
        <p:spPr bwMode="gray">
          <a:xfrm>
            <a:off x="6096050" y="2999281"/>
            <a:ext cx="2940763" cy="0"/>
          </a:xfrm>
          <a:prstGeom prst="line">
            <a:avLst/>
          </a:prstGeom>
          <a:ln w="63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bwMode="gray">
          <a:xfrm>
            <a:off x="4322273" y="1445063"/>
            <a:ext cx="606554" cy="616479"/>
            <a:chOff x="5019510" y="1257885"/>
            <a:chExt cx="959819" cy="975524"/>
          </a:xfrm>
          <a:solidFill>
            <a:schemeClr val="tx1"/>
          </a:solidFill>
        </p:grpSpPr>
        <p:grpSp>
          <p:nvGrpSpPr>
            <p:cNvPr id="92" name="Group 91"/>
            <p:cNvGrpSpPr/>
            <p:nvPr/>
          </p:nvGrpSpPr>
          <p:grpSpPr bwMode="gray">
            <a:xfrm>
              <a:off x="5539083" y="1257885"/>
              <a:ext cx="440246" cy="975524"/>
              <a:chOff x="4648200" y="228600"/>
              <a:chExt cx="2882900" cy="6388101"/>
            </a:xfrm>
            <a:grpFill/>
          </p:grpSpPr>
          <p:sp>
            <p:nvSpPr>
              <p:cNvPr id="93" name="Freeform 5"/>
              <p:cNvSpPr>
                <a:spLocks noEditPoints="1"/>
              </p:cNvSpPr>
              <p:nvPr/>
            </p:nvSpPr>
            <p:spPr bwMode="gray">
              <a:xfrm>
                <a:off x="5389563" y="228600"/>
                <a:ext cx="1403350" cy="1404938"/>
              </a:xfrm>
              <a:custGeom>
                <a:avLst/>
                <a:gdLst>
                  <a:gd name="T0" fmla="*/ 486 w 884"/>
                  <a:gd name="T1" fmla="*/ 883 h 885"/>
                  <a:gd name="T2" fmla="*/ 614 w 884"/>
                  <a:gd name="T3" fmla="*/ 851 h 885"/>
                  <a:gd name="T4" fmla="*/ 722 w 884"/>
                  <a:gd name="T5" fmla="*/ 783 h 885"/>
                  <a:gd name="T6" fmla="*/ 808 w 884"/>
                  <a:gd name="T7" fmla="*/ 689 h 885"/>
                  <a:gd name="T8" fmla="*/ 864 w 884"/>
                  <a:gd name="T9" fmla="*/ 575 h 885"/>
                  <a:gd name="T10" fmla="*/ 884 w 884"/>
                  <a:gd name="T11" fmla="*/ 442 h 885"/>
                  <a:gd name="T12" fmla="*/ 874 w 884"/>
                  <a:gd name="T13" fmla="*/ 352 h 885"/>
                  <a:gd name="T14" fmla="*/ 830 w 884"/>
                  <a:gd name="T15" fmla="*/ 232 h 885"/>
                  <a:gd name="T16" fmla="*/ 754 w 884"/>
                  <a:gd name="T17" fmla="*/ 130 h 885"/>
                  <a:gd name="T18" fmla="*/ 652 w 884"/>
                  <a:gd name="T19" fmla="*/ 54 h 885"/>
                  <a:gd name="T20" fmla="*/ 530 w 884"/>
                  <a:gd name="T21" fmla="*/ 8 h 885"/>
                  <a:gd name="T22" fmla="*/ 442 w 884"/>
                  <a:gd name="T23" fmla="*/ 0 h 885"/>
                  <a:gd name="T24" fmla="*/ 310 w 884"/>
                  <a:gd name="T25" fmla="*/ 20 h 885"/>
                  <a:gd name="T26" fmla="*/ 194 w 884"/>
                  <a:gd name="T27" fmla="*/ 76 h 885"/>
                  <a:gd name="T28" fmla="*/ 100 w 884"/>
                  <a:gd name="T29" fmla="*/ 160 h 885"/>
                  <a:gd name="T30" fmla="*/ 34 w 884"/>
                  <a:gd name="T31" fmla="*/ 270 h 885"/>
                  <a:gd name="T32" fmla="*/ 2 w 884"/>
                  <a:gd name="T33" fmla="*/ 396 h 885"/>
                  <a:gd name="T34" fmla="*/ 2 w 884"/>
                  <a:gd name="T35" fmla="*/ 486 h 885"/>
                  <a:gd name="T36" fmla="*/ 34 w 884"/>
                  <a:gd name="T37" fmla="*/ 615 h 885"/>
                  <a:gd name="T38" fmla="*/ 100 w 884"/>
                  <a:gd name="T39" fmla="*/ 723 h 885"/>
                  <a:gd name="T40" fmla="*/ 194 w 884"/>
                  <a:gd name="T41" fmla="*/ 809 h 885"/>
                  <a:gd name="T42" fmla="*/ 310 w 884"/>
                  <a:gd name="T43" fmla="*/ 865 h 885"/>
                  <a:gd name="T44" fmla="*/ 442 w 884"/>
                  <a:gd name="T45" fmla="*/ 885 h 885"/>
                  <a:gd name="T46" fmla="*/ 442 w 884"/>
                  <a:gd name="T47" fmla="*/ 208 h 885"/>
                  <a:gd name="T48" fmla="*/ 512 w 884"/>
                  <a:gd name="T49" fmla="*/ 218 h 885"/>
                  <a:gd name="T50" fmla="*/ 572 w 884"/>
                  <a:gd name="T51" fmla="*/ 248 h 885"/>
                  <a:gd name="T52" fmla="*/ 622 w 884"/>
                  <a:gd name="T53" fmla="*/ 294 h 885"/>
                  <a:gd name="T54" fmla="*/ 656 w 884"/>
                  <a:gd name="T55" fmla="*/ 352 h 885"/>
                  <a:gd name="T56" fmla="*/ 674 w 884"/>
                  <a:gd name="T57" fmla="*/ 418 h 885"/>
                  <a:gd name="T58" fmla="*/ 674 w 884"/>
                  <a:gd name="T59" fmla="*/ 466 h 885"/>
                  <a:gd name="T60" fmla="*/ 656 w 884"/>
                  <a:gd name="T61" fmla="*/ 533 h 885"/>
                  <a:gd name="T62" fmla="*/ 622 w 884"/>
                  <a:gd name="T63" fmla="*/ 591 h 885"/>
                  <a:gd name="T64" fmla="*/ 572 w 884"/>
                  <a:gd name="T65" fmla="*/ 637 h 885"/>
                  <a:gd name="T66" fmla="*/ 512 w 884"/>
                  <a:gd name="T67" fmla="*/ 665 h 885"/>
                  <a:gd name="T68" fmla="*/ 442 w 884"/>
                  <a:gd name="T69" fmla="*/ 677 h 885"/>
                  <a:gd name="T70" fmla="*/ 394 w 884"/>
                  <a:gd name="T71" fmla="*/ 671 h 885"/>
                  <a:gd name="T72" fmla="*/ 330 w 884"/>
                  <a:gd name="T73" fmla="*/ 649 h 885"/>
                  <a:gd name="T74" fmla="*/ 276 w 884"/>
                  <a:gd name="T75" fmla="*/ 607 h 885"/>
                  <a:gd name="T76" fmla="*/ 236 w 884"/>
                  <a:gd name="T77" fmla="*/ 555 h 885"/>
                  <a:gd name="T78" fmla="*/ 212 w 884"/>
                  <a:gd name="T79" fmla="*/ 488 h 885"/>
                  <a:gd name="T80" fmla="*/ 208 w 884"/>
                  <a:gd name="T81" fmla="*/ 442 h 885"/>
                  <a:gd name="T82" fmla="*/ 218 w 884"/>
                  <a:gd name="T83" fmla="*/ 372 h 885"/>
                  <a:gd name="T84" fmla="*/ 248 w 884"/>
                  <a:gd name="T85" fmla="*/ 312 h 885"/>
                  <a:gd name="T86" fmla="*/ 294 w 884"/>
                  <a:gd name="T87" fmla="*/ 262 h 885"/>
                  <a:gd name="T88" fmla="*/ 350 w 884"/>
                  <a:gd name="T89" fmla="*/ 226 h 885"/>
                  <a:gd name="T90" fmla="*/ 418 w 884"/>
                  <a:gd name="T91" fmla="*/ 21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4" h="885">
                    <a:moveTo>
                      <a:pt x="442" y="885"/>
                    </a:moveTo>
                    <a:lnTo>
                      <a:pt x="442" y="885"/>
                    </a:lnTo>
                    <a:lnTo>
                      <a:pt x="486" y="883"/>
                    </a:lnTo>
                    <a:lnTo>
                      <a:pt x="530" y="875"/>
                    </a:lnTo>
                    <a:lnTo>
                      <a:pt x="572" y="865"/>
                    </a:lnTo>
                    <a:lnTo>
                      <a:pt x="614" y="851"/>
                    </a:lnTo>
                    <a:lnTo>
                      <a:pt x="652" y="831"/>
                    </a:lnTo>
                    <a:lnTo>
                      <a:pt x="688" y="809"/>
                    </a:lnTo>
                    <a:lnTo>
                      <a:pt x="722" y="783"/>
                    </a:lnTo>
                    <a:lnTo>
                      <a:pt x="754" y="755"/>
                    </a:lnTo>
                    <a:lnTo>
                      <a:pt x="782" y="723"/>
                    </a:lnTo>
                    <a:lnTo>
                      <a:pt x="808" y="689"/>
                    </a:lnTo>
                    <a:lnTo>
                      <a:pt x="830" y="653"/>
                    </a:lnTo>
                    <a:lnTo>
                      <a:pt x="848" y="615"/>
                    </a:lnTo>
                    <a:lnTo>
                      <a:pt x="864" y="575"/>
                    </a:lnTo>
                    <a:lnTo>
                      <a:pt x="874" y="531"/>
                    </a:lnTo>
                    <a:lnTo>
                      <a:pt x="882" y="486"/>
                    </a:lnTo>
                    <a:lnTo>
                      <a:pt x="884" y="442"/>
                    </a:lnTo>
                    <a:lnTo>
                      <a:pt x="884" y="442"/>
                    </a:lnTo>
                    <a:lnTo>
                      <a:pt x="882" y="396"/>
                    </a:lnTo>
                    <a:lnTo>
                      <a:pt x="874" y="352"/>
                    </a:lnTo>
                    <a:lnTo>
                      <a:pt x="864" y="310"/>
                    </a:lnTo>
                    <a:lnTo>
                      <a:pt x="848" y="270"/>
                    </a:lnTo>
                    <a:lnTo>
                      <a:pt x="830" y="232"/>
                    </a:lnTo>
                    <a:lnTo>
                      <a:pt x="808" y="194"/>
                    </a:lnTo>
                    <a:lnTo>
                      <a:pt x="782" y="160"/>
                    </a:lnTo>
                    <a:lnTo>
                      <a:pt x="754" y="130"/>
                    </a:lnTo>
                    <a:lnTo>
                      <a:pt x="722" y="100"/>
                    </a:lnTo>
                    <a:lnTo>
                      <a:pt x="688" y="76"/>
                    </a:lnTo>
                    <a:lnTo>
                      <a:pt x="652" y="54"/>
                    </a:lnTo>
                    <a:lnTo>
                      <a:pt x="614" y="34"/>
                    </a:lnTo>
                    <a:lnTo>
                      <a:pt x="572" y="20"/>
                    </a:lnTo>
                    <a:lnTo>
                      <a:pt x="530" y="8"/>
                    </a:lnTo>
                    <a:lnTo>
                      <a:pt x="486" y="2"/>
                    </a:lnTo>
                    <a:lnTo>
                      <a:pt x="442" y="0"/>
                    </a:lnTo>
                    <a:lnTo>
                      <a:pt x="442" y="0"/>
                    </a:lnTo>
                    <a:lnTo>
                      <a:pt x="396" y="2"/>
                    </a:lnTo>
                    <a:lnTo>
                      <a:pt x="352" y="8"/>
                    </a:lnTo>
                    <a:lnTo>
                      <a:pt x="310" y="20"/>
                    </a:lnTo>
                    <a:lnTo>
                      <a:pt x="270" y="34"/>
                    </a:lnTo>
                    <a:lnTo>
                      <a:pt x="232" y="54"/>
                    </a:lnTo>
                    <a:lnTo>
                      <a:pt x="194" y="76"/>
                    </a:lnTo>
                    <a:lnTo>
                      <a:pt x="160" y="100"/>
                    </a:lnTo>
                    <a:lnTo>
                      <a:pt x="130" y="130"/>
                    </a:lnTo>
                    <a:lnTo>
                      <a:pt x="100" y="160"/>
                    </a:lnTo>
                    <a:lnTo>
                      <a:pt x="76" y="194"/>
                    </a:lnTo>
                    <a:lnTo>
                      <a:pt x="54" y="232"/>
                    </a:lnTo>
                    <a:lnTo>
                      <a:pt x="34" y="270"/>
                    </a:lnTo>
                    <a:lnTo>
                      <a:pt x="20" y="310"/>
                    </a:lnTo>
                    <a:lnTo>
                      <a:pt x="8" y="352"/>
                    </a:lnTo>
                    <a:lnTo>
                      <a:pt x="2" y="396"/>
                    </a:lnTo>
                    <a:lnTo>
                      <a:pt x="0" y="442"/>
                    </a:lnTo>
                    <a:lnTo>
                      <a:pt x="0" y="442"/>
                    </a:lnTo>
                    <a:lnTo>
                      <a:pt x="2" y="486"/>
                    </a:lnTo>
                    <a:lnTo>
                      <a:pt x="8" y="531"/>
                    </a:lnTo>
                    <a:lnTo>
                      <a:pt x="20" y="575"/>
                    </a:lnTo>
                    <a:lnTo>
                      <a:pt x="34" y="615"/>
                    </a:lnTo>
                    <a:lnTo>
                      <a:pt x="54" y="653"/>
                    </a:lnTo>
                    <a:lnTo>
                      <a:pt x="76" y="689"/>
                    </a:lnTo>
                    <a:lnTo>
                      <a:pt x="100" y="723"/>
                    </a:lnTo>
                    <a:lnTo>
                      <a:pt x="130" y="755"/>
                    </a:lnTo>
                    <a:lnTo>
                      <a:pt x="160" y="783"/>
                    </a:lnTo>
                    <a:lnTo>
                      <a:pt x="194" y="809"/>
                    </a:lnTo>
                    <a:lnTo>
                      <a:pt x="232" y="831"/>
                    </a:lnTo>
                    <a:lnTo>
                      <a:pt x="270" y="851"/>
                    </a:lnTo>
                    <a:lnTo>
                      <a:pt x="310" y="865"/>
                    </a:lnTo>
                    <a:lnTo>
                      <a:pt x="352" y="875"/>
                    </a:lnTo>
                    <a:lnTo>
                      <a:pt x="396" y="883"/>
                    </a:lnTo>
                    <a:lnTo>
                      <a:pt x="442" y="885"/>
                    </a:lnTo>
                    <a:lnTo>
                      <a:pt x="442" y="885"/>
                    </a:lnTo>
                    <a:close/>
                    <a:moveTo>
                      <a:pt x="442" y="208"/>
                    </a:moveTo>
                    <a:lnTo>
                      <a:pt x="442" y="208"/>
                    </a:lnTo>
                    <a:lnTo>
                      <a:pt x="466" y="210"/>
                    </a:lnTo>
                    <a:lnTo>
                      <a:pt x="488" y="214"/>
                    </a:lnTo>
                    <a:lnTo>
                      <a:pt x="512" y="218"/>
                    </a:lnTo>
                    <a:lnTo>
                      <a:pt x="532" y="226"/>
                    </a:lnTo>
                    <a:lnTo>
                      <a:pt x="552" y="236"/>
                    </a:lnTo>
                    <a:lnTo>
                      <a:pt x="572" y="248"/>
                    </a:lnTo>
                    <a:lnTo>
                      <a:pt x="590" y="262"/>
                    </a:lnTo>
                    <a:lnTo>
                      <a:pt x="606" y="276"/>
                    </a:lnTo>
                    <a:lnTo>
                      <a:pt x="622" y="294"/>
                    </a:lnTo>
                    <a:lnTo>
                      <a:pt x="636" y="312"/>
                    </a:lnTo>
                    <a:lnTo>
                      <a:pt x="646" y="330"/>
                    </a:lnTo>
                    <a:lnTo>
                      <a:pt x="656" y="352"/>
                    </a:lnTo>
                    <a:lnTo>
                      <a:pt x="664" y="372"/>
                    </a:lnTo>
                    <a:lnTo>
                      <a:pt x="670" y="394"/>
                    </a:lnTo>
                    <a:lnTo>
                      <a:pt x="674" y="418"/>
                    </a:lnTo>
                    <a:lnTo>
                      <a:pt x="676" y="442"/>
                    </a:lnTo>
                    <a:lnTo>
                      <a:pt x="676" y="442"/>
                    </a:lnTo>
                    <a:lnTo>
                      <a:pt x="674" y="466"/>
                    </a:lnTo>
                    <a:lnTo>
                      <a:pt x="670" y="488"/>
                    </a:lnTo>
                    <a:lnTo>
                      <a:pt x="664" y="513"/>
                    </a:lnTo>
                    <a:lnTo>
                      <a:pt x="656" y="533"/>
                    </a:lnTo>
                    <a:lnTo>
                      <a:pt x="646" y="555"/>
                    </a:lnTo>
                    <a:lnTo>
                      <a:pt x="636" y="573"/>
                    </a:lnTo>
                    <a:lnTo>
                      <a:pt x="622" y="591"/>
                    </a:lnTo>
                    <a:lnTo>
                      <a:pt x="606" y="607"/>
                    </a:lnTo>
                    <a:lnTo>
                      <a:pt x="590" y="623"/>
                    </a:lnTo>
                    <a:lnTo>
                      <a:pt x="572" y="637"/>
                    </a:lnTo>
                    <a:lnTo>
                      <a:pt x="552" y="649"/>
                    </a:lnTo>
                    <a:lnTo>
                      <a:pt x="532" y="659"/>
                    </a:lnTo>
                    <a:lnTo>
                      <a:pt x="512" y="665"/>
                    </a:lnTo>
                    <a:lnTo>
                      <a:pt x="488" y="671"/>
                    </a:lnTo>
                    <a:lnTo>
                      <a:pt x="466" y="675"/>
                    </a:lnTo>
                    <a:lnTo>
                      <a:pt x="442" y="677"/>
                    </a:lnTo>
                    <a:lnTo>
                      <a:pt x="442" y="677"/>
                    </a:lnTo>
                    <a:lnTo>
                      <a:pt x="418" y="675"/>
                    </a:lnTo>
                    <a:lnTo>
                      <a:pt x="394" y="671"/>
                    </a:lnTo>
                    <a:lnTo>
                      <a:pt x="372" y="665"/>
                    </a:lnTo>
                    <a:lnTo>
                      <a:pt x="350" y="659"/>
                    </a:lnTo>
                    <a:lnTo>
                      <a:pt x="330" y="649"/>
                    </a:lnTo>
                    <a:lnTo>
                      <a:pt x="312" y="637"/>
                    </a:lnTo>
                    <a:lnTo>
                      <a:pt x="294" y="623"/>
                    </a:lnTo>
                    <a:lnTo>
                      <a:pt x="276" y="607"/>
                    </a:lnTo>
                    <a:lnTo>
                      <a:pt x="262" y="591"/>
                    </a:lnTo>
                    <a:lnTo>
                      <a:pt x="248" y="573"/>
                    </a:lnTo>
                    <a:lnTo>
                      <a:pt x="236" y="555"/>
                    </a:lnTo>
                    <a:lnTo>
                      <a:pt x="226" y="533"/>
                    </a:lnTo>
                    <a:lnTo>
                      <a:pt x="218" y="513"/>
                    </a:lnTo>
                    <a:lnTo>
                      <a:pt x="212" y="488"/>
                    </a:lnTo>
                    <a:lnTo>
                      <a:pt x="210" y="466"/>
                    </a:lnTo>
                    <a:lnTo>
                      <a:pt x="208" y="442"/>
                    </a:lnTo>
                    <a:lnTo>
                      <a:pt x="208" y="442"/>
                    </a:lnTo>
                    <a:lnTo>
                      <a:pt x="210" y="418"/>
                    </a:lnTo>
                    <a:lnTo>
                      <a:pt x="212" y="394"/>
                    </a:lnTo>
                    <a:lnTo>
                      <a:pt x="218" y="372"/>
                    </a:lnTo>
                    <a:lnTo>
                      <a:pt x="226" y="352"/>
                    </a:lnTo>
                    <a:lnTo>
                      <a:pt x="236" y="330"/>
                    </a:lnTo>
                    <a:lnTo>
                      <a:pt x="248" y="312"/>
                    </a:lnTo>
                    <a:lnTo>
                      <a:pt x="262" y="294"/>
                    </a:lnTo>
                    <a:lnTo>
                      <a:pt x="276" y="276"/>
                    </a:lnTo>
                    <a:lnTo>
                      <a:pt x="294" y="262"/>
                    </a:lnTo>
                    <a:lnTo>
                      <a:pt x="312" y="248"/>
                    </a:lnTo>
                    <a:lnTo>
                      <a:pt x="330" y="236"/>
                    </a:lnTo>
                    <a:lnTo>
                      <a:pt x="350" y="226"/>
                    </a:lnTo>
                    <a:lnTo>
                      <a:pt x="372" y="218"/>
                    </a:lnTo>
                    <a:lnTo>
                      <a:pt x="394" y="214"/>
                    </a:lnTo>
                    <a:lnTo>
                      <a:pt x="418" y="210"/>
                    </a:lnTo>
                    <a:lnTo>
                      <a:pt x="442" y="208"/>
                    </a:lnTo>
                    <a:lnTo>
                      <a:pt x="442" y="208"/>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6"/>
              <p:cNvSpPr>
                <a:spLocks noEditPoints="1"/>
              </p:cNvSpPr>
              <p:nvPr/>
            </p:nvSpPr>
            <p:spPr bwMode="gray">
              <a:xfrm>
                <a:off x="4648200" y="1928813"/>
                <a:ext cx="2882900" cy="4687888"/>
              </a:xfrm>
              <a:custGeom>
                <a:avLst/>
                <a:gdLst>
                  <a:gd name="T0" fmla="*/ 1728 w 1816"/>
                  <a:gd name="T1" fmla="*/ 1782 h 2953"/>
                  <a:gd name="T2" fmla="*/ 1582 w 1816"/>
                  <a:gd name="T3" fmla="*/ 1313 h 2953"/>
                  <a:gd name="T4" fmla="*/ 1464 w 1816"/>
                  <a:gd name="T5" fmla="*/ 845 h 2953"/>
                  <a:gd name="T6" fmla="*/ 1376 w 1816"/>
                  <a:gd name="T7" fmla="*/ 378 h 2953"/>
                  <a:gd name="T8" fmla="*/ 1337 w 1816"/>
                  <a:gd name="T9" fmla="*/ 130 h 2953"/>
                  <a:gd name="T10" fmla="*/ 1307 w 1816"/>
                  <a:gd name="T11" fmla="*/ 82 h 2953"/>
                  <a:gd name="T12" fmla="*/ 1269 w 1816"/>
                  <a:gd name="T13" fmla="*/ 60 h 2953"/>
                  <a:gd name="T14" fmla="*/ 1089 w 1816"/>
                  <a:gd name="T15" fmla="*/ 14 h 2953"/>
                  <a:gd name="T16" fmla="*/ 909 w 1816"/>
                  <a:gd name="T17" fmla="*/ 0 h 2953"/>
                  <a:gd name="T18" fmla="*/ 727 w 1816"/>
                  <a:gd name="T19" fmla="*/ 14 h 2953"/>
                  <a:gd name="T20" fmla="*/ 547 w 1816"/>
                  <a:gd name="T21" fmla="*/ 60 h 2953"/>
                  <a:gd name="T22" fmla="*/ 511 w 1816"/>
                  <a:gd name="T23" fmla="*/ 82 h 2953"/>
                  <a:gd name="T24" fmla="*/ 481 w 1816"/>
                  <a:gd name="T25" fmla="*/ 130 h 2953"/>
                  <a:gd name="T26" fmla="*/ 442 w 1816"/>
                  <a:gd name="T27" fmla="*/ 378 h 2953"/>
                  <a:gd name="T28" fmla="*/ 352 w 1816"/>
                  <a:gd name="T29" fmla="*/ 845 h 2953"/>
                  <a:gd name="T30" fmla="*/ 236 w 1816"/>
                  <a:gd name="T31" fmla="*/ 1313 h 2953"/>
                  <a:gd name="T32" fmla="*/ 90 w 1816"/>
                  <a:gd name="T33" fmla="*/ 1782 h 2953"/>
                  <a:gd name="T34" fmla="*/ 2 w 1816"/>
                  <a:gd name="T35" fmla="*/ 2036 h 2953"/>
                  <a:gd name="T36" fmla="*/ 10 w 1816"/>
                  <a:gd name="T37" fmla="*/ 2096 h 2953"/>
                  <a:gd name="T38" fmla="*/ 72 w 1816"/>
                  <a:gd name="T39" fmla="*/ 2150 h 2953"/>
                  <a:gd name="T40" fmla="*/ 382 w 1816"/>
                  <a:gd name="T41" fmla="*/ 2234 h 2953"/>
                  <a:gd name="T42" fmla="*/ 491 w 1816"/>
                  <a:gd name="T43" fmla="*/ 2869 h 2953"/>
                  <a:gd name="T44" fmla="*/ 535 w 1816"/>
                  <a:gd name="T45" fmla="*/ 2935 h 2953"/>
                  <a:gd name="T46" fmla="*/ 1225 w 1816"/>
                  <a:gd name="T47" fmla="*/ 2953 h 2953"/>
                  <a:gd name="T48" fmla="*/ 1283 w 1816"/>
                  <a:gd name="T49" fmla="*/ 2935 h 2953"/>
                  <a:gd name="T50" fmla="*/ 1327 w 1816"/>
                  <a:gd name="T51" fmla="*/ 2869 h 2953"/>
                  <a:gd name="T52" fmla="*/ 1436 w 1816"/>
                  <a:gd name="T53" fmla="*/ 2234 h 2953"/>
                  <a:gd name="T54" fmla="*/ 1746 w 1816"/>
                  <a:gd name="T55" fmla="*/ 2150 h 2953"/>
                  <a:gd name="T56" fmla="*/ 1806 w 1816"/>
                  <a:gd name="T57" fmla="*/ 2096 h 2953"/>
                  <a:gd name="T58" fmla="*/ 1816 w 1816"/>
                  <a:gd name="T59" fmla="*/ 2036 h 2953"/>
                  <a:gd name="T60" fmla="*/ 1211 w 1816"/>
                  <a:gd name="T61" fmla="*/ 2060 h 2953"/>
                  <a:gd name="T62" fmla="*/ 1147 w 1816"/>
                  <a:gd name="T63" fmla="*/ 2094 h 2953"/>
                  <a:gd name="T64" fmla="*/ 1121 w 1816"/>
                  <a:gd name="T65" fmla="*/ 2164 h 2953"/>
                  <a:gd name="T66" fmla="*/ 697 w 1816"/>
                  <a:gd name="T67" fmla="*/ 2164 h 2953"/>
                  <a:gd name="T68" fmla="*/ 671 w 1816"/>
                  <a:gd name="T69" fmla="*/ 2094 h 2953"/>
                  <a:gd name="T70" fmla="*/ 607 w 1816"/>
                  <a:gd name="T71" fmla="*/ 2060 h 2953"/>
                  <a:gd name="T72" fmla="*/ 330 w 1816"/>
                  <a:gd name="T73" fmla="*/ 2008 h 2953"/>
                  <a:gd name="T74" fmla="*/ 314 w 1816"/>
                  <a:gd name="T75" fmla="*/ 1768 h 2953"/>
                  <a:gd name="T76" fmla="*/ 448 w 1816"/>
                  <a:gd name="T77" fmla="*/ 1329 h 2953"/>
                  <a:gd name="T78" fmla="*/ 557 w 1816"/>
                  <a:gd name="T79" fmla="*/ 893 h 2953"/>
                  <a:gd name="T80" fmla="*/ 641 w 1816"/>
                  <a:gd name="T81" fmla="*/ 457 h 2953"/>
                  <a:gd name="T82" fmla="*/ 733 w 1816"/>
                  <a:gd name="T83" fmla="*/ 224 h 2953"/>
                  <a:gd name="T84" fmla="*/ 967 w 1816"/>
                  <a:gd name="T85" fmla="*/ 208 h 2953"/>
                  <a:gd name="T86" fmla="*/ 1143 w 1816"/>
                  <a:gd name="T87" fmla="*/ 238 h 2953"/>
                  <a:gd name="T88" fmla="*/ 1215 w 1816"/>
                  <a:gd name="T89" fmla="*/ 675 h 2953"/>
                  <a:gd name="T90" fmla="*/ 1313 w 1816"/>
                  <a:gd name="T91" fmla="*/ 1111 h 2953"/>
                  <a:gd name="T92" fmla="*/ 1434 w 1816"/>
                  <a:gd name="T93" fmla="*/ 1550 h 2953"/>
                  <a:gd name="T94" fmla="*/ 1578 w 1816"/>
                  <a:gd name="T95" fmla="*/ 1984 h 2953"/>
                  <a:gd name="T96" fmla="*/ 1305 w 1816"/>
                  <a:gd name="T97" fmla="*/ 2046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6" h="2953">
                    <a:moveTo>
                      <a:pt x="1810" y="2016"/>
                    </a:moveTo>
                    <a:lnTo>
                      <a:pt x="1810" y="2016"/>
                    </a:lnTo>
                    <a:lnTo>
                      <a:pt x="1768" y="1900"/>
                    </a:lnTo>
                    <a:lnTo>
                      <a:pt x="1728" y="1782"/>
                    </a:lnTo>
                    <a:lnTo>
                      <a:pt x="1688" y="1666"/>
                    </a:lnTo>
                    <a:lnTo>
                      <a:pt x="1652" y="1548"/>
                    </a:lnTo>
                    <a:lnTo>
                      <a:pt x="1616" y="1431"/>
                    </a:lnTo>
                    <a:lnTo>
                      <a:pt x="1582" y="1313"/>
                    </a:lnTo>
                    <a:lnTo>
                      <a:pt x="1550" y="1197"/>
                    </a:lnTo>
                    <a:lnTo>
                      <a:pt x="1520" y="1079"/>
                    </a:lnTo>
                    <a:lnTo>
                      <a:pt x="1492" y="963"/>
                    </a:lnTo>
                    <a:lnTo>
                      <a:pt x="1464" y="845"/>
                    </a:lnTo>
                    <a:lnTo>
                      <a:pt x="1440" y="729"/>
                    </a:lnTo>
                    <a:lnTo>
                      <a:pt x="1416" y="611"/>
                    </a:lnTo>
                    <a:lnTo>
                      <a:pt x="1394" y="495"/>
                    </a:lnTo>
                    <a:lnTo>
                      <a:pt x="1376" y="378"/>
                    </a:lnTo>
                    <a:lnTo>
                      <a:pt x="1357" y="260"/>
                    </a:lnTo>
                    <a:lnTo>
                      <a:pt x="1339" y="144"/>
                    </a:lnTo>
                    <a:lnTo>
                      <a:pt x="1339" y="144"/>
                    </a:lnTo>
                    <a:lnTo>
                      <a:pt x="1337" y="130"/>
                    </a:lnTo>
                    <a:lnTo>
                      <a:pt x="1333" y="116"/>
                    </a:lnTo>
                    <a:lnTo>
                      <a:pt x="1325" y="104"/>
                    </a:lnTo>
                    <a:lnTo>
                      <a:pt x="1317" y="92"/>
                    </a:lnTo>
                    <a:lnTo>
                      <a:pt x="1307" y="82"/>
                    </a:lnTo>
                    <a:lnTo>
                      <a:pt x="1295" y="72"/>
                    </a:lnTo>
                    <a:lnTo>
                      <a:pt x="1283" y="64"/>
                    </a:lnTo>
                    <a:lnTo>
                      <a:pt x="1269" y="60"/>
                    </a:lnTo>
                    <a:lnTo>
                      <a:pt x="1269" y="60"/>
                    </a:lnTo>
                    <a:lnTo>
                      <a:pt x="1225" y="46"/>
                    </a:lnTo>
                    <a:lnTo>
                      <a:pt x="1179" y="32"/>
                    </a:lnTo>
                    <a:lnTo>
                      <a:pt x="1135" y="22"/>
                    </a:lnTo>
                    <a:lnTo>
                      <a:pt x="1089" y="14"/>
                    </a:lnTo>
                    <a:lnTo>
                      <a:pt x="1045" y="8"/>
                    </a:lnTo>
                    <a:lnTo>
                      <a:pt x="999" y="2"/>
                    </a:lnTo>
                    <a:lnTo>
                      <a:pt x="953" y="0"/>
                    </a:lnTo>
                    <a:lnTo>
                      <a:pt x="909" y="0"/>
                    </a:lnTo>
                    <a:lnTo>
                      <a:pt x="863" y="0"/>
                    </a:lnTo>
                    <a:lnTo>
                      <a:pt x="819" y="2"/>
                    </a:lnTo>
                    <a:lnTo>
                      <a:pt x="773" y="8"/>
                    </a:lnTo>
                    <a:lnTo>
                      <a:pt x="727" y="14"/>
                    </a:lnTo>
                    <a:lnTo>
                      <a:pt x="683" y="22"/>
                    </a:lnTo>
                    <a:lnTo>
                      <a:pt x="637" y="32"/>
                    </a:lnTo>
                    <a:lnTo>
                      <a:pt x="593" y="46"/>
                    </a:lnTo>
                    <a:lnTo>
                      <a:pt x="547" y="60"/>
                    </a:lnTo>
                    <a:lnTo>
                      <a:pt x="547" y="60"/>
                    </a:lnTo>
                    <a:lnTo>
                      <a:pt x="535" y="64"/>
                    </a:lnTo>
                    <a:lnTo>
                      <a:pt x="521" y="72"/>
                    </a:lnTo>
                    <a:lnTo>
                      <a:pt x="511" y="82"/>
                    </a:lnTo>
                    <a:lnTo>
                      <a:pt x="501" y="92"/>
                    </a:lnTo>
                    <a:lnTo>
                      <a:pt x="493" y="104"/>
                    </a:lnTo>
                    <a:lnTo>
                      <a:pt x="485" y="116"/>
                    </a:lnTo>
                    <a:lnTo>
                      <a:pt x="481" y="130"/>
                    </a:lnTo>
                    <a:lnTo>
                      <a:pt x="477" y="144"/>
                    </a:lnTo>
                    <a:lnTo>
                      <a:pt x="477" y="144"/>
                    </a:lnTo>
                    <a:lnTo>
                      <a:pt x="461" y="260"/>
                    </a:lnTo>
                    <a:lnTo>
                      <a:pt x="442" y="378"/>
                    </a:lnTo>
                    <a:lnTo>
                      <a:pt x="422" y="495"/>
                    </a:lnTo>
                    <a:lnTo>
                      <a:pt x="402" y="611"/>
                    </a:lnTo>
                    <a:lnTo>
                      <a:pt x="378" y="729"/>
                    </a:lnTo>
                    <a:lnTo>
                      <a:pt x="352" y="845"/>
                    </a:lnTo>
                    <a:lnTo>
                      <a:pt x="326" y="963"/>
                    </a:lnTo>
                    <a:lnTo>
                      <a:pt x="298" y="1079"/>
                    </a:lnTo>
                    <a:lnTo>
                      <a:pt x="268" y="1197"/>
                    </a:lnTo>
                    <a:lnTo>
                      <a:pt x="236" y="1313"/>
                    </a:lnTo>
                    <a:lnTo>
                      <a:pt x="202" y="1431"/>
                    </a:lnTo>
                    <a:lnTo>
                      <a:pt x="166" y="1548"/>
                    </a:lnTo>
                    <a:lnTo>
                      <a:pt x="128" y="1666"/>
                    </a:lnTo>
                    <a:lnTo>
                      <a:pt x="90" y="1782"/>
                    </a:lnTo>
                    <a:lnTo>
                      <a:pt x="50" y="1900"/>
                    </a:lnTo>
                    <a:lnTo>
                      <a:pt x="8" y="2016"/>
                    </a:lnTo>
                    <a:lnTo>
                      <a:pt x="8" y="2016"/>
                    </a:lnTo>
                    <a:lnTo>
                      <a:pt x="2" y="2036"/>
                    </a:lnTo>
                    <a:lnTo>
                      <a:pt x="0" y="2056"/>
                    </a:lnTo>
                    <a:lnTo>
                      <a:pt x="4" y="2078"/>
                    </a:lnTo>
                    <a:lnTo>
                      <a:pt x="10" y="2096"/>
                    </a:lnTo>
                    <a:lnTo>
                      <a:pt x="10" y="2096"/>
                    </a:lnTo>
                    <a:lnTo>
                      <a:pt x="22" y="2114"/>
                    </a:lnTo>
                    <a:lnTo>
                      <a:pt x="36" y="2130"/>
                    </a:lnTo>
                    <a:lnTo>
                      <a:pt x="52" y="2142"/>
                    </a:lnTo>
                    <a:lnTo>
                      <a:pt x="72" y="2150"/>
                    </a:lnTo>
                    <a:lnTo>
                      <a:pt x="72" y="2150"/>
                    </a:lnTo>
                    <a:lnTo>
                      <a:pt x="172" y="2182"/>
                    </a:lnTo>
                    <a:lnTo>
                      <a:pt x="276" y="2210"/>
                    </a:lnTo>
                    <a:lnTo>
                      <a:pt x="382" y="2234"/>
                    </a:lnTo>
                    <a:lnTo>
                      <a:pt x="489" y="2254"/>
                    </a:lnTo>
                    <a:lnTo>
                      <a:pt x="489" y="2849"/>
                    </a:lnTo>
                    <a:lnTo>
                      <a:pt x="489" y="2849"/>
                    </a:lnTo>
                    <a:lnTo>
                      <a:pt x="491" y="2869"/>
                    </a:lnTo>
                    <a:lnTo>
                      <a:pt x="497" y="2889"/>
                    </a:lnTo>
                    <a:lnTo>
                      <a:pt x="507" y="2907"/>
                    </a:lnTo>
                    <a:lnTo>
                      <a:pt x="519" y="2923"/>
                    </a:lnTo>
                    <a:lnTo>
                      <a:pt x="535" y="2935"/>
                    </a:lnTo>
                    <a:lnTo>
                      <a:pt x="553" y="2945"/>
                    </a:lnTo>
                    <a:lnTo>
                      <a:pt x="571" y="2951"/>
                    </a:lnTo>
                    <a:lnTo>
                      <a:pt x="593" y="2953"/>
                    </a:lnTo>
                    <a:lnTo>
                      <a:pt x="1225" y="2953"/>
                    </a:lnTo>
                    <a:lnTo>
                      <a:pt x="1225" y="2953"/>
                    </a:lnTo>
                    <a:lnTo>
                      <a:pt x="1245" y="2951"/>
                    </a:lnTo>
                    <a:lnTo>
                      <a:pt x="1265" y="2945"/>
                    </a:lnTo>
                    <a:lnTo>
                      <a:pt x="1283" y="2935"/>
                    </a:lnTo>
                    <a:lnTo>
                      <a:pt x="1299" y="2923"/>
                    </a:lnTo>
                    <a:lnTo>
                      <a:pt x="1311" y="2907"/>
                    </a:lnTo>
                    <a:lnTo>
                      <a:pt x="1321" y="2889"/>
                    </a:lnTo>
                    <a:lnTo>
                      <a:pt x="1327" y="2869"/>
                    </a:lnTo>
                    <a:lnTo>
                      <a:pt x="1329" y="2849"/>
                    </a:lnTo>
                    <a:lnTo>
                      <a:pt x="1329" y="2254"/>
                    </a:lnTo>
                    <a:lnTo>
                      <a:pt x="1329" y="2254"/>
                    </a:lnTo>
                    <a:lnTo>
                      <a:pt x="1436" y="2234"/>
                    </a:lnTo>
                    <a:lnTo>
                      <a:pt x="1542" y="2210"/>
                    </a:lnTo>
                    <a:lnTo>
                      <a:pt x="1644" y="2182"/>
                    </a:lnTo>
                    <a:lnTo>
                      <a:pt x="1746" y="2150"/>
                    </a:lnTo>
                    <a:lnTo>
                      <a:pt x="1746" y="2150"/>
                    </a:lnTo>
                    <a:lnTo>
                      <a:pt x="1764" y="2142"/>
                    </a:lnTo>
                    <a:lnTo>
                      <a:pt x="1782" y="2130"/>
                    </a:lnTo>
                    <a:lnTo>
                      <a:pt x="1796" y="2114"/>
                    </a:lnTo>
                    <a:lnTo>
                      <a:pt x="1806" y="2096"/>
                    </a:lnTo>
                    <a:lnTo>
                      <a:pt x="1806" y="2096"/>
                    </a:lnTo>
                    <a:lnTo>
                      <a:pt x="1814" y="2078"/>
                    </a:lnTo>
                    <a:lnTo>
                      <a:pt x="1816" y="2056"/>
                    </a:lnTo>
                    <a:lnTo>
                      <a:pt x="1816" y="2036"/>
                    </a:lnTo>
                    <a:lnTo>
                      <a:pt x="1810" y="2016"/>
                    </a:lnTo>
                    <a:lnTo>
                      <a:pt x="1810" y="2016"/>
                    </a:lnTo>
                    <a:close/>
                    <a:moveTo>
                      <a:pt x="1211" y="2060"/>
                    </a:moveTo>
                    <a:lnTo>
                      <a:pt x="1211" y="2060"/>
                    </a:lnTo>
                    <a:lnTo>
                      <a:pt x="1191" y="2064"/>
                    </a:lnTo>
                    <a:lnTo>
                      <a:pt x="1175" y="2072"/>
                    </a:lnTo>
                    <a:lnTo>
                      <a:pt x="1159" y="2082"/>
                    </a:lnTo>
                    <a:lnTo>
                      <a:pt x="1147" y="2094"/>
                    </a:lnTo>
                    <a:lnTo>
                      <a:pt x="1135" y="2110"/>
                    </a:lnTo>
                    <a:lnTo>
                      <a:pt x="1127" y="2126"/>
                    </a:lnTo>
                    <a:lnTo>
                      <a:pt x="1121" y="2144"/>
                    </a:lnTo>
                    <a:lnTo>
                      <a:pt x="1121" y="2164"/>
                    </a:lnTo>
                    <a:lnTo>
                      <a:pt x="1121" y="2745"/>
                    </a:lnTo>
                    <a:lnTo>
                      <a:pt x="697" y="2745"/>
                    </a:lnTo>
                    <a:lnTo>
                      <a:pt x="697" y="2164"/>
                    </a:lnTo>
                    <a:lnTo>
                      <a:pt x="697" y="2164"/>
                    </a:lnTo>
                    <a:lnTo>
                      <a:pt x="695" y="2144"/>
                    </a:lnTo>
                    <a:lnTo>
                      <a:pt x="691" y="2126"/>
                    </a:lnTo>
                    <a:lnTo>
                      <a:pt x="681" y="2110"/>
                    </a:lnTo>
                    <a:lnTo>
                      <a:pt x="671" y="2094"/>
                    </a:lnTo>
                    <a:lnTo>
                      <a:pt x="657" y="2082"/>
                    </a:lnTo>
                    <a:lnTo>
                      <a:pt x="643" y="2072"/>
                    </a:lnTo>
                    <a:lnTo>
                      <a:pt x="625" y="2064"/>
                    </a:lnTo>
                    <a:lnTo>
                      <a:pt x="607" y="2060"/>
                    </a:lnTo>
                    <a:lnTo>
                      <a:pt x="607" y="2060"/>
                    </a:lnTo>
                    <a:lnTo>
                      <a:pt x="513" y="2046"/>
                    </a:lnTo>
                    <a:lnTo>
                      <a:pt x="420" y="2028"/>
                    </a:lnTo>
                    <a:lnTo>
                      <a:pt x="330" y="2008"/>
                    </a:lnTo>
                    <a:lnTo>
                      <a:pt x="240" y="1984"/>
                    </a:lnTo>
                    <a:lnTo>
                      <a:pt x="240" y="1984"/>
                    </a:lnTo>
                    <a:lnTo>
                      <a:pt x="278" y="1876"/>
                    </a:lnTo>
                    <a:lnTo>
                      <a:pt x="314" y="1768"/>
                    </a:lnTo>
                    <a:lnTo>
                      <a:pt x="350" y="1658"/>
                    </a:lnTo>
                    <a:lnTo>
                      <a:pt x="384" y="1550"/>
                    </a:lnTo>
                    <a:lnTo>
                      <a:pt x="416" y="1439"/>
                    </a:lnTo>
                    <a:lnTo>
                      <a:pt x="448" y="1329"/>
                    </a:lnTo>
                    <a:lnTo>
                      <a:pt x="477" y="1221"/>
                    </a:lnTo>
                    <a:lnTo>
                      <a:pt x="505" y="1111"/>
                    </a:lnTo>
                    <a:lnTo>
                      <a:pt x="531" y="1003"/>
                    </a:lnTo>
                    <a:lnTo>
                      <a:pt x="557" y="893"/>
                    </a:lnTo>
                    <a:lnTo>
                      <a:pt x="581" y="783"/>
                    </a:lnTo>
                    <a:lnTo>
                      <a:pt x="603" y="675"/>
                    </a:lnTo>
                    <a:lnTo>
                      <a:pt x="623" y="565"/>
                    </a:lnTo>
                    <a:lnTo>
                      <a:pt x="641" y="457"/>
                    </a:lnTo>
                    <a:lnTo>
                      <a:pt x="659" y="346"/>
                    </a:lnTo>
                    <a:lnTo>
                      <a:pt x="675" y="238"/>
                    </a:lnTo>
                    <a:lnTo>
                      <a:pt x="675" y="238"/>
                    </a:lnTo>
                    <a:lnTo>
                      <a:pt x="733" y="224"/>
                    </a:lnTo>
                    <a:lnTo>
                      <a:pt x="793" y="214"/>
                    </a:lnTo>
                    <a:lnTo>
                      <a:pt x="851" y="208"/>
                    </a:lnTo>
                    <a:lnTo>
                      <a:pt x="909" y="206"/>
                    </a:lnTo>
                    <a:lnTo>
                      <a:pt x="967" y="208"/>
                    </a:lnTo>
                    <a:lnTo>
                      <a:pt x="1025" y="214"/>
                    </a:lnTo>
                    <a:lnTo>
                      <a:pt x="1083" y="224"/>
                    </a:lnTo>
                    <a:lnTo>
                      <a:pt x="1143" y="238"/>
                    </a:lnTo>
                    <a:lnTo>
                      <a:pt x="1143" y="238"/>
                    </a:lnTo>
                    <a:lnTo>
                      <a:pt x="1159" y="346"/>
                    </a:lnTo>
                    <a:lnTo>
                      <a:pt x="1175" y="457"/>
                    </a:lnTo>
                    <a:lnTo>
                      <a:pt x="1195" y="565"/>
                    </a:lnTo>
                    <a:lnTo>
                      <a:pt x="1215" y="675"/>
                    </a:lnTo>
                    <a:lnTo>
                      <a:pt x="1237" y="783"/>
                    </a:lnTo>
                    <a:lnTo>
                      <a:pt x="1261" y="893"/>
                    </a:lnTo>
                    <a:lnTo>
                      <a:pt x="1285" y="1003"/>
                    </a:lnTo>
                    <a:lnTo>
                      <a:pt x="1313" y="1111"/>
                    </a:lnTo>
                    <a:lnTo>
                      <a:pt x="1341" y="1221"/>
                    </a:lnTo>
                    <a:lnTo>
                      <a:pt x="1370" y="1329"/>
                    </a:lnTo>
                    <a:lnTo>
                      <a:pt x="1402" y="1439"/>
                    </a:lnTo>
                    <a:lnTo>
                      <a:pt x="1434" y="1550"/>
                    </a:lnTo>
                    <a:lnTo>
                      <a:pt x="1468" y="1658"/>
                    </a:lnTo>
                    <a:lnTo>
                      <a:pt x="1502" y="1768"/>
                    </a:lnTo>
                    <a:lnTo>
                      <a:pt x="1540" y="1876"/>
                    </a:lnTo>
                    <a:lnTo>
                      <a:pt x="1578" y="1984"/>
                    </a:lnTo>
                    <a:lnTo>
                      <a:pt x="1578" y="1984"/>
                    </a:lnTo>
                    <a:lnTo>
                      <a:pt x="1488" y="2008"/>
                    </a:lnTo>
                    <a:lnTo>
                      <a:pt x="1398" y="2028"/>
                    </a:lnTo>
                    <a:lnTo>
                      <a:pt x="1305" y="2046"/>
                    </a:lnTo>
                    <a:lnTo>
                      <a:pt x="1211" y="2060"/>
                    </a:lnTo>
                    <a:lnTo>
                      <a:pt x="1211" y="2060"/>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5" name="Group 94"/>
            <p:cNvGrpSpPr/>
            <p:nvPr/>
          </p:nvGrpSpPr>
          <p:grpSpPr bwMode="gray">
            <a:xfrm>
              <a:off x="5019510" y="1257885"/>
              <a:ext cx="441124" cy="975524"/>
              <a:chOff x="4648200" y="241300"/>
              <a:chExt cx="2882900" cy="6375401"/>
            </a:xfrm>
            <a:grpFill/>
          </p:grpSpPr>
          <p:sp>
            <p:nvSpPr>
              <p:cNvPr id="96" name="Freeform 5"/>
              <p:cNvSpPr>
                <a:spLocks noEditPoints="1"/>
              </p:cNvSpPr>
              <p:nvPr/>
            </p:nvSpPr>
            <p:spPr bwMode="gray">
              <a:xfrm>
                <a:off x="4648200" y="1916113"/>
                <a:ext cx="2882900" cy="4700588"/>
              </a:xfrm>
              <a:custGeom>
                <a:avLst/>
                <a:gdLst>
                  <a:gd name="T0" fmla="*/ 1505 w 1816"/>
                  <a:gd name="T1" fmla="*/ 176 h 2961"/>
                  <a:gd name="T2" fmla="*/ 1481 w 1816"/>
                  <a:gd name="T3" fmla="*/ 150 h 2961"/>
                  <a:gd name="T4" fmla="*/ 1357 w 1816"/>
                  <a:gd name="T5" fmla="*/ 78 h 2961"/>
                  <a:gd name="T6" fmla="*/ 1233 w 1816"/>
                  <a:gd name="T7" fmla="*/ 36 h 2961"/>
                  <a:gd name="T8" fmla="*/ 1114 w 1816"/>
                  <a:gd name="T9" fmla="*/ 14 h 2961"/>
                  <a:gd name="T10" fmla="*/ 906 w 1816"/>
                  <a:gd name="T11" fmla="*/ 0 h 2961"/>
                  <a:gd name="T12" fmla="*/ 663 w 1816"/>
                  <a:gd name="T13" fmla="*/ 20 h 2961"/>
                  <a:gd name="T14" fmla="*/ 549 w 1816"/>
                  <a:gd name="T15" fmla="*/ 46 h 2961"/>
                  <a:gd name="T16" fmla="*/ 413 w 1816"/>
                  <a:gd name="T17" fmla="*/ 98 h 2961"/>
                  <a:gd name="T18" fmla="*/ 327 w 1816"/>
                  <a:gd name="T19" fmla="*/ 156 h 2961"/>
                  <a:gd name="T20" fmla="*/ 305 w 1816"/>
                  <a:gd name="T21" fmla="*/ 188 h 2961"/>
                  <a:gd name="T22" fmla="*/ 0 w 1816"/>
                  <a:gd name="T23" fmla="*/ 1582 h 2961"/>
                  <a:gd name="T24" fmla="*/ 6 w 1816"/>
                  <a:gd name="T25" fmla="*/ 1624 h 2961"/>
                  <a:gd name="T26" fmla="*/ 24 w 1816"/>
                  <a:gd name="T27" fmla="*/ 1650 h 2961"/>
                  <a:gd name="T28" fmla="*/ 104 w 1816"/>
                  <a:gd name="T29" fmla="*/ 1706 h 2961"/>
                  <a:gd name="T30" fmla="*/ 190 w 1816"/>
                  <a:gd name="T31" fmla="*/ 1726 h 2961"/>
                  <a:gd name="T32" fmla="*/ 273 w 1816"/>
                  <a:gd name="T33" fmla="*/ 1722 h 2961"/>
                  <a:gd name="T34" fmla="*/ 555 w 1816"/>
                  <a:gd name="T35" fmla="*/ 2907 h 2961"/>
                  <a:gd name="T36" fmla="*/ 595 w 1816"/>
                  <a:gd name="T37" fmla="*/ 2949 h 2961"/>
                  <a:gd name="T38" fmla="*/ 1177 w 1816"/>
                  <a:gd name="T39" fmla="*/ 2961 h 2961"/>
                  <a:gd name="T40" fmla="*/ 1221 w 1816"/>
                  <a:gd name="T41" fmla="*/ 2949 h 2961"/>
                  <a:gd name="T42" fmla="*/ 1261 w 1816"/>
                  <a:gd name="T43" fmla="*/ 2907 h 2961"/>
                  <a:gd name="T44" fmla="*/ 1543 w 1816"/>
                  <a:gd name="T45" fmla="*/ 1722 h 2961"/>
                  <a:gd name="T46" fmla="*/ 1626 w 1816"/>
                  <a:gd name="T47" fmla="*/ 1726 h 2961"/>
                  <a:gd name="T48" fmla="*/ 1712 w 1816"/>
                  <a:gd name="T49" fmla="*/ 1706 h 2961"/>
                  <a:gd name="T50" fmla="*/ 1792 w 1816"/>
                  <a:gd name="T51" fmla="*/ 1650 h 2961"/>
                  <a:gd name="T52" fmla="*/ 1810 w 1816"/>
                  <a:gd name="T53" fmla="*/ 1624 h 2961"/>
                  <a:gd name="T54" fmla="*/ 1816 w 1816"/>
                  <a:gd name="T55" fmla="*/ 1582 h 2961"/>
                  <a:gd name="T56" fmla="*/ 1604 w 1816"/>
                  <a:gd name="T57" fmla="*/ 1548 h 2961"/>
                  <a:gd name="T58" fmla="*/ 1541 w 1816"/>
                  <a:gd name="T59" fmla="*/ 1530 h 2961"/>
                  <a:gd name="T60" fmla="*/ 1493 w 1816"/>
                  <a:gd name="T61" fmla="*/ 1504 h 2961"/>
                  <a:gd name="T62" fmla="*/ 1449 w 1816"/>
                  <a:gd name="T63" fmla="*/ 1502 h 2961"/>
                  <a:gd name="T64" fmla="*/ 1415 w 1816"/>
                  <a:gd name="T65" fmla="*/ 1518 h 2961"/>
                  <a:gd name="T66" fmla="*/ 1387 w 1816"/>
                  <a:gd name="T67" fmla="*/ 1550 h 2961"/>
                  <a:gd name="T68" fmla="*/ 710 w 1816"/>
                  <a:gd name="T69" fmla="*/ 2783 h 2961"/>
                  <a:gd name="T70" fmla="*/ 429 w 1816"/>
                  <a:gd name="T71" fmla="*/ 1550 h 2961"/>
                  <a:gd name="T72" fmla="*/ 401 w 1816"/>
                  <a:gd name="T73" fmla="*/ 1518 h 2961"/>
                  <a:gd name="T74" fmla="*/ 367 w 1816"/>
                  <a:gd name="T75" fmla="*/ 1502 h 2961"/>
                  <a:gd name="T76" fmla="*/ 323 w 1816"/>
                  <a:gd name="T77" fmla="*/ 1504 h 2961"/>
                  <a:gd name="T78" fmla="*/ 275 w 1816"/>
                  <a:gd name="T79" fmla="*/ 1530 h 2961"/>
                  <a:gd name="T80" fmla="*/ 190 w 1816"/>
                  <a:gd name="T81" fmla="*/ 1548 h 2961"/>
                  <a:gd name="T82" fmla="*/ 495 w 1816"/>
                  <a:gd name="T83" fmla="*/ 258 h 2961"/>
                  <a:gd name="T84" fmla="*/ 667 w 1816"/>
                  <a:gd name="T85" fmla="*/ 202 h 2961"/>
                  <a:gd name="T86" fmla="*/ 854 w 1816"/>
                  <a:gd name="T87" fmla="*/ 180 h 2961"/>
                  <a:gd name="T88" fmla="*/ 962 w 1816"/>
                  <a:gd name="T89" fmla="*/ 180 h 2961"/>
                  <a:gd name="T90" fmla="*/ 1149 w 1816"/>
                  <a:gd name="T91" fmla="*/ 202 h 2961"/>
                  <a:gd name="T92" fmla="*/ 1319 w 1816"/>
                  <a:gd name="T93" fmla="*/ 258 h 2961"/>
                  <a:gd name="T94" fmla="*/ 1622 w 1816"/>
                  <a:gd name="T95" fmla="*/ 1548 h 2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6" h="2961">
                    <a:moveTo>
                      <a:pt x="1513" y="202"/>
                    </a:moveTo>
                    <a:lnTo>
                      <a:pt x="1513" y="202"/>
                    </a:lnTo>
                    <a:lnTo>
                      <a:pt x="1509" y="188"/>
                    </a:lnTo>
                    <a:lnTo>
                      <a:pt x="1505" y="176"/>
                    </a:lnTo>
                    <a:lnTo>
                      <a:pt x="1497" y="166"/>
                    </a:lnTo>
                    <a:lnTo>
                      <a:pt x="1489" y="156"/>
                    </a:lnTo>
                    <a:lnTo>
                      <a:pt x="1489" y="156"/>
                    </a:lnTo>
                    <a:lnTo>
                      <a:pt x="1481" y="150"/>
                    </a:lnTo>
                    <a:lnTo>
                      <a:pt x="1463" y="136"/>
                    </a:lnTo>
                    <a:lnTo>
                      <a:pt x="1439" y="118"/>
                    </a:lnTo>
                    <a:lnTo>
                      <a:pt x="1403" y="98"/>
                    </a:lnTo>
                    <a:lnTo>
                      <a:pt x="1357" y="78"/>
                    </a:lnTo>
                    <a:lnTo>
                      <a:pt x="1329" y="66"/>
                    </a:lnTo>
                    <a:lnTo>
                      <a:pt x="1299" y="56"/>
                    </a:lnTo>
                    <a:lnTo>
                      <a:pt x="1267" y="46"/>
                    </a:lnTo>
                    <a:lnTo>
                      <a:pt x="1233" y="36"/>
                    </a:lnTo>
                    <a:lnTo>
                      <a:pt x="1193" y="28"/>
                    </a:lnTo>
                    <a:lnTo>
                      <a:pt x="1153" y="20"/>
                    </a:lnTo>
                    <a:lnTo>
                      <a:pt x="1114" y="14"/>
                    </a:lnTo>
                    <a:lnTo>
                      <a:pt x="1114" y="14"/>
                    </a:lnTo>
                    <a:lnTo>
                      <a:pt x="1042" y="6"/>
                    </a:lnTo>
                    <a:lnTo>
                      <a:pt x="976" y="2"/>
                    </a:lnTo>
                    <a:lnTo>
                      <a:pt x="906" y="0"/>
                    </a:lnTo>
                    <a:lnTo>
                      <a:pt x="906" y="0"/>
                    </a:lnTo>
                    <a:lnTo>
                      <a:pt x="838" y="2"/>
                    </a:lnTo>
                    <a:lnTo>
                      <a:pt x="772" y="6"/>
                    </a:lnTo>
                    <a:lnTo>
                      <a:pt x="702" y="14"/>
                    </a:lnTo>
                    <a:lnTo>
                      <a:pt x="663" y="20"/>
                    </a:lnTo>
                    <a:lnTo>
                      <a:pt x="663" y="20"/>
                    </a:lnTo>
                    <a:lnTo>
                      <a:pt x="623" y="28"/>
                    </a:lnTo>
                    <a:lnTo>
                      <a:pt x="583" y="36"/>
                    </a:lnTo>
                    <a:lnTo>
                      <a:pt x="549" y="46"/>
                    </a:lnTo>
                    <a:lnTo>
                      <a:pt x="515" y="56"/>
                    </a:lnTo>
                    <a:lnTo>
                      <a:pt x="485" y="66"/>
                    </a:lnTo>
                    <a:lnTo>
                      <a:pt x="459" y="78"/>
                    </a:lnTo>
                    <a:lnTo>
                      <a:pt x="413" y="98"/>
                    </a:lnTo>
                    <a:lnTo>
                      <a:pt x="377" y="118"/>
                    </a:lnTo>
                    <a:lnTo>
                      <a:pt x="351" y="136"/>
                    </a:lnTo>
                    <a:lnTo>
                      <a:pt x="335" y="150"/>
                    </a:lnTo>
                    <a:lnTo>
                      <a:pt x="327" y="156"/>
                    </a:lnTo>
                    <a:lnTo>
                      <a:pt x="327" y="156"/>
                    </a:lnTo>
                    <a:lnTo>
                      <a:pt x="319" y="166"/>
                    </a:lnTo>
                    <a:lnTo>
                      <a:pt x="311" y="176"/>
                    </a:lnTo>
                    <a:lnTo>
                      <a:pt x="305" y="188"/>
                    </a:lnTo>
                    <a:lnTo>
                      <a:pt x="301" y="202"/>
                    </a:lnTo>
                    <a:lnTo>
                      <a:pt x="2" y="1570"/>
                    </a:lnTo>
                    <a:lnTo>
                      <a:pt x="2" y="1570"/>
                    </a:lnTo>
                    <a:lnTo>
                      <a:pt x="0" y="1582"/>
                    </a:lnTo>
                    <a:lnTo>
                      <a:pt x="0" y="1592"/>
                    </a:lnTo>
                    <a:lnTo>
                      <a:pt x="0" y="1602"/>
                    </a:lnTo>
                    <a:lnTo>
                      <a:pt x="2" y="1614"/>
                    </a:lnTo>
                    <a:lnTo>
                      <a:pt x="6" y="1624"/>
                    </a:lnTo>
                    <a:lnTo>
                      <a:pt x="10" y="1634"/>
                    </a:lnTo>
                    <a:lnTo>
                      <a:pt x="16" y="1642"/>
                    </a:lnTo>
                    <a:lnTo>
                      <a:pt x="24" y="1650"/>
                    </a:lnTo>
                    <a:lnTo>
                      <a:pt x="24" y="1650"/>
                    </a:lnTo>
                    <a:lnTo>
                      <a:pt x="40" y="1666"/>
                    </a:lnTo>
                    <a:lnTo>
                      <a:pt x="56" y="1678"/>
                    </a:lnTo>
                    <a:lnTo>
                      <a:pt x="78" y="1692"/>
                    </a:lnTo>
                    <a:lnTo>
                      <a:pt x="104" y="1706"/>
                    </a:lnTo>
                    <a:lnTo>
                      <a:pt x="134" y="1716"/>
                    </a:lnTo>
                    <a:lnTo>
                      <a:pt x="152" y="1722"/>
                    </a:lnTo>
                    <a:lnTo>
                      <a:pt x="170" y="1724"/>
                    </a:lnTo>
                    <a:lnTo>
                      <a:pt x="190" y="1726"/>
                    </a:lnTo>
                    <a:lnTo>
                      <a:pt x="210" y="1728"/>
                    </a:lnTo>
                    <a:lnTo>
                      <a:pt x="210" y="1728"/>
                    </a:lnTo>
                    <a:lnTo>
                      <a:pt x="243" y="1726"/>
                    </a:lnTo>
                    <a:lnTo>
                      <a:pt x="273" y="1722"/>
                    </a:lnTo>
                    <a:lnTo>
                      <a:pt x="287" y="1718"/>
                    </a:lnTo>
                    <a:lnTo>
                      <a:pt x="551" y="2891"/>
                    </a:lnTo>
                    <a:lnTo>
                      <a:pt x="551" y="2891"/>
                    </a:lnTo>
                    <a:lnTo>
                      <a:pt x="555" y="2907"/>
                    </a:lnTo>
                    <a:lnTo>
                      <a:pt x="563" y="2919"/>
                    </a:lnTo>
                    <a:lnTo>
                      <a:pt x="571" y="2931"/>
                    </a:lnTo>
                    <a:lnTo>
                      <a:pt x="583" y="2941"/>
                    </a:lnTo>
                    <a:lnTo>
                      <a:pt x="595" y="2949"/>
                    </a:lnTo>
                    <a:lnTo>
                      <a:pt x="609" y="2957"/>
                    </a:lnTo>
                    <a:lnTo>
                      <a:pt x="623" y="2959"/>
                    </a:lnTo>
                    <a:lnTo>
                      <a:pt x="639" y="2961"/>
                    </a:lnTo>
                    <a:lnTo>
                      <a:pt x="1177" y="2961"/>
                    </a:lnTo>
                    <a:lnTo>
                      <a:pt x="1177" y="2961"/>
                    </a:lnTo>
                    <a:lnTo>
                      <a:pt x="1193" y="2959"/>
                    </a:lnTo>
                    <a:lnTo>
                      <a:pt x="1207" y="2957"/>
                    </a:lnTo>
                    <a:lnTo>
                      <a:pt x="1221" y="2949"/>
                    </a:lnTo>
                    <a:lnTo>
                      <a:pt x="1233" y="2941"/>
                    </a:lnTo>
                    <a:lnTo>
                      <a:pt x="1245" y="2931"/>
                    </a:lnTo>
                    <a:lnTo>
                      <a:pt x="1253" y="2919"/>
                    </a:lnTo>
                    <a:lnTo>
                      <a:pt x="1261" y="2907"/>
                    </a:lnTo>
                    <a:lnTo>
                      <a:pt x="1265" y="2891"/>
                    </a:lnTo>
                    <a:lnTo>
                      <a:pt x="1529" y="1718"/>
                    </a:lnTo>
                    <a:lnTo>
                      <a:pt x="1543" y="1722"/>
                    </a:lnTo>
                    <a:lnTo>
                      <a:pt x="1543" y="1722"/>
                    </a:lnTo>
                    <a:lnTo>
                      <a:pt x="1573" y="1726"/>
                    </a:lnTo>
                    <a:lnTo>
                      <a:pt x="1606" y="1728"/>
                    </a:lnTo>
                    <a:lnTo>
                      <a:pt x="1606" y="1728"/>
                    </a:lnTo>
                    <a:lnTo>
                      <a:pt x="1626" y="1726"/>
                    </a:lnTo>
                    <a:lnTo>
                      <a:pt x="1646" y="1724"/>
                    </a:lnTo>
                    <a:lnTo>
                      <a:pt x="1664" y="1722"/>
                    </a:lnTo>
                    <a:lnTo>
                      <a:pt x="1682" y="1716"/>
                    </a:lnTo>
                    <a:lnTo>
                      <a:pt x="1712" y="1706"/>
                    </a:lnTo>
                    <a:lnTo>
                      <a:pt x="1738" y="1692"/>
                    </a:lnTo>
                    <a:lnTo>
                      <a:pt x="1760" y="1678"/>
                    </a:lnTo>
                    <a:lnTo>
                      <a:pt x="1776" y="1666"/>
                    </a:lnTo>
                    <a:lnTo>
                      <a:pt x="1792" y="1650"/>
                    </a:lnTo>
                    <a:lnTo>
                      <a:pt x="1792" y="1650"/>
                    </a:lnTo>
                    <a:lnTo>
                      <a:pt x="1800" y="1642"/>
                    </a:lnTo>
                    <a:lnTo>
                      <a:pt x="1806" y="1634"/>
                    </a:lnTo>
                    <a:lnTo>
                      <a:pt x="1810" y="1624"/>
                    </a:lnTo>
                    <a:lnTo>
                      <a:pt x="1812" y="1614"/>
                    </a:lnTo>
                    <a:lnTo>
                      <a:pt x="1816" y="1604"/>
                    </a:lnTo>
                    <a:lnTo>
                      <a:pt x="1816" y="1592"/>
                    </a:lnTo>
                    <a:lnTo>
                      <a:pt x="1816" y="1582"/>
                    </a:lnTo>
                    <a:lnTo>
                      <a:pt x="1814" y="1570"/>
                    </a:lnTo>
                    <a:lnTo>
                      <a:pt x="1513" y="202"/>
                    </a:lnTo>
                    <a:close/>
                    <a:moveTo>
                      <a:pt x="1622" y="1548"/>
                    </a:moveTo>
                    <a:lnTo>
                      <a:pt x="1604" y="1548"/>
                    </a:lnTo>
                    <a:lnTo>
                      <a:pt x="1604" y="1548"/>
                    </a:lnTo>
                    <a:lnTo>
                      <a:pt x="1583" y="1546"/>
                    </a:lnTo>
                    <a:lnTo>
                      <a:pt x="1563" y="1540"/>
                    </a:lnTo>
                    <a:lnTo>
                      <a:pt x="1541" y="1530"/>
                    </a:lnTo>
                    <a:lnTo>
                      <a:pt x="1517" y="1516"/>
                    </a:lnTo>
                    <a:lnTo>
                      <a:pt x="1517" y="1516"/>
                    </a:lnTo>
                    <a:lnTo>
                      <a:pt x="1505" y="1510"/>
                    </a:lnTo>
                    <a:lnTo>
                      <a:pt x="1493" y="1504"/>
                    </a:lnTo>
                    <a:lnTo>
                      <a:pt x="1479" y="1502"/>
                    </a:lnTo>
                    <a:lnTo>
                      <a:pt x="1467" y="1500"/>
                    </a:lnTo>
                    <a:lnTo>
                      <a:pt x="1467" y="1500"/>
                    </a:lnTo>
                    <a:lnTo>
                      <a:pt x="1449" y="1502"/>
                    </a:lnTo>
                    <a:lnTo>
                      <a:pt x="1433" y="1506"/>
                    </a:lnTo>
                    <a:lnTo>
                      <a:pt x="1433" y="1506"/>
                    </a:lnTo>
                    <a:lnTo>
                      <a:pt x="1423" y="1512"/>
                    </a:lnTo>
                    <a:lnTo>
                      <a:pt x="1415" y="1518"/>
                    </a:lnTo>
                    <a:lnTo>
                      <a:pt x="1405" y="1524"/>
                    </a:lnTo>
                    <a:lnTo>
                      <a:pt x="1399" y="1532"/>
                    </a:lnTo>
                    <a:lnTo>
                      <a:pt x="1391" y="1540"/>
                    </a:lnTo>
                    <a:lnTo>
                      <a:pt x="1387" y="1550"/>
                    </a:lnTo>
                    <a:lnTo>
                      <a:pt x="1381" y="1560"/>
                    </a:lnTo>
                    <a:lnTo>
                      <a:pt x="1379" y="1570"/>
                    </a:lnTo>
                    <a:lnTo>
                      <a:pt x="1104" y="2783"/>
                    </a:lnTo>
                    <a:lnTo>
                      <a:pt x="710" y="2783"/>
                    </a:lnTo>
                    <a:lnTo>
                      <a:pt x="437" y="1570"/>
                    </a:lnTo>
                    <a:lnTo>
                      <a:pt x="437" y="1570"/>
                    </a:lnTo>
                    <a:lnTo>
                      <a:pt x="433" y="1560"/>
                    </a:lnTo>
                    <a:lnTo>
                      <a:pt x="429" y="1550"/>
                    </a:lnTo>
                    <a:lnTo>
                      <a:pt x="425" y="1540"/>
                    </a:lnTo>
                    <a:lnTo>
                      <a:pt x="417" y="1532"/>
                    </a:lnTo>
                    <a:lnTo>
                      <a:pt x="411" y="1524"/>
                    </a:lnTo>
                    <a:lnTo>
                      <a:pt x="401" y="1518"/>
                    </a:lnTo>
                    <a:lnTo>
                      <a:pt x="393" y="1512"/>
                    </a:lnTo>
                    <a:lnTo>
                      <a:pt x="383" y="1506"/>
                    </a:lnTo>
                    <a:lnTo>
                      <a:pt x="383" y="1506"/>
                    </a:lnTo>
                    <a:lnTo>
                      <a:pt x="367" y="1502"/>
                    </a:lnTo>
                    <a:lnTo>
                      <a:pt x="349" y="1500"/>
                    </a:lnTo>
                    <a:lnTo>
                      <a:pt x="349" y="1500"/>
                    </a:lnTo>
                    <a:lnTo>
                      <a:pt x="337" y="1502"/>
                    </a:lnTo>
                    <a:lnTo>
                      <a:pt x="323" y="1504"/>
                    </a:lnTo>
                    <a:lnTo>
                      <a:pt x="311" y="1510"/>
                    </a:lnTo>
                    <a:lnTo>
                      <a:pt x="299" y="1516"/>
                    </a:lnTo>
                    <a:lnTo>
                      <a:pt x="299" y="1516"/>
                    </a:lnTo>
                    <a:lnTo>
                      <a:pt x="275" y="1530"/>
                    </a:lnTo>
                    <a:lnTo>
                      <a:pt x="253" y="1540"/>
                    </a:lnTo>
                    <a:lnTo>
                      <a:pt x="231" y="1546"/>
                    </a:lnTo>
                    <a:lnTo>
                      <a:pt x="206" y="1548"/>
                    </a:lnTo>
                    <a:lnTo>
                      <a:pt x="190" y="1548"/>
                    </a:lnTo>
                    <a:lnTo>
                      <a:pt x="469" y="272"/>
                    </a:lnTo>
                    <a:lnTo>
                      <a:pt x="475" y="270"/>
                    </a:lnTo>
                    <a:lnTo>
                      <a:pt x="475" y="270"/>
                    </a:lnTo>
                    <a:lnTo>
                      <a:pt x="495" y="258"/>
                    </a:lnTo>
                    <a:lnTo>
                      <a:pt x="525" y="244"/>
                    </a:lnTo>
                    <a:lnTo>
                      <a:pt x="563" y="230"/>
                    </a:lnTo>
                    <a:lnTo>
                      <a:pt x="611" y="214"/>
                    </a:lnTo>
                    <a:lnTo>
                      <a:pt x="667" y="202"/>
                    </a:lnTo>
                    <a:lnTo>
                      <a:pt x="736" y="190"/>
                    </a:lnTo>
                    <a:lnTo>
                      <a:pt x="772" y="186"/>
                    </a:lnTo>
                    <a:lnTo>
                      <a:pt x="812" y="182"/>
                    </a:lnTo>
                    <a:lnTo>
                      <a:pt x="854" y="180"/>
                    </a:lnTo>
                    <a:lnTo>
                      <a:pt x="900" y="180"/>
                    </a:lnTo>
                    <a:lnTo>
                      <a:pt x="916" y="180"/>
                    </a:lnTo>
                    <a:lnTo>
                      <a:pt x="916" y="180"/>
                    </a:lnTo>
                    <a:lnTo>
                      <a:pt x="962" y="180"/>
                    </a:lnTo>
                    <a:lnTo>
                      <a:pt x="1004" y="182"/>
                    </a:lnTo>
                    <a:lnTo>
                      <a:pt x="1044" y="186"/>
                    </a:lnTo>
                    <a:lnTo>
                      <a:pt x="1080" y="190"/>
                    </a:lnTo>
                    <a:lnTo>
                      <a:pt x="1149" y="202"/>
                    </a:lnTo>
                    <a:lnTo>
                      <a:pt x="1205" y="214"/>
                    </a:lnTo>
                    <a:lnTo>
                      <a:pt x="1253" y="230"/>
                    </a:lnTo>
                    <a:lnTo>
                      <a:pt x="1291" y="244"/>
                    </a:lnTo>
                    <a:lnTo>
                      <a:pt x="1319" y="258"/>
                    </a:lnTo>
                    <a:lnTo>
                      <a:pt x="1341" y="270"/>
                    </a:lnTo>
                    <a:lnTo>
                      <a:pt x="1345" y="272"/>
                    </a:lnTo>
                    <a:lnTo>
                      <a:pt x="1622" y="1532"/>
                    </a:lnTo>
                    <a:lnTo>
                      <a:pt x="1622" y="1548"/>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6"/>
              <p:cNvSpPr>
                <a:spLocks noEditPoints="1"/>
              </p:cNvSpPr>
              <p:nvPr/>
            </p:nvSpPr>
            <p:spPr bwMode="gray">
              <a:xfrm>
                <a:off x="5392738" y="241300"/>
                <a:ext cx="1393825" cy="1392238"/>
              </a:xfrm>
              <a:custGeom>
                <a:avLst/>
                <a:gdLst>
                  <a:gd name="T0" fmla="*/ 483 w 878"/>
                  <a:gd name="T1" fmla="*/ 873 h 877"/>
                  <a:gd name="T2" fmla="*/ 609 w 878"/>
                  <a:gd name="T3" fmla="*/ 841 h 877"/>
                  <a:gd name="T4" fmla="*/ 718 w 878"/>
                  <a:gd name="T5" fmla="*/ 777 h 877"/>
                  <a:gd name="T6" fmla="*/ 802 w 878"/>
                  <a:gd name="T7" fmla="*/ 683 h 877"/>
                  <a:gd name="T8" fmla="*/ 858 w 878"/>
                  <a:gd name="T9" fmla="*/ 569 h 877"/>
                  <a:gd name="T10" fmla="*/ 878 w 878"/>
                  <a:gd name="T11" fmla="*/ 438 h 877"/>
                  <a:gd name="T12" fmla="*/ 868 w 878"/>
                  <a:gd name="T13" fmla="*/ 350 h 877"/>
                  <a:gd name="T14" fmla="*/ 824 w 878"/>
                  <a:gd name="T15" fmla="*/ 230 h 877"/>
                  <a:gd name="T16" fmla="*/ 748 w 878"/>
                  <a:gd name="T17" fmla="*/ 128 h 877"/>
                  <a:gd name="T18" fmla="*/ 647 w 878"/>
                  <a:gd name="T19" fmla="*/ 54 h 877"/>
                  <a:gd name="T20" fmla="*/ 527 w 878"/>
                  <a:gd name="T21" fmla="*/ 10 h 877"/>
                  <a:gd name="T22" fmla="*/ 439 w 878"/>
                  <a:gd name="T23" fmla="*/ 0 h 877"/>
                  <a:gd name="T24" fmla="*/ 309 w 878"/>
                  <a:gd name="T25" fmla="*/ 20 h 877"/>
                  <a:gd name="T26" fmla="*/ 194 w 878"/>
                  <a:gd name="T27" fmla="*/ 76 h 877"/>
                  <a:gd name="T28" fmla="*/ 100 w 878"/>
                  <a:gd name="T29" fmla="*/ 160 h 877"/>
                  <a:gd name="T30" fmla="*/ 34 w 878"/>
                  <a:gd name="T31" fmla="*/ 268 h 877"/>
                  <a:gd name="T32" fmla="*/ 2 w 878"/>
                  <a:gd name="T33" fmla="*/ 394 h 877"/>
                  <a:gd name="T34" fmla="*/ 2 w 878"/>
                  <a:gd name="T35" fmla="*/ 482 h 877"/>
                  <a:gd name="T36" fmla="*/ 34 w 878"/>
                  <a:gd name="T37" fmla="*/ 609 h 877"/>
                  <a:gd name="T38" fmla="*/ 100 w 878"/>
                  <a:gd name="T39" fmla="*/ 717 h 877"/>
                  <a:gd name="T40" fmla="*/ 194 w 878"/>
                  <a:gd name="T41" fmla="*/ 801 h 877"/>
                  <a:gd name="T42" fmla="*/ 309 w 878"/>
                  <a:gd name="T43" fmla="*/ 857 h 877"/>
                  <a:gd name="T44" fmla="*/ 439 w 878"/>
                  <a:gd name="T45" fmla="*/ 877 h 877"/>
                  <a:gd name="T46" fmla="*/ 439 w 878"/>
                  <a:gd name="T47" fmla="*/ 206 h 877"/>
                  <a:gd name="T48" fmla="*/ 507 w 878"/>
                  <a:gd name="T49" fmla="*/ 218 h 877"/>
                  <a:gd name="T50" fmla="*/ 567 w 878"/>
                  <a:gd name="T51" fmla="*/ 246 h 877"/>
                  <a:gd name="T52" fmla="*/ 617 w 878"/>
                  <a:gd name="T53" fmla="*/ 290 h 877"/>
                  <a:gd name="T54" fmla="*/ 651 w 878"/>
                  <a:gd name="T55" fmla="*/ 348 h 877"/>
                  <a:gd name="T56" fmla="*/ 670 w 878"/>
                  <a:gd name="T57" fmla="*/ 414 h 877"/>
                  <a:gd name="T58" fmla="*/ 670 w 878"/>
                  <a:gd name="T59" fmla="*/ 462 h 877"/>
                  <a:gd name="T60" fmla="*/ 651 w 878"/>
                  <a:gd name="T61" fmla="*/ 529 h 877"/>
                  <a:gd name="T62" fmla="*/ 617 w 878"/>
                  <a:gd name="T63" fmla="*/ 585 h 877"/>
                  <a:gd name="T64" fmla="*/ 567 w 878"/>
                  <a:gd name="T65" fmla="*/ 631 h 877"/>
                  <a:gd name="T66" fmla="*/ 507 w 878"/>
                  <a:gd name="T67" fmla="*/ 659 h 877"/>
                  <a:gd name="T68" fmla="*/ 439 w 878"/>
                  <a:gd name="T69" fmla="*/ 669 h 877"/>
                  <a:gd name="T70" fmla="*/ 393 w 878"/>
                  <a:gd name="T71" fmla="*/ 665 h 877"/>
                  <a:gd name="T72" fmla="*/ 329 w 878"/>
                  <a:gd name="T73" fmla="*/ 641 h 877"/>
                  <a:gd name="T74" fmla="*/ 275 w 878"/>
                  <a:gd name="T75" fmla="*/ 603 h 877"/>
                  <a:gd name="T76" fmla="*/ 235 w 878"/>
                  <a:gd name="T77" fmla="*/ 549 h 877"/>
                  <a:gd name="T78" fmla="*/ 213 w 878"/>
                  <a:gd name="T79" fmla="*/ 484 h 877"/>
                  <a:gd name="T80" fmla="*/ 206 w 878"/>
                  <a:gd name="T81" fmla="*/ 438 h 877"/>
                  <a:gd name="T82" fmla="*/ 219 w 878"/>
                  <a:gd name="T83" fmla="*/ 370 h 877"/>
                  <a:gd name="T84" fmla="*/ 247 w 878"/>
                  <a:gd name="T85" fmla="*/ 308 h 877"/>
                  <a:gd name="T86" fmla="*/ 291 w 878"/>
                  <a:gd name="T87" fmla="*/ 260 h 877"/>
                  <a:gd name="T88" fmla="*/ 349 w 878"/>
                  <a:gd name="T89" fmla="*/ 224 h 877"/>
                  <a:gd name="T90" fmla="*/ 415 w 878"/>
                  <a:gd name="T91" fmla="*/ 20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8" h="877">
                    <a:moveTo>
                      <a:pt x="439" y="877"/>
                    </a:moveTo>
                    <a:lnTo>
                      <a:pt x="439" y="877"/>
                    </a:lnTo>
                    <a:lnTo>
                      <a:pt x="483" y="873"/>
                    </a:lnTo>
                    <a:lnTo>
                      <a:pt x="527" y="867"/>
                    </a:lnTo>
                    <a:lnTo>
                      <a:pt x="569" y="857"/>
                    </a:lnTo>
                    <a:lnTo>
                      <a:pt x="609" y="841"/>
                    </a:lnTo>
                    <a:lnTo>
                      <a:pt x="647" y="823"/>
                    </a:lnTo>
                    <a:lnTo>
                      <a:pt x="684" y="801"/>
                    </a:lnTo>
                    <a:lnTo>
                      <a:pt x="718" y="777"/>
                    </a:lnTo>
                    <a:lnTo>
                      <a:pt x="748" y="747"/>
                    </a:lnTo>
                    <a:lnTo>
                      <a:pt x="778" y="717"/>
                    </a:lnTo>
                    <a:lnTo>
                      <a:pt x="802" y="683"/>
                    </a:lnTo>
                    <a:lnTo>
                      <a:pt x="824" y="647"/>
                    </a:lnTo>
                    <a:lnTo>
                      <a:pt x="842" y="609"/>
                    </a:lnTo>
                    <a:lnTo>
                      <a:pt x="858" y="569"/>
                    </a:lnTo>
                    <a:lnTo>
                      <a:pt x="868" y="527"/>
                    </a:lnTo>
                    <a:lnTo>
                      <a:pt x="874" y="482"/>
                    </a:lnTo>
                    <a:lnTo>
                      <a:pt x="878" y="438"/>
                    </a:lnTo>
                    <a:lnTo>
                      <a:pt x="878" y="438"/>
                    </a:lnTo>
                    <a:lnTo>
                      <a:pt x="874" y="394"/>
                    </a:lnTo>
                    <a:lnTo>
                      <a:pt x="868" y="350"/>
                    </a:lnTo>
                    <a:lnTo>
                      <a:pt x="858" y="308"/>
                    </a:lnTo>
                    <a:lnTo>
                      <a:pt x="842" y="268"/>
                    </a:lnTo>
                    <a:lnTo>
                      <a:pt x="824" y="230"/>
                    </a:lnTo>
                    <a:lnTo>
                      <a:pt x="802" y="194"/>
                    </a:lnTo>
                    <a:lnTo>
                      <a:pt x="778" y="160"/>
                    </a:lnTo>
                    <a:lnTo>
                      <a:pt x="748" y="128"/>
                    </a:lnTo>
                    <a:lnTo>
                      <a:pt x="718" y="100"/>
                    </a:lnTo>
                    <a:lnTo>
                      <a:pt x="684" y="76"/>
                    </a:lnTo>
                    <a:lnTo>
                      <a:pt x="647" y="54"/>
                    </a:lnTo>
                    <a:lnTo>
                      <a:pt x="609" y="34"/>
                    </a:lnTo>
                    <a:lnTo>
                      <a:pt x="569" y="20"/>
                    </a:lnTo>
                    <a:lnTo>
                      <a:pt x="527" y="10"/>
                    </a:lnTo>
                    <a:lnTo>
                      <a:pt x="483" y="2"/>
                    </a:lnTo>
                    <a:lnTo>
                      <a:pt x="439" y="0"/>
                    </a:lnTo>
                    <a:lnTo>
                      <a:pt x="439" y="0"/>
                    </a:lnTo>
                    <a:lnTo>
                      <a:pt x="395" y="2"/>
                    </a:lnTo>
                    <a:lnTo>
                      <a:pt x="351" y="10"/>
                    </a:lnTo>
                    <a:lnTo>
                      <a:pt x="309" y="20"/>
                    </a:lnTo>
                    <a:lnTo>
                      <a:pt x="269" y="34"/>
                    </a:lnTo>
                    <a:lnTo>
                      <a:pt x="231" y="54"/>
                    </a:lnTo>
                    <a:lnTo>
                      <a:pt x="194" y="76"/>
                    </a:lnTo>
                    <a:lnTo>
                      <a:pt x="160" y="100"/>
                    </a:lnTo>
                    <a:lnTo>
                      <a:pt x="128" y="128"/>
                    </a:lnTo>
                    <a:lnTo>
                      <a:pt x="100" y="160"/>
                    </a:lnTo>
                    <a:lnTo>
                      <a:pt x="76" y="194"/>
                    </a:lnTo>
                    <a:lnTo>
                      <a:pt x="54" y="230"/>
                    </a:lnTo>
                    <a:lnTo>
                      <a:pt x="34" y="268"/>
                    </a:lnTo>
                    <a:lnTo>
                      <a:pt x="20" y="308"/>
                    </a:lnTo>
                    <a:lnTo>
                      <a:pt x="10" y="350"/>
                    </a:lnTo>
                    <a:lnTo>
                      <a:pt x="2" y="394"/>
                    </a:lnTo>
                    <a:lnTo>
                      <a:pt x="0" y="438"/>
                    </a:lnTo>
                    <a:lnTo>
                      <a:pt x="0" y="438"/>
                    </a:lnTo>
                    <a:lnTo>
                      <a:pt x="2" y="482"/>
                    </a:lnTo>
                    <a:lnTo>
                      <a:pt x="10" y="527"/>
                    </a:lnTo>
                    <a:lnTo>
                      <a:pt x="20" y="569"/>
                    </a:lnTo>
                    <a:lnTo>
                      <a:pt x="34" y="609"/>
                    </a:lnTo>
                    <a:lnTo>
                      <a:pt x="54" y="647"/>
                    </a:lnTo>
                    <a:lnTo>
                      <a:pt x="76" y="683"/>
                    </a:lnTo>
                    <a:lnTo>
                      <a:pt x="100" y="717"/>
                    </a:lnTo>
                    <a:lnTo>
                      <a:pt x="128" y="747"/>
                    </a:lnTo>
                    <a:lnTo>
                      <a:pt x="160" y="777"/>
                    </a:lnTo>
                    <a:lnTo>
                      <a:pt x="194" y="801"/>
                    </a:lnTo>
                    <a:lnTo>
                      <a:pt x="231" y="823"/>
                    </a:lnTo>
                    <a:lnTo>
                      <a:pt x="269" y="841"/>
                    </a:lnTo>
                    <a:lnTo>
                      <a:pt x="309" y="857"/>
                    </a:lnTo>
                    <a:lnTo>
                      <a:pt x="351" y="867"/>
                    </a:lnTo>
                    <a:lnTo>
                      <a:pt x="395" y="873"/>
                    </a:lnTo>
                    <a:lnTo>
                      <a:pt x="439" y="877"/>
                    </a:lnTo>
                    <a:lnTo>
                      <a:pt x="439" y="877"/>
                    </a:lnTo>
                    <a:close/>
                    <a:moveTo>
                      <a:pt x="439" y="206"/>
                    </a:moveTo>
                    <a:lnTo>
                      <a:pt x="439" y="206"/>
                    </a:lnTo>
                    <a:lnTo>
                      <a:pt x="463" y="208"/>
                    </a:lnTo>
                    <a:lnTo>
                      <a:pt x="485" y="212"/>
                    </a:lnTo>
                    <a:lnTo>
                      <a:pt x="507" y="218"/>
                    </a:lnTo>
                    <a:lnTo>
                      <a:pt x="529" y="224"/>
                    </a:lnTo>
                    <a:lnTo>
                      <a:pt x="549" y="234"/>
                    </a:lnTo>
                    <a:lnTo>
                      <a:pt x="567" y="246"/>
                    </a:lnTo>
                    <a:lnTo>
                      <a:pt x="585" y="260"/>
                    </a:lnTo>
                    <a:lnTo>
                      <a:pt x="603" y="274"/>
                    </a:lnTo>
                    <a:lnTo>
                      <a:pt x="617" y="290"/>
                    </a:lnTo>
                    <a:lnTo>
                      <a:pt x="631" y="308"/>
                    </a:lnTo>
                    <a:lnTo>
                      <a:pt x="643" y="328"/>
                    </a:lnTo>
                    <a:lnTo>
                      <a:pt x="651" y="348"/>
                    </a:lnTo>
                    <a:lnTo>
                      <a:pt x="659" y="370"/>
                    </a:lnTo>
                    <a:lnTo>
                      <a:pt x="665" y="392"/>
                    </a:lnTo>
                    <a:lnTo>
                      <a:pt x="670" y="414"/>
                    </a:lnTo>
                    <a:lnTo>
                      <a:pt x="670" y="438"/>
                    </a:lnTo>
                    <a:lnTo>
                      <a:pt x="670" y="438"/>
                    </a:lnTo>
                    <a:lnTo>
                      <a:pt x="670" y="462"/>
                    </a:lnTo>
                    <a:lnTo>
                      <a:pt x="665" y="484"/>
                    </a:lnTo>
                    <a:lnTo>
                      <a:pt x="659" y="507"/>
                    </a:lnTo>
                    <a:lnTo>
                      <a:pt x="651" y="529"/>
                    </a:lnTo>
                    <a:lnTo>
                      <a:pt x="643" y="549"/>
                    </a:lnTo>
                    <a:lnTo>
                      <a:pt x="631" y="567"/>
                    </a:lnTo>
                    <a:lnTo>
                      <a:pt x="617" y="585"/>
                    </a:lnTo>
                    <a:lnTo>
                      <a:pt x="603" y="603"/>
                    </a:lnTo>
                    <a:lnTo>
                      <a:pt x="585" y="617"/>
                    </a:lnTo>
                    <a:lnTo>
                      <a:pt x="567" y="631"/>
                    </a:lnTo>
                    <a:lnTo>
                      <a:pt x="549" y="641"/>
                    </a:lnTo>
                    <a:lnTo>
                      <a:pt x="529" y="651"/>
                    </a:lnTo>
                    <a:lnTo>
                      <a:pt x="507" y="659"/>
                    </a:lnTo>
                    <a:lnTo>
                      <a:pt x="485" y="665"/>
                    </a:lnTo>
                    <a:lnTo>
                      <a:pt x="463" y="669"/>
                    </a:lnTo>
                    <a:lnTo>
                      <a:pt x="439" y="669"/>
                    </a:lnTo>
                    <a:lnTo>
                      <a:pt x="439" y="669"/>
                    </a:lnTo>
                    <a:lnTo>
                      <a:pt x="415" y="669"/>
                    </a:lnTo>
                    <a:lnTo>
                      <a:pt x="393" y="665"/>
                    </a:lnTo>
                    <a:lnTo>
                      <a:pt x="371" y="659"/>
                    </a:lnTo>
                    <a:lnTo>
                      <a:pt x="349" y="651"/>
                    </a:lnTo>
                    <a:lnTo>
                      <a:pt x="329" y="641"/>
                    </a:lnTo>
                    <a:lnTo>
                      <a:pt x="309" y="631"/>
                    </a:lnTo>
                    <a:lnTo>
                      <a:pt x="291" y="617"/>
                    </a:lnTo>
                    <a:lnTo>
                      <a:pt x="275" y="603"/>
                    </a:lnTo>
                    <a:lnTo>
                      <a:pt x="261" y="585"/>
                    </a:lnTo>
                    <a:lnTo>
                      <a:pt x="247" y="567"/>
                    </a:lnTo>
                    <a:lnTo>
                      <a:pt x="235" y="549"/>
                    </a:lnTo>
                    <a:lnTo>
                      <a:pt x="225" y="529"/>
                    </a:lnTo>
                    <a:lnTo>
                      <a:pt x="219" y="507"/>
                    </a:lnTo>
                    <a:lnTo>
                      <a:pt x="213" y="484"/>
                    </a:lnTo>
                    <a:lnTo>
                      <a:pt x="208" y="462"/>
                    </a:lnTo>
                    <a:lnTo>
                      <a:pt x="206" y="438"/>
                    </a:lnTo>
                    <a:lnTo>
                      <a:pt x="206" y="438"/>
                    </a:lnTo>
                    <a:lnTo>
                      <a:pt x="208" y="414"/>
                    </a:lnTo>
                    <a:lnTo>
                      <a:pt x="213" y="392"/>
                    </a:lnTo>
                    <a:lnTo>
                      <a:pt x="219" y="370"/>
                    </a:lnTo>
                    <a:lnTo>
                      <a:pt x="225" y="348"/>
                    </a:lnTo>
                    <a:lnTo>
                      <a:pt x="235" y="328"/>
                    </a:lnTo>
                    <a:lnTo>
                      <a:pt x="247" y="308"/>
                    </a:lnTo>
                    <a:lnTo>
                      <a:pt x="261" y="290"/>
                    </a:lnTo>
                    <a:lnTo>
                      <a:pt x="275" y="274"/>
                    </a:lnTo>
                    <a:lnTo>
                      <a:pt x="291" y="260"/>
                    </a:lnTo>
                    <a:lnTo>
                      <a:pt x="309" y="246"/>
                    </a:lnTo>
                    <a:lnTo>
                      <a:pt x="329" y="234"/>
                    </a:lnTo>
                    <a:lnTo>
                      <a:pt x="349" y="224"/>
                    </a:lnTo>
                    <a:lnTo>
                      <a:pt x="371" y="218"/>
                    </a:lnTo>
                    <a:lnTo>
                      <a:pt x="393" y="212"/>
                    </a:lnTo>
                    <a:lnTo>
                      <a:pt x="415" y="208"/>
                    </a:lnTo>
                    <a:lnTo>
                      <a:pt x="439" y="206"/>
                    </a:lnTo>
                    <a:lnTo>
                      <a:pt x="439" y="206"/>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107" name="Group 106"/>
          <p:cNvGrpSpPr/>
          <p:nvPr/>
        </p:nvGrpSpPr>
        <p:grpSpPr bwMode="gray">
          <a:xfrm>
            <a:off x="10146593" y="1477352"/>
            <a:ext cx="660922" cy="616478"/>
            <a:chOff x="3162300" y="698500"/>
            <a:chExt cx="5854700" cy="5461000"/>
          </a:xfrm>
          <a:solidFill>
            <a:schemeClr val="tx1"/>
          </a:solidFill>
        </p:grpSpPr>
        <p:sp>
          <p:nvSpPr>
            <p:cNvPr id="108" name="Freeform 5"/>
            <p:cNvSpPr>
              <a:spLocks noEditPoints="1"/>
            </p:cNvSpPr>
            <p:nvPr/>
          </p:nvSpPr>
          <p:spPr bwMode="gray">
            <a:xfrm>
              <a:off x="3162300" y="3152775"/>
              <a:ext cx="2355850" cy="3006725"/>
            </a:xfrm>
            <a:custGeom>
              <a:avLst/>
              <a:gdLst>
                <a:gd name="T0" fmla="*/ 1152 w 1484"/>
                <a:gd name="T1" fmla="*/ 687 h 1894"/>
                <a:gd name="T2" fmla="*/ 1184 w 1484"/>
                <a:gd name="T3" fmla="*/ 488 h 1894"/>
                <a:gd name="T4" fmla="*/ 1150 w 1484"/>
                <a:gd name="T5" fmla="*/ 292 h 1894"/>
                <a:gd name="T6" fmla="*/ 1028 w 1484"/>
                <a:gd name="T7" fmla="*/ 108 h 1894"/>
                <a:gd name="T8" fmla="*/ 834 w 1484"/>
                <a:gd name="T9" fmla="*/ 10 h 1894"/>
                <a:gd name="T10" fmla="*/ 718 w 1484"/>
                <a:gd name="T11" fmla="*/ 2 h 1894"/>
                <a:gd name="T12" fmla="*/ 526 w 1484"/>
                <a:gd name="T13" fmla="*/ 58 h 1894"/>
                <a:gd name="T14" fmla="*/ 374 w 1484"/>
                <a:gd name="T15" fmla="*/ 210 h 1894"/>
                <a:gd name="T16" fmla="*/ 304 w 1484"/>
                <a:gd name="T17" fmla="*/ 436 h 1894"/>
                <a:gd name="T18" fmla="*/ 312 w 1484"/>
                <a:gd name="T19" fmla="*/ 609 h 1894"/>
                <a:gd name="T20" fmla="*/ 378 w 1484"/>
                <a:gd name="T21" fmla="*/ 793 h 1894"/>
                <a:gd name="T22" fmla="*/ 224 w 1484"/>
                <a:gd name="T23" fmla="*/ 933 h 1894"/>
                <a:gd name="T24" fmla="*/ 82 w 1484"/>
                <a:gd name="T25" fmla="*/ 1169 h 1894"/>
                <a:gd name="T26" fmla="*/ 8 w 1484"/>
                <a:gd name="T27" fmla="*/ 1449 h 1894"/>
                <a:gd name="T28" fmla="*/ 4 w 1484"/>
                <a:gd name="T29" fmla="*/ 1650 h 1894"/>
                <a:gd name="T30" fmla="*/ 22 w 1484"/>
                <a:gd name="T31" fmla="*/ 1756 h 1894"/>
                <a:gd name="T32" fmla="*/ 70 w 1484"/>
                <a:gd name="T33" fmla="*/ 1802 h 1894"/>
                <a:gd name="T34" fmla="*/ 320 w 1484"/>
                <a:gd name="T35" fmla="*/ 1860 h 1894"/>
                <a:gd name="T36" fmla="*/ 742 w 1484"/>
                <a:gd name="T37" fmla="*/ 1894 h 1894"/>
                <a:gd name="T38" fmla="*/ 1082 w 1484"/>
                <a:gd name="T39" fmla="*/ 1872 h 1894"/>
                <a:gd name="T40" fmla="*/ 1402 w 1484"/>
                <a:gd name="T41" fmla="*/ 1806 h 1894"/>
                <a:gd name="T42" fmla="*/ 1456 w 1484"/>
                <a:gd name="T43" fmla="*/ 1768 h 1894"/>
                <a:gd name="T44" fmla="*/ 1476 w 1484"/>
                <a:gd name="T45" fmla="*/ 1690 h 1894"/>
                <a:gd name="T46" fmla="*/ 1482 w 1484"/>
                <a:gd name="T47" fmla="*/ 1508 h 1894"/>
                <a:gd name="T48" fmla="*/ 1424 w 1484"/>
                <a:gd name="T49" fmla="*/ 1223 h 1894"/>
                <a:gd name="T50" fmla="*/ 1294 w 1484"/>
                <a:gd name="T51" fmla="*/ 975 h 1894"/>
                <a:gd name="T52" fmla="*/ 1106 w 1484"/>
                <a:gd name="T53" fmla="*/ 793 h 1894"/>
                <a:gd name="T54" fmla="*/ 1154 w 1484"/>
                <a:gd name="T55" fmla="*/ 1662 h 1894"/>
                <a:gd name="T56" fmla="*/ 812 w 1484"/>
                <a:gd name="T57" fmla="*/ 1696 h 1894"/>
                <a:gd name="T58" fmla="*/ 532 w 1484"/>
                <a:gd name="T59" fmla="*/ 1688 h 1894"/>
                <a:gd name="T60" fmla="*/ 200 w 1484"/>
                <a:gd name="T61" fmla="*/ 1634 h 1894"/>
                <a:gd name="T62" fmla="*/ 200 w 1484"/>
                <a:gd name="T63" fmla="*/ 1522 h 1894"/>
                <a:gd name="T64" fmla="*/ 244 w 1484"/>
                <a:gd name="T65" fmla="*/ 1295 h 1894"/>
                <a:gd name="T66" fmla="*/ 344 w 1484"/>
                <a:gd name="T67" fmla="*/ 1099 h 1894"/>
                <a:gd name="T68" fmla="*/ 488 w 1484"/>
                <a:gd name="T69" fmla="*/ 957 h 1894"/>
                <a:gd name="T70" fmla="*/ 542 w 1484"/>
                <a:gd name="T71" fmla="*/ 903 h 1894"/>
                <a:gd name="T72" fmla="*/ 574 w 1484"/>
                <a:gd name="T73" fmla="*/ 819 h 1894"/>
                <a:gd name="T74" fmla="*/ 566 w 1484"/>
                <a:gd name="T75" fmla="*/ 729 h 1894"/>
                <a:gd name="T76" fmla="*/ 528 w 1484"/>
                <a:gd name="T77" fmla="*/ 649 h 1894"/>
                <a:gd name="T78" fmla="*/ 500 w 1484"/>
                <a:gd name="T79" fmla="*/ 516 h 1894"/>
                <a:gd name="T80" fmla="*/ 508 w 1484"/>
                <a:gd name="T81" fmla="*/ 398 h 1894"/>
                <a:gd name="T82" fmla="*/ 566 w 1484"/>
                <a:gd name="T83" fmla="*/ 278 h 1894"/>
                <a:gd name="T84" fmla="*/ 666 w 1484"/>
                <a:gd name="T85" fmla="*/ 210 h 1894"/>
                <a:gd name="T86" fmla="*/ 768 w 1484"/>
                <a:gd name="T87" fmla="*/ 200 h 1894"/>
                <a:gd name="T88" fmla="*/ 884 w 1484"/>
                <a:gd name="T89" fmla="*/ 244 h 1894"/>
                <a:gd name="T90" fmla="*/ 958 w 1484"/>
                <a:gd name="T91" fmla="*/ 344 h 1894"/>
                <a:gd name="T92" fmla="*/ 986 w 1484"/>
                <a:gd name="T93" fmla="*/ 488 h 1894"/>
                <a:gd name="T94" fmla="*/ 972 w 1484"/>
                <a:gd name="T95" fmla="*/ 596 h 1894"/>
                <a:gd name="T96" fmla="*/ 934 w 1484"/>
                <a:gd name="T97" fmla="*/ 695 h 1894"/>
                <a:gd name="T98" fmla="*/ 908 w 1484"/>
                <a:gd name="T99" fmla="*/ 783 h 1894"/>
                <a:gd name="T100" fmla="*/ 926 w 1484"/>
                <a:gd name="T101" fmla="*/ 871 h 1894"/>
                <a:gd name="T102" fmla="*/ 980 w 1484"/>
                <a:gd name="T103" fmla="*/ 945 h 1894"/>
                <a:gd name="T104" fmla="*/ 1088 w 1484"/>
                <a:gd name="T105" fmla="*/ 1035 h 1894"/>
                <a:gd name="T106" fmla="*/ 1206 w 1484"/>
                <a:gd name="T107" fmla="*/ 1213 h 1894"/>
                <a:gd name="T108" fmla="*/ 1274 w 1484"/>
                <a:gd name="T109" fmla="*/ 1429 h 1894"/>
                <a:gd name="T110" fmla="*/ 1286 w 1484"/>
                <a:gd name="T111" fmla="*/ 160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4" h="1894">
                  <a:moveTo>
                    <a:pt x="1106" y="793"/>
                  </a:moveTo>
                  <a:lnTo>
                    <a:pt x="1106" y="793"/>
                  </a:lnTo>
                  <a:lnTo>
                    <a:pt x="1124" y="759"/>
                  </a:lnTo>
                  <a:lnTo>
                    <a:pt x="1140" y="723"/>
                  </a:lnTo>
                  <a:lnTo>
                    <a:pt x="1152" y="687"/>
                  </a:lnTo>
                  <a:lnTo>
                    <a:pt x="1164" y="649"/>
                  </a:lnTo>
                  <a:lnTo>
                    <a:pt x="1172" y="609"/>
                  </a:lnTo>
                  <a:lnTo>
                    <a:pt x="1178" y="570"/>
                  </a:lnTo>
                  <a:lnTo>
                    <a:pt x="1182" y="528"/>
                  </a:lnTo>
                  <a:lnTo>
                    <a:pt x="1184" y="488"/>
                  </a:lnTo>
                  <a:lnTo>
                    <a:pt x="1184" y="488"/>
                  </a:lnTo>
                  <a:lnTo>
                    <a:pt x="1182" y="436"/>
                  </a:lnTo>
                  <a:lnTo>
                    <a:pt x="1176" y="386"/>
                  </a:lnTo>
                  <a:lnTo>
                    <a:pt x="1164" y="338"/>
                  </a:lnTo>
                  <a:lnTo>
                    <a:pt x="1150" y="292"/>
                  </a:lnTo>
                  <a:lnTo>
                    <a:pt x="1132" y="250"/>
                  </a:lnTo>
                  <a:lnTo>
                    <a:pt x="1112" y="210"/>
                  </a:lnTo>
                  <a:lnTo>
                    <a:pt x="1086" y="172"/>
                  </a:lnTo>
                  <a:lnTo>
                    <a:pt x="1058" y="138"/>
                  </a:lnTo>
                  <a:lnTo>
                    <a:pt x="1028" y="108"/>
                  </a:lnTo>
                  <a:lnTo>
                    <a:pt x="994" y="80"/>
                  </a:lnTo>
                  <a:lnTo>
                    <a:pt x="958" y="58"/>
                  </a:lnTo>
                  <a:lnTo>
                    <a:pt x="920" y="38"/>
                  </a:lnTo>
                  <a:lnTo>
                    <a:pt x="878" y="22"/>
                  </a:lnTo>
                  <a:lnTo>
                    <a:pt x="834" y="10"/>
                  </a:lnTo>
                  <a:lnTo>
                    <a:pt x="790" y="4"/>
                  </a:lnTo>
                  <a:lnTo>
                    <a:pt x="766" y="2"/>
                  </a:lnTo>
                  <a:lnTo>
                    <a:pt x="742" y="0"/>
                  </a:lnTo>
                  <a:lnTo>
                    <a:pt x="742" y="0"/>
                  </a:lnTo>
                  <a:lnTo>
                    <a:pt x="718" y="2"/>
                  </a:lnTo>
                  <a:lnTo>
                    <a:pt x="696" y="4"/>
                  </a:lnTo>
                  <a:lnTo>
                    <a:pt x="650" y="10"/>
                  </a:lnTo>
                  <a:lnTo>
                    <a:pt x="606" y="22"/>
                  </a:lnTo>
                  <a:lnTo>
                    <a:pt x="566" y="38"/>
                  </a:lnTo>
                  <a:lnTo>
                    <a:pt x="526" y="58"/>
                  </a:lnTo>
                  <a:lnTo>
                    <a:pt x="490" y="80"/>
                  </a:lnTo>
                  <a:lnTo>
                    <a:pt x="456" y="108"/>
                  </a:lnTo>
                  <a:lnTo>
                    <a:pt x="426" y="138"/>
                  </a:lnTo>
                  <a:lnTo>
                    <a:pt x="398" y="172"/>
                  </a:lnTo>
                  <a:lnTo>
                    <a:pt x="374" y="210"/>
                  </a:lnTo>
                  <a:lnTo>
                    <a:pt x="352" y="250"/>
                  </a:lnTo>
                  <a:lnTo>
                    <a:pt x="334" y="292"/>
                  </a:lnTo>
                  <a:lnTo>
                    <a:pt x="320" y="338"/>
                  </a:lnTo>
                  <a:lnTo>
                    <a:pt x="310" y="386"/>
                  </a:lnTo>
                  <a:lnTo>
                    <a:pt x="304" y="436"/>
                  </a:lnTo>
                  <a:lnTo>
                    <a:pt x="302" y="488"/>
                  </a:lnTo>
                  <a:lnTo>
                    <a:pt x="302" y="488"/>
                  </a:lnTo>
                  <a:lnTo>
                    <a:pt x="302" y="528"/>
                  </a:lnTo>
                  <a:lnTo>
                    <a:pt x="306" y="570"/>
                  </a:lnTo>
                  <a:lnTo>
                    <a:pt x="312" y="609"/>
                  </a:lnTo>
                  <a:lnTo>
                    <a:pt x="320" y="649"/>
                  </a:lnTo>
                  <a:lnTo>
                    <a:pt x="332" y="687"/>
                  </a:lnTo>
                  <a:lnTo>
                    <a:pt x="346" y="723"/>
                  </a:lnTo>
                  <a:lnTo>
                    <a:pt x="360" y="759"/>
                  </a:lnTo>
                  <a:lnTo>
                    <a:pt x="378" y="793"/>
                  </a:lnTo>
                  <a:lnTo>
                    <a:pt x="378" y="793"/>
                  </a:lnTo>
                  <a:lnTo>
                    <a:pt x="338" y="823"/>
                  </a:lnTo>
                  <a:lnTo>
                    <a:pt x="298" y="855"/>
                  </a:lnTo>
                  <a:lnTo>
                    <a:pt x="260" y="893"/>
                  </a:lnTo>
                  <a:lnTo>
                    <a:pt x="224" y="933"/>
                  </a:lnTo>
                  <a:lnTo>
                    <a:pt x="192" y="975"/>
                  </a:lnTo>
                  <a:lnTo>
                    <a:pt x="160" y="1021"/>
                  </a:lnTo>
                  <a:lnTo>
                    <a:pt x="132" y="1067"/>
                  </a:lnTo>
                  <a:lnTo>
                    <a:pt x="106" y="1117"/>
                  </a:lnTo>
                  <a:lnTo>
                    <a:pt x="82" y="1169"/>
                  </a:lnTo>
                  <a:lnTo>
                    <a:pt x="60" y="1223"/>
                  </a:lnTo>
                  <a:lnTo>
                    <a:pt x="42" y="1277"/>
                  </a:lnTo>
                  <a:lnTo>
                    <a:pt x="28" y="1333"/>
                  </a:lnTo>
                  <a:lnTo>
                    <a:pt x="16" y="1391"/>
                  </a:lnTo>
                  <a:lnTo>
                    <a:pt x="8" y="1449"/>
                  </a:lnTo>
                  <a:lnTo>
                    <a:pt x="2" y="1508"/>
                  </a:lnTo>
                  <a:lnTo>
                    <a:pt x="0" y="1568"/>
                  </a:lnTo>
                  <a:lnTo>
                    <a:pt x="0" y="1568"/>
                  </a:lnTo>
                  <a:lnTo>
                    <a:pt x="2" y="1608"/>
                  </a:lnTo>
                  <a:lnTo>
                    <a:pt x="4" y="1650"/>
                  </a:lnTo>
                  <a:lnTo>
                    <a:pt x="8" y="1690"/>
                  </a:lnTo>
                  <a:lnTo>
                    <a:pt x="14" y="1730"/>
                  </a:lnTo>
                  <a:lnTo>
                    <a:pt x="14" y="1730"/>
                  </a:lnTo>
                  <a:lnTo>
                    <a:pt x="18" y="1744"/>
                  </a:lnTo>
                  <a:lnTo>
                    <a:pt x="22" y="1756"/>
                  </a:lnTo>
                  <a:lnTo>
                    <a:pt x="30" y="1768"/>
                  </a:lnTo>
                  <a:lnTo>
                    <a:pt x="38" y="1778"/>
                  </a:lnTo>
                  <a:lnTo>
                    <a:pt x="48" y="1788"/>
                  </a:lnTo>
                  <a:lnTo>
                    <a:pt x="58" y="1796"/>
                  </a:lnTo>
                  <a:lnTo>
                    <a:pt x="70" y="1802"/>
                  </a:lnTo>
                  <a:lnTo>
                    <a:pt x="82" y="1806"/>
                  </a:lnTo>
                  <a:lnTo>
                    <a:pt x="82" y="1806"/>
                  </a:lnTo>
                  <a:lnTo>
                    <a:pt x="160" y="1826"/>
                  </a:lnTo>
                  <a:lnTo>
                    <a:pt x="240" y="1844"/>
                  </a:lnTo>
                  <a:lnTo>
                    <a:pt x="320" y="1860"/>
                  </a:lnTo>
                  <a:lnTo>
                    <a:pt x="402" y="1872"/>
                  </a:lnTo>
                  <a:lnTo>
                    <a:pt x="486" y="1882"/>
                  </a:lnTo>
                  <a:lnTo>
                    <a:pt x="570" y="1890"/>
                  </a:lnTo>
                  <a:lnTo>
                    <a:pt x="656" y="1894"/>
                  </a:lnTo>
                  <a:lnTo>
                    <a:pt x="742" y="1894"/>
                  </a:lnTo>
                  <a:lnTo>
                    <a:pt x="742" y="1894"/>
                  </a:lnTo>
                  <a:lnTo>
                    <a:pt x="828" y="1894"/>
                  </a:lnTo>
                  <a:lnTo>
                    <a:pt x="914" y="1890"/>
                  </a:lnTo>
                  <a:lnTo>
                    <a:pt x="998" y="1882"/>
                  </a:lnTo>
                  <a:lnTo>
                    <a:pt x="1082" y="1872"/>
                  </a:lnTo>
                  <a:lnTo>
                    <a:pt x="1164" y="1860"/>
                  </a:lnTo>
                  <a:lnTo>
                    <a:pt x="1244" y="1844"/>
                  </a:lnTo>
                  <a:lnTo>
                    <a:pt x="1324" y="1826"/>
                  </a:lnTo>
                  <a:lnTo>
                    <a:pt x="1402" y="1806"/>
                  </a:lnTo>
                  <a:lnTo>
                    <a:pt x="1402" y="1806"/>
                  </a:lnTo>
                  <a:lnTo>
                    <a:pt x="1416" y="1802"/>
                  </a:lnTo>
                  <a:lnTo>
                    <a:pt x="1426" y="1796"/>
                  </a:lnTo>
                  <a:lnTo>
                    <a:pt x="1438" y="1788"/>
                  </a:lnTo>
                  <a:lnTo>
                    <a:pt x="1448" y="1778"/>
                  </a:lnTo>
                  <a:lnTo>
                    <a:pt x="1456" y="1768"/>
                  </a:lnTo>
                  <a:lnTo>
                    <a:pt x="1462" y="1756"/>
                  </a:lnTo>
                  <a:lnTo>
                    <a:pt x="1466" y="1744"/>
                  </a:lnTo>
                  <a:lnTo>
                    <a:pt x="1470" y="1730"/>
                  </a:lnTo>
                  <a:lnTo>
                    <a:pt x="1470" y="1730"/>
                  </a:lnTo>
                  <a:lnTo>
                    <a:pt x="1476" y="1690"/>
                  </a:lnTo>
                  <a:lnTo>
                    <a:pt x="1480" y="1650"/>
                  </a:lnTo>
                  <a:lnTo>
                    <a:pt x="1484" y="1608"/>
                  </a:lnTo>
                  <a:lnTo>
                    <a:pt x="1484" y="1568"/>
                  </a:lnTo>
                  <a:lnTo>
                    <a:pt x="1484" y="1568"/>
                  </a:lnTo>
                  <a:lnTo>
                    <a:pt x="1482" y="1508"/>
                  </a:lnTo>
                  <a:lnTo>
                    <a:pt x="1478" y="1449"/>
                  </a:lnTo>
                  <a:lnTo>
                    <a:pt x="1468" y="1391"/>
                  </a:lnTo>
                  <a:lnTo>
                    <a:pt x="1456" y="1333"/>
                  </a:lnTo>
                  <a:lnTo>
                    <a:pt x="1442" y="1277"/>
                  </a:lnTo>
                  <a:lnTo>
                    <a:pt x="1424" y="1223"/>
                  </a:lnTo>
                  <a:lnTo>
                    <a:pt x="1404" y="1169"/>
                  </a:lnTo>
                  <a:lnTo>
                    <a:pt x="1380" y="1117"/>
                  </a:lnTo>
                  <a:lnTo>
                    <a:pt x="1354" y="1067"/>
                  </a:lnTo>
                  <a:lnTo>
                    <a:pt x="1324" y="1021"/>
                  </a:lnTo>
                  <a:lnTo>
                    <a:pt x="1294" y="975"/>
                  </a:lnTo>
                  <a:lnTo>
                    <a:pt x="1260" y="933"/>
                  </a:lnTo>
                  <a:lnTo>
                    <a:pt x="1224" y="893"/>
                  </a:lnTo>
                  <a:lnTo>
                    <a:pt x="1188" y="855"/>
                  </a:lnTo>
                  <a:lnTo>
                    <a:pt x="1148" y="823"/>
                  </a:lnTo>
                  <a:lnTo>
                    <a:pt x="1106" y="793"/>
                  </a:lnTo>
                  <a:lnTo>
                    <a:pt x="1106" y="793"/>
                  </a:lnTo>
                  <a:close/>
                  <a:moveTo>
                    <a:pt x="1284" y="1634"/>
                  </a:moveTo>
                  <a:lnTo>
                    <a:pt x="1284" y="1634"/>
                  </a:lnTo>
                  <a:lnTo>
                    <a:pt x="1220" y="1648"/>
                  </a:lnTo>
                  <a:lnTo>
                    <a:pt x="1154" y="1662"/>
                  </a:lnTo>
                  <a:lnTo>
                    <a:pt x="1088" y="1672"/>
                  </a:lnTo>
                  <a:lnTo>
                    <a:pt x="1020" y="1680"/>
                  </a:lnTo>
                  <a:lnTo>
                    <a:pt x="952" y="1688"/>
                  </a:lnTo>
                  <a:lnTo>
                    <a:pt x="882" y="1692"/>
                  </a:lnTo>
                  <a:lnTo>
                    <a:pt x="812" y="1696"/>
                  </a:lnTo>
                  <a:lnTo>
                    <a:pt x="742" y="1698"/>
                  </a:lnTo>
                  <a:lnTo>
                    <a:pt x="742" y="1698"/>
                  </a:lnTo>
                  <a:lnTo>
                    <a:pt x="672" y="1696"/>
                  </a:lnTo>
                  <a:lnTo>
                    <a:pt x="602" y="1694"/>
                  </a:lnTo>
                  <a:lnTo>
                    <a:pt x="532" y="1688"/>
                  </a:lnTo>
                  <a:lnTo>
                    <a:pt x="464" y="1682"/>
                  </a:lnTo>
                  <a:lnTo>
                    <a:pt x="398" y="1672"/>
                  </a:lnTo>
                  <a:lnTo>
                    <a:pt x="330" y="1662"/>
                  </a:lnTo>
                  <a:lnTo>
                    <a:pt x="266" y="1648"/>
                  </a:lnTo>
                  <a:lnTo>
                    <a:pt x="200" y="1634"/>
                  </a:lnTo>
                  <a:lnTo>
                    <a:pt x="200" y="1634"/>
                  </a:lnTo>
                  <a:lnTo>
                    <a:pt x="198" y="1600"/>
                  </a:lnTo>
                  <a:lnTo>
                    <a:pt x="198" y="1568"/>
                  </a:lnTo>
                  <a:lnTo>
                    <a:pt x="198" y="1568"/>
                  </a:lnTo>
                  <a:lnTo>
                    <a:pt x="200" y="1522"/>
                  </a:lnTo>
                  <a:lnTo>
                    <a:pt x="204" y="1476"/>
                  </a:lnTo>
                  <a:lnTo>
                    <a:pt x="210" y="1429"/>
                  </a:lnTo>
                  <a:lnTo>
                    <a:pt x="218" y="1383"/>
                  </a:lnTo>
                  <a:lnTo>
                    <a:pt x="230" y="1339"/>
                  </a:lnTo>
                  <a:lnTo>
                    <a:pt x="244" y="1295"/>
                  </a:lnTo>
                  <a:lnTo>
                    <a:pt x="260" y="1253"/>
                  </a:lnTo>
                  <a:lnTo>
                    <a:pt x="278" y="1213"/>
                  </a:lnTo>
                  <a:lnTo>
                    <a:pt x="298" y="1173"/>
                  </a:lnTo>
                  <a:lnTo>
                    <a:pt x="320" y="1135"/>
                  </a:lnTo>
                  <a:lnTo>
                    <a:pt x="344" y="1099"/>
                  </a:lnTo>
                  <a:lnTo>
                    <a:pt x="370" y="1067"/>
                  </a:lnTo>
                  <a:lnTo>
                    <a:pt x="398" y="1035"/>
                  </a:lnTo>
                  <a:lnTo>
                    <a:pt x="426" y="1005"/>
                  </a:lnTo>
                  <a:lnTo>
                    <a:pt x="458" y="979"/>
                  </a:lnTo>
                  <a:lnTo>
                    <a:pt x="488" y="957"/>
                  </a:lnTo>
                  <a:lnTo>
                    <a:pt x="488" y="957"/>
                  </a:lnTo>
                  <a:lnTo>
                    <a:pt x="504" y="945"/>
                  </a:lnTo>
                  <a:lnTo>
                    <a:pt x="518" y="931"/>
                  </a:lnTo>
                  <a:lnTo>
                    <a:pt x="530" y="919"/>
                  </a:lnTo>
                  <a:lnTo>
                    <a:pt x="542" y="903"/>
                  </a:lnTo>
                  <a:lnTo>
                    <a:pt x="552" y="887"/>
                  </a:lnTo>
                  <a:lnTo>
                    <a:pt x="560" y="871"/>
                  </a:lnTo>
                  <a:lnTo>
                    <a:pt x="566" y="855"/>
                  </a:lnTo>
                  <a:lnTo>
                    <a:pt x="570" y="837"/>
                  </a:lnTo>
                  <a:lnTo>
                    <a:pt x="574" y="819"/>
                  </a:lnTo>
                  <a:lnTo>
                    <a:pt x="576" y="801"/>
                  </a:lnTo>
                  <a:lnTo>
                    <a:pt x="576" y="783"/>
                  </a:lnTo>
                  <a:lnTo>
                    <a:pt x="574" y="765"/>
                  </a:lnTo>
                  <a:lnTo>
                    <a:pt x="572" y="747"/>
                  </a:lnTo>
                  <a:lnTo>
                    <a:pt x="566" y="729"/>
                  </a:lnTo>
                  <a:lnTo>
                    <a:pt x="560" y="711"/>
                  </a:lnTo>
                  <a:lnTo>
                    <a:pt x="550" y="695"/>
                  </a:lnTo>
                  <a:lnTo>
                    <a:pt x="550" y="695"/>
                  </a:lnTo>
                  <a:lnTo>
                    <a:pt x="538" y="673"/>
                  </a:lnTo>
                  <a:lnTo>
                    <a:pt x="528" y="649"/>
                  </a:lnTo>
                  <a:lnTo>
                    <a:pt x="520" y="623"/>
                  </a:lnTo>
                  <a:lnTo>
                    <a:pt x="512" y="596"/>
                  </a:lnTo>
                  <a:lnTo>
                    <a:pt x="506" y="570"/>
                  </a:lnTo>
                  <a:lnTo>
                    <a:pt x="502" y="544"/>
                  </a:lnTo>
                  <a:lnTo>
                    <a:pt x="500" y="516"/>
                  </a:lnTo>
                  <a:lnTo>
                    <a:pt x="498" y="488"/>
                  </a:lnTo>
                  <a:lnTo>
                    <a:pt x="498" y="488"/>
                  </a:lnTo>
                  <a:lnTo>
                    <a:pt x="500" y="456"/>
                  </a:lnTo>
                  <a:lnTo>
                    <a:pt x="504" y="426"/>
                  </a:lnTo>
                  <a:lnTo>
                    <a:pt x="508" y="398"/>
                  </a:lnTo>
                  <a:lnTo>
                    <a:pt x="516" y="370"/>
                  </a:lnTo>
                  <a:lnTo>
                    <a:pt x="526" y="344"/>
                  </a:lnTo>
                  <a:lnTo>
                    <a:pt x="538" y="320"/>
                  </a:lnTo>
                  <a:lnTo>
                    <a:pt x="550" y="298"/>
                  </a:lnTo>
                  <a:lnTo>
                    <a:pt x="566" y="278"/>
                  </a:lnTo>
                  <a:lnTo>
                    <a:pt x="582" y="260"/>
                  </a:lnTo>
                  <a:lnTo>
                    <a:pt x="602" y="244"/>
                  </a:lnTo>
                  <a:lnTo>
                    <a:pt x="622" y="230"/>
                  </a:lnTo>
                  <a:lnTo>
                    <a:pt x="642" y="220"/>
                  </a:lnTo>
                  <a:lnTo>
                    <a:pt x="666" y="210"/>
                  </a:lnTo>
                  <a:lnTo>
                    <a:pt x="690" y="204"/>
                  </a:lnTo>
                  <a:lnTo>
                    <a:pt x="716" y="200"/>
                  </a:lnTo>
                  <a:lnTo>
                    <a:pt x="742" y="198"/>
                  </a:lnTo>
                  <a:lnTo>
                    <a:pt x="742" y="198"/>
                  </a:lnTo>
                  <a:lnTo>
                    <a:pt x="768" y="200"/>
                  </a:lnTo>
                  <a:lnTo>
                    <a:pt x="794" y="204"/>
                  </a:lnTo>
                  <a:lnTo>
                    <a:pt x="818" y="210"/>
                  </a:lnTo>
                  <a:lnTo>
                    <a:pt x="842" y="220"/>
                  </a:lnTo>
                  <a:lnTo>
                    <a:pt x="864" y="230"/>
                  </a:lnTo>
                  <a:lnTo>
                    <a:pt x="884" y="244"/>
                  </a:lnTo>
                  <a:lnTo>
                    <a:pt x="902" y="260"/>
                  </a:lnTo>
                  <a:lnTo>
                    <a:pt x="918" y="278"/>
                  </a:lnTo>
                  <a:lnTo>
                    <a:pt x="934" y="298"/>
                  </a:lnTo>
                  <a:lnTo>
                    <a:pt x="948" y="320"/>
                  </a:lnTo>
                  <a:lnTo>
                    <a:pt x="958" y="344"/>
                  </a:lnTo>
                  <a:lnTo>
                    <a:pt x="968" y="370"/>
                  </a:lnTo>
                  <a:lnTo>
                    <a:pt x="976" y="398"/>
                  </a:lnTo>
                  <a:lnTo>
                    <a:pt x="982" y="426"/>
                  </a:lnTo>
                  <a:lnTo>
                    <a:pt x="984" y="456"/>
                  </a:lnTo>
                  <a:lnTo>
                    <a:pt x="986" y="488"/>
                  </a:lnTo>
                  <a:lnTo>
                    <a:pt x="986" y="488"/>
                  </a:lnTo>
                  <a:lnTo>
                    <a:pt x="984" y="516"/>
                  </a:lnTo>
                  <a:lnTo>
                    <a:pt x="982" y="542"/>
                  </a:lnTo>
                  <a:lnTo>
                    <a:pt x="978" y="570"/>
                  </a:lnTo>
                  <a:lnTo>
                    <a:pt x="972" y="596"/>
                  </a:lnTo>
                  <a:lnTo>
                    <a:pt x="966" y="623"/>
                  </a:lnTo>
                  <a:lnTo>
                    <a:pt x="956" y="649"/>
                  </a:lnTo>
                  <a:lnTo>
                    <a:pt x="946" y="673"/>
                  </a:lnTo>
                  <a:lnTo>
                    <a:pt x="934" y="695"/>
                  </a:lnTo>
                  <a:lnTo>
                    <a:pt x="934" y="695"/>
                  </a:lnTo>
                  <a:lnTo>
                    <a:pt x="926" y="713"/>
                  </a:lnTo>
                  <a:lnTo>
                    <a:pt x="918" y="729"/>
                  </a:lnTo>
                  <a:lnTo>
                    <a:pt x="914" y="747"/>
                  </a:lnTo>
                  <a:lnTo>
                    <a:pt x="910" y="765"/>
                  </a:lnTo>
                  <a:lnTo>
                    <a:pt x="908" y="783"/>
                  </a:lnTo>
                  <a:lnTo>
                    <a:pt x="908" y="803"/>
                  </a:lnTo>
                  <a:lnTo>
                    <a:pt x="910" y="821"/>
                  </a:lnTo>
                  <a:lnTo>
                    <a:pt x="914" y="837"/>
                  </a:lnTo>
                  <a:lnTo>
                    <a:pt x="918" y="855"/>
                  </a:lnTo>
                  <a:lnTo>
                    <a:pt x="926" y="871"/>
                  </a:lnTo>
                  <a:lnTo>
                    <a:pt x="934" y="889"/>
                  </a:lnTo>
                  <a:lnTo>
                    <a:pt x="944" y="903"/>
                  </a:lnTo>
                  <a:lnTo>
                    <a:pt x="954" y="919"/>
                  </a:lnTo>
                  <a:lnTo>
                    <a:pt x="966" y="931"/>
                  </a:lnTo>
                  <a:lnTo>
                    <a:pt x="980" y="945"/>
                  </a:lnTo>
                  <a:lnTo>
                    <a:pt x="996" y="957"/>
                  </a:lnTo>
                  <a:lnTo>
                    <a:pt x="996" y="957"/>
                  </a:lnTo>
                  <a:lnTo>
                    <a:pt x="1028" y="979"/>
                  </a:lnTo>
                  <a:lnTo>
                    <a:pt x="1058" y="1005"/>
                  </a:lnTo>
                  <a:lnTo>
                    <a:pt x="1088" y="1035"/>
                  </a:lnTo>
                  <a:lnTo>
                    <a:pt x="1114" y="1067"/>
                  </a:lnTo>
                  <a:lnTo>
                    <a:pt x="1140" y="1099"/>
                  </a:lnTo>
                  <a:lnTo>
                    <a:pt x="1164" y="1135"/>
                  </a:lnTo>
                  <a:lnTo>
                    <a:pt x="1186" y="1173"/>
                  </a:lnTo>
                  <a:lnTo>
                    <a:pt x="1206" y="1213"/>
                  </a:lnTo>
                  <a:lnTo>
                    <a:pt x="1224" y="1253"/>
                  </a:lnTo>
                  <a:lnTo>
                    <a:pt x="1240" y="1295"/>
                  </a:lnTo>
                  <a:lnTo>
                    <a:pt x="1254" y="1339"/>
                  </a:lnTo>
                  <a:lnTo>
                    <a:pt x="1266" y="1383"/>
                  </a:lnTo>
                  <a:lnTo>
                    <a:pt x="1274" y="1429"/>
                  </a:lnTo>
                  <a:lnTo>
                    <a:pt x="1282" y="1476"/>
                  </a:lnTo>
                  <a:lnTo>
                    <a:pt x="1286" y="1522"/>
                  </a:lnTo>
                  <a:lnTo>
                    <a:pt x="1286" y="1568"/>
                  </a:lnTo>
                  <a:lnTo>
                    <a:pt x="1286" y="1568"/>
                  </a:lnTo>
                  <a:lnTo>
                    <a:pt x="1286" y="1600"/>
                  </a:lnTo>
                  <a:lnTo>
                    <a:pt x="1284" y="1634"/>
                  </a:lnTo>
                  <a:lnTo>
                    <a:pt x="1284" y="1634"/>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6"/>
            <p:cNvSpPr>
              <a:spLocks noEditPoints="1"/>
            </p:cNvSpPr>
            <p:nvPr/>
          </p:nvSpPr>
          <p:spPr bwMode="gray">
            <a:xfrm>
              <a:off x="6661150" y="3152775"/>
              <a:ext cx="2355850" cy="3006725"/>
            </a:xfrm>
            <a:custGeom>
              <a:avLst/>
              <a:gdLst>
                <a:gd name="T0" fmla="*/ 1152 w 1484"/>
                <a:gd name="T1" fmla="*/ 687 h 1894"/>
                <a:gd name="T2" fmla="*/ 1184 w 1484"/>
                <a:gd name="T3" fmla="*/ 488 h 1894"/>
                <a:gd name="T4" fmla="*/ 1150 w 1484"/>
                <a:gd name="T5" fmla="*/ 292 h 1894"/>
                <a:gd name="T6" fmla="*/ 1028 w 1484"/>
                <a:gd name="T7" fmla="*/ 108 h 1894"/>
                <a:gd name="T8" fmla="*/ 834 w 1484"/>
                <a:gd name="T9" fmla="*/ 10 h 1894"/>
                <a:gd name="T10" fmla="*/ 718 w 1484"/>
                <a:gd name="T11" fmla="*/ 2 h 1894"/>
                <a:gd name="T12" fmla="*/ 526 w 1484"/>
                <a:gd name="T13" fmla="*/ 58 h 1894"/>
                <a:gd name="T14" fmla="*/ 374 w 1484"/>
                <a:gd name="T15" fmla="*/ 210 h 1894"/>
                <a:gd name="T16" fmla="*/ 304 w 1484"/>
                <a:gd name="T17" fmla="*/ 436 h 1894"/>
                <a:gd name="T18" fmla="*/ 312 w 1484"/>
                <a:gd name="T19" fmla="*/ 609 h 1894"/>
                <a:gd name="T20" fmla="*/ 378 w 1484"/>
                <a:gd name="T21" fmla="*/ 793 h 1894"/>
                <a:gd name="T22" fmla="*/ 224 w 1484"/>
                <a:gd name="T23" fmla="*/ 933 h 1894"/>
                <a:gd name="T24" fmla="*/ 82 w 1484"/>
                <a:gd name="T25" fmla="*/ 1169 h 1894"/>
                <a:gd name="T26" fmla="*/ 8 w 1484"/>
                <a:gd name="T27" fmla="*/ 1449 h 1894"/>
                <a:gd name="T28" fmla="*/ 4 w 1484"/>
                <a:gd name="T29" fmla="*/ 1650 h 1894"/>
                <a:gd name="T30" fmla="*/ 22 w 1484"/>
                <a:gd name="T31" fmla="*/ 1756 h 1894"/>
                <a:gd name="T32" fmla="*/ 70 w 1484"/>
                <a:gd name="T33" fmla="*/ 1802 h 1894"/>
                <a:gd name="T34" fmla="*/ 320 w 1484"/>
                <a:gd name="T35" fmla="*/ 1860 h 1894"/>
                <a:gd name="T36" fmla="*/ 742 w 1484"/>
                <a:gd name="T37" fmla="*/ 1894 h 1894"/>
                <a:gd name="T38" fmla="*/ 1082 w 1484"/>
                <a:gd name="T39" fmla="*/ 1872 h 1894"/>
                <a:gd name="T40" fmla="*/ 1402 w 1484"/>
                <a:gd name="T41" fmla="*/ 1806 h 1894"/>
                <a:gd name="T42" fmla="*/ 1456 w 1484"/>
                <a:gd name="T43" fmla="*/ 1768 h 1894"/>
                <a:gd name="T44" fmla="*/ 1476 w 1484"/>
                <a:gd name="T45" fmla="*/ 1690 h 1894"/>
                <a:gd name="T46" fmla="*/ 1482 w 1484"/>
                <a:gd name="T47" fmla="*/ 1508 h 1894"/>
                <a:gd name="T48" fmla="*/ 1424 w 1484"/>
                <a:gd name="T49" fmla="*/ 1223 h 1894"/>
                <a:gd name="T50" fmla="*/ 1294 w 1484"/>
                <a:gd name="T51" fmla="*/ 975 h 1894"/>
                <a:gd name="T52" fmla="*/ 1106 w 1484"/>
                <a:gd name="T53" fmla="*/ 793 h 1894"/>
                <a:gd name="T54" fmla="*/ 1154 w 1484"/>
                <a:gd name="T55" fmla="*/ 1662 h 1894"/>
                <a:gd name="T56" fmla="*/ 812 w 1484"/>
                <a:gd name="T57" fmla="*/ 1696 h 1894"/>
                <a:gd name="T58" fmla="*/ 532 w 1484"/>
                <a:gd name="T59" fmla="*/ 1688 h 1894"/>
                <a:gd name="T60" fmla="*/ 200 w 1484"/>
                <a:gd name="T61" fmla="*/ 1634 h 1894"/>
                <a:gd name="T62" fmla="*/ 200 w 1484"/>
                <a:gd name="T63" fmla="*/ 1522 h 1894"/>
                <a:gd name="T64" fmla="*/ 244 w 1484"/>
                <a:gd name="T65" fmla="*/ 1295 h 1894"/>
                <a:gd name="T66" fmla="*/ 344 w 1484"/>
                <a:gd name="T67" fmla="*/ 1099 h 1894"/>
                <a:gd name="T68" fmla="*/ 488 w 1484"/>
                <a:gd name="T69" fmla="*/ 957 h 1894"/>
                <a:gd name="T70" fmla="*/ 542 w 1484"/>
                <a:gd name="T71" fmla="*/ 903 h 1894"/>
                <a:gd name="T72" fmla="*/ 574 w 1484"/>
                <a:gd name="T73" fmla="*/ 819 h 1894"/>
                <a:gd name="T74" fmla="*/ 566 w 1484"/>
                <a:gd name="T75" fmla="*/ 729 h 1894"/>
                <a:gd name="T76" fmla="*/ 528 w 1484"/>
                <a:gd name="T77" fmla="*/ 649 h 1894"/>
                <a:gd name="T78" fmla="*/ 500 w 1484"/>
                <a:gd name="T79" fmla="*/ 516 h 1894"/>
                <a:gd name="T80" fmla="*/ 508 w 1484"/>
                <a:gd name="T81" fmla="*/ 398 h 1894"/>
                <a:gd name="T82" fmla="*/ 566 w 1484"/>
                <a:gd name="T83" fmla="*/ 278 h 1894"/>
                <a:gd name="T84" fmla="*/ 666 w 1484"/>
                <a:gd name="T85" fmla="*/ 210 h 1894"/>
                <a:gd name="T86" fmla="*/ 768 w 1484"/>
                <a:gd name="T87" fmla="*/ 200 h 1894"/>
                <a:gd name="T88" fmla="*/ 884 w 1484"/>
                <a:gd name="T89" fmla="*/ 244 h 1894"/>
                <a:gd name="T90" fmla="*/ 958 w 1484"/>
                <a:gd name="T91" fmla="*/ 344 h 1894"/>
                <a:gd name="T92" fmla="*/ 986 w 1484"/>
                <a:gd name="T93" fmla="*/ 488 h 1894"/>
                <a:gd name="T94" fmla="*/ 972 w 1484"/>
                <a:gd name="T95" fmla="*/ 596 h 1894"/>
                <a:gd name="T96" fmla="*/ 934 w 1484"/>
                <a:gd name="T97" fmla="*/ 695 h 1894"/>
                <a:gd name="T98" fmla="*/ 908 w 1484"/>
                <a:gd name="T99" fmla="*/ 783 h 1894"/>
                <a:gd name="T100" fmla="*/ 926 w 1484"/>
                <a:gd name="T101" fmla="*/ 871 h 1894"/>
                <a:gd name="T102" fmla="*/ 980 w 1484"/>
                <a:gd name="T103" fmla="*/ 945 h 1894"/>
                <a:gd name="T104" fmla="*/ 1088 w 1484"/>
                <a:gd name="T105" fmla="*/ 1035 h 1894"/>
                <a:gd name="T106" fmla="*/ 1206 w 1484"/>
                <a:gd name="T107" fmla="*/ 1213 h 1894"/>
                <a:gd name="T108" fmla="*/ 1274 w 1484"/>
                <a:gd name="T109" fmla="*/ 1429 h 1894"/>
                <a:gd name="T110" fmla="*/ 1286 w 1484"/>
                <a:gd name="T111" fmla="*/ 160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4" h="1894">
                  <a:moveTo>
                    <a:pt x="1106" y="793"/>
                  </a:moveTo>
                  <a:lnTo>
                    <a:pt x="1106" y="793"/>
                  </a:lnTo>
                  <a:lnTo>
                    <a:pt x="1124" y="759"/>
                  </a:lnTo>
                  <a:lnTo>
                    <a:pt x="1140" y="723"/>
                  </a:lnTo>
                  <a:lnTo>
                    <a:pt x="1152" y="687"/>
                  </a:lnTo>
                  <a:lnTo>
                    <a:pt x="1164" y="649"/>
                  </a:lnTo>
                  <a:lnTo>
                    <a:pt x="1172" y="609"/>
                  </a:lnTo>
                  <a:lnTo>
                    <a:pt x="1178" y="570"/>
                  </a:lnTo>
                  <a:lnTo>
                    <a:pt x="1182" y="528"/>
                  </a:lnTo>
                  <a:lnTo>
                    <a:pt x="1184" y="488"/>
                  </a:lnTo>
                  <a:lnTo>
                    <a:pt x="1184" y="488"/>
                  </a:lnTo>
                  <a:lnTo>
                    <a:pt x="1182" y="436"/>
                  </a:lnTo>
                  <a:lnTo>
                    <a:pt x="1174" y="386"/>
                  </a:lnTo>
                  <a:lnTo>
                    <a:pt x="1164" y="338"/>
                  </a:lnTo>
                  <a:lnTo>
                    <a:pt x="1150" y="292"/>
                  </a:lnTo>
                  <a:lnTo>
                    <a:pt x="1132" y="250"/>
                  </a:lnTo>
                  <a:lnTo>
                    <a:pt x="1112" y="210"/>
                  </a:lnTo>
                  <a:lnTo>
                    <a:pt x="1086" y="172"/>
                  </a:lnTo>
                  <a:lnTo>
                    <a:pt x="1058" y="138"/>
                  </a:lnTo>
                  <a:lnTo>
                    <a:pt x="1028" y="108"/>
                  </a:lnTo>
                  <a:lnTo>
                    <a:pt x="994" y="80"/>
                  </a:lnTo>
                  <a:lnTo>
                    <a:pt x="958" y="58"/>
                  </a:lnTo>
                  <a:lnTo>
                    <a:pt x="920" y="38"/>
                  </a:lnTo>
                  <a:lnTo>
                    <a:pt x="878" y="22"/>
                  </a:lnTo>
                  <a:lnTo>
                    <a:pt x="834" y="10"/>
                  </a:lnTo>
                  <a:lnTo>
                    <a:pt x="790" y="4"/>
                  </a:lnTo>
                  <a:lnTo>
                    <a:pt x="766" y="2"/>
                  </a:lnTo>
                  <a:lnTo>
                    <a:pt x="742" y="0"/>
                  </a:lnTo>
                  <a:lnTo>
                    <a:pt x="742" y="0"/>
                  </a:lnTo>
                  <a:lnTo>
                    <a:pt x="718" y="2"/>
                  </a:lnTo>
                  <a:lnTo>
                    <a:pt x="696" y="4"/>
                  </a:lnTo>
                  <a:lnTo>
                    <a:pt x="650" y="10"/>
                  </a:lnTo>
                  <a:lnTo>
                    <a:pt x="606" y="22"/>
                  </a:lnTo>
                  <a:lnTo>
                    <a:pt x="566" y="38"/>
                  </a:lnTo>
                  <a:lnTo>
                    <a:pt x="526" y="58"/>
                  </a:lnTo>
                  <a:lnTo>
                    <a:pt x="490" y="80"/>
                  </a:lnTo>
                  <a:lnTo>
                    <a:pt x="456" y="108"/>
                  </a:lnTo>
                  <a:lnTo>
                    <a:pt x="426" y="138"/>
                  </a:lnTo>
                  <a:lnTo>
                    <a:pt x="398" y="172"/>
                  </a:lnTo>
                  <a:lnTo>
                    <a:pt x="374" y="210"/>
                  </a:lnTo>
                  <a:lnTo>
                    <a:pt x="352" y="250"/>
                  </a:lnTo>
                  <a:lnTo>
                    <a:pt x="334" y="292"/>
                  </a:lnTo>
                  <a:lnTo>
                    <a:pt x="320" y="338"/>
                  </a:lnTo>
                  <a:lnTo>
                    <a:pt x="310" y="386"/>
                  </a:lnTo>
                  <a:lnTo>
                    <a:pt x="304" y="436"/>
                  </a:lnTo>
                  <a:lnTo>
                    <a:pt x="300" y="488"/>
                  </a:lnTo>
                  <a:lnTo>
                    <a:pt x="300" y="488"/>
                  </a:lnTo>
                  <a:lnTo>
                    <a:pt x="302" y="528"/>
                  </a:lnTo>
                  <a:lnTo>
                    <a:pt x="306" y="570"/>
                  </a:lnTo>
                  <a:lnTo>
                    <a:pt x="312" y="609"/>
                  </a:lnTo>
                  <a:lnTo>
                    <a:pt x="320" y="649"/>
                  </a:lnTo>
                  <a:lnTo>
                    <a:pt x="332" y="687"/>
                  </a:lnTo>
                  <a:lnTo>
                    <a:pt x="346" y="723"/>
                  </a:lnTo>
                  <a:lnTo>
                    <a:pt x="360" y="759"/>
                  </a:lnTo>
                  <a:lnTo>
                    <a:pt x="378" y="793"/>
                  </a:lnTo>
                  <a:lnTo>
                    <a:pt x="378" y="793"/>
                  </a:lnTo>
                  <a:lnTo>
                    <a:pt x="338" y="823"/>
                  </a:lnTo>
                  <a:lnTo>
                    <a:pt x="298" y="855"/>
                  </a:lnTo>
                  <a:lnTo>
                    <a:pt x="260" y="893"/>
                  </a:lnTo>
                  <a:lnTo>
                    <a:pt x="224" y="933"/>
                  </a:lnTo>
                  <a:lnTo>
                    <a:pt x="192" y="975"/>
                  </a:lnTo>
                  <a:lnTo>
                    <a:pt x="160" y="1021"/>
                  </a:lnTo>
                  <a:lnTo>
                    <a:pt x="132" y="1067"/>
                  </a:lnTo>
                  <a:lnTo>
                    <a:pt x="106" y="1117"/>
                  </a:lnTo>
                  <a:lnTo>
                    <a:pt x="82" y="1169"/>
                  </a:lnTo>
                  <a:lnTo>
                    <a:pt x="60" y="1223"/>
                  </a:lnTo>
                  <a:lnTo>
                    <a:pt x="42" y="1277"/>
                  </a:lnTo>
                  <a:lnTo>
                    <a:pt x="28" y="1333"/>
                  </a:lnTo>
                  <a:lnTo>
                    <a:pt x="16" y="1391"/>
                  </a:lnTo>
                  <a:lnTo>
                    <a:pt x="8" y="1449"/>
                  </a:lnTo>
                  <a:lnTo>
                    <a:pt x="2" y="1508"/>
                  </a:lnTo>
                  <a:lnTo>
                    <a:pt x="0" y="1568"/>
                  </a:lnTo>
                  <a:lnTo>
                    <a:pt x="0" y="1568"/>
                  </a:lnTo>
                  <a:lnTo>
                    <a:pt x="2" y="1608"/>
                  </a:lnTo>
                  <a:lnTo>
                    <a:pt x="4" y="1650"/>
                  </a:lnTo>
                  <a:lnTo>
                    <a:pt x="8" y="1690"/>
                  </a:lnTo>
                  <a:lnTo>
                    <a:pt x="14" y="1730"/>
                  </a:lnTo>
                  <a:lnTo>
                    <a:pt x="14" y="1730"/>
                  </a:lnTo>
                  <a:lnTo>
                    <a:pt x="18" y="1744"/>
                  </a:lnTo>
                  <a:lnTo>
                    <a:pt x="22" y="1756"/>
                  </a:lnTo>
                  <a:lnTo>
                    <a:pt x="30" y="1768"/>
                  </a:lnTo>
                  <a:lnTo>
                    <a:pt x="38" y="1778"/>
                  </a:lnTo>
                  <a:lnTo>
                    <a:pt x="46" y="1788"/>
                  </a:lnTo>
                  <a:lnTo>
                    <a:pt x="58" y="1796"/>
                  </a:lnTo>
                  <a:lnTo>
                    <a:pt x="70" y="1802"/>
                  </a:lnTo>
                  <a:lnTo>
                    <a:pt x="82" y="1806"/>
                  </a:lnTo>
                  <a:lnTo>
                    <a:pt x="82" y="1806"/>
                  </a:lnTo>
                  <a:lnTo>
                    <a:pt x="160" y="1826"/>
                  </a:lnTo>
                  <a:lnTo>
                    <a:pt x="240" y="1844"/>
                  </a:lnTo>
                  <a:lnTo>
                    <a:pt x="320" y="1860"/>
                  </a:lnTo>
                  <a:lnTo>
                    <a:pt x="402" y="1872"/>
                  </a:lnTo>
                  <a:lnTo>
                    <a:pt x="486" y="1882"/>
                  </a:lnTo>
                  <a:lnTo>
                    <a:pt x="570" y="1890"/>
                  </a:lnTo>
                  <a:lnTo>
                    <a:pt x="656" y="1894"/>
                  </a:lnTo>
                  <a:lnTo>
                    <a:pt x="742" y="1894"/>
                  </a:lnTo>
                  <a:lnTo>
                    <a:pt x="742" y="1894"/>
                  </a:lnTo>
                  <a:lnTo>
                    <a:pt x="828" y="1894"/>
                  </a:lnTo>
                  <a:lnTo>
                    <a:pt x="914" y="1890"/>
                  </a:lnTo>
                  <a:lnTo>
                    <a:pt x="998" y="1882"/>
                  </a:lnTo>
                  <a:lnTo>
                    <a:pt x="1082" y="1872"/>
                  </a:lnTo>
                  <a:lnTo>
                    <a:pt x="1164" y="1860"/>
                  </a:lnTo>
                  <a:lnTo>
                    <a:pt x="1244" y="1844"/>
                  </a:lnTo>
                  <a:lnTo>
                    <a:pt x="1324" y="1826"/>
                  </a:lnTo>
                  <a:lnTo>
                    <a:pt x="1402" y="1806"/>
                  </a:lnTo>
                  <a:lnTo>
                    <a:pt x="1402" y="1806"/>
                  </a:lnTo>
                  <a:lnTo>
                    <a:pt x="1414" y="1802"/>
                  </a:lnTo>
                  <a:lnTo>
                    <a:pt x="1426" y="1796"/>
                  </a:lnTo>
                  <a:lnTo>
                    <a:pt x="1438" y="1788"/>
                  </a:lnTo>
                  <a:lnTo>
                    <a:pt x="1446" y="1778"/>
                  </a:lnTo>
                  <a:lnTo>
                    <a:pt x="1456" y="1768"/>
                  </a:lnTo>
                  <a:lnTo>
                    <a:pt x="1462" y="1756"/>
                  </a:lnTo>
                  <a:lnTo>
                    <a:pt x="1466" y="1744"/>
                  </a:lnTo>
                  <a:lnTo>
                    <a:pt x="1470" y="1730"/>
                  </a:lnTo>
                  <a:lnTo>
                    <a:pt x="1470" y="1730"/>
                  </a:lnTo>
                  <a:lnTo>
                    <a:pt x="1476" y="1690"/>
                  </a:lnTo>
                  <a:lnTo>
                    <a:pt x="1480" y="1650"/>
                  </a:lnTo>
                  <a:lnTo>
                    <a:pt x="1484" y="1608"/>
                  </a:lnTo>
                  <a:lnTo>
                    <a:pt x="1484" y="1568"/>
                  </a:lnTo>
                  <a:lnTo>
                    <a:pt x="1484" y="1568"/>
                  </a:lnTo>
                  <a:lnTo>
                    <a:pt x="1482" y="1508"/>
                  </a:lnTo>
                  <a:lnTo>
                    <a:pt x="1478" y="1449"/>
                  </a:lnTo>
                  <a:lnTo>
                    <a:pt x="1468" y="1391"/>
                  </a:lnTo>
                  <a:lnTo>
                    <a:pt x="1456" y="1333"/>
                  </a:lnTo>
                  <a:lnTo>
                    <a:pt x="1442" y="1277"/>
                  </a:lnTo>
                  <a:lnTo>
                    <a:pt x="1424" y="1223"/>
                  </a:lnTo>
                  <a:lnTo>
                    <a:pt x="1402" y="1169"/>
                  </a:lnTo>
                  <a:lnTo>
                    <a:pt x="1380" y="1117"/>
                  </a:lnTo>
                  <a:lnTo>
                    <a:pt x="1354" y="1067"/>
                  </a:lnTo>
                  <a:lnTo>
                    <a:pt x="1324" y="1021"/>
                  </a:lnTo>
                  <a:lnTo>
                    <a:pt x="1294" y="975"/>
                  </a:lnTo>
                  <a:lnTo>
                    <a:pt x="1260" y="933"/>
                  </a:lnTo>
                  <a:lnTo>
                    <a:pt x="1224" y="893"/>
                  </a:lnTo>
                  <a:lnTo>
                    <a:pt x="1186" y="855"/>
                  </a:lnTo>
                  <a:lnTo>
                    <a:pt x="1148" y="823"/>
                  </a:lnTo>
                  <a:lnTo>
                    <a:pt x="1106" y="793"/>
                  </a:lnTo>
                  <a:lnTo>
                    <a:pt x="1106" y="793"/>
                  </a:lnTo>
                  <a:close/>
                  <a:moveTo>
                    <a:pt x="1284" y="1634"/>
                  </a:moveTo>
                  <a:lnTo>
                    <a:pt x="1284" y="1634"/>
                  </a:lnTo>
                  <a:lnTo>
                    <a:pt x="1220" y="1648"/>
                  </a:lnTo>
                  <a:lnTo>
                    <a:pt x="1154" y="1662"/>
                  </a:lnTo>
                  <a:lnTo>
                    <a:pt x="1088" y="1672"/>
                  </a:lnTo>
                  <a:lnTo>
                    <a:pt x="1020" y="1680"/>
                  </a:lnTo>
                  <a:lnTo>
                    <a:pt x="952" y="1688"/>
                  </a:lnTo>
                  <a:lnTo>
                    <a:pt x="882" y="1692"/>
                  </a:lnTo>
                  <a:lnTo>
                    <a:pt x="812" y="1696"/>
                  </a:lnTo>
                  <a:lnTo>
                    <a:pt x="742" y="1698"/>
                  </a:lnTo>
                  <a:lnTo>
                    <a:pt x="742" y="1698"/>
                  </a:lnTo>
                  <a:lnTo>
                    <a:pt x="672" y="1696"/>
                  </a:lnTo>
                  <a:lnTo>
                    <a:pt x="602" y="1694"/>
                  </a:lnTo>
                  <a:lnTo>
                    <a:pt x="532" y="1688"/>
                  </a:lnTo>
                  <a:lnTo>
                    <a:pt x="464" y="1682"/>
                  </a:lnTo>
                  <a:lnTo>
                    <a:pt x="398" y="1672"/>
                  </a:lnTo>
                  <a:lnTo>
                    <a:pt x="330" y="1662"/>
                  </a:lnTo>
                  <a:lnTo>
                    <a:pt x="266" y="1648"/>
                  </a:lnTo>
                  <a:lnTo>
                    <a:pt x="200" y="1634"/>
                  </a:lnTo>
                  <a:lnTo>
                    <a:pt x="200" y="1634"/>
                  </a:lnTo>
                  <a:lnTo>
                    <a:pt x="198" y="1600"/>
                  </a:lnTo>
                  <a:lnTo>
                    <a:pt x="198" y="1568"/>
                  </a:lnTo>
                  <a:lnTo>
                    <a:pt x="198" y="1568"/>
                  </a:lnTo>
                  <a:lnTo>
                    <a:pt x="200" y="1522"/>
                  </a:lnTo>
                  <a:lnTo>
                    <a:pt x="204" y="1476"/>
                  </a:lnTo>
                  <a:lnTo>
                    <a:pt x="210" y="1429"/>
                  </a:lnTo>
                  <a:lnTo>
                    <a:pt x="220" y="1383"/>
                  </a:lnTo>
                  <a:lnTo>
                    <a:pt x="230" y="1339"/>
                  </a:lnTo>
                  <a:lnTo>
                    <a:pt x="244" y="1295"/>
                  </a:lnTo>
                  <a:lnTo>
                    <a:pt x="260" y="1253"/>
                  </a:lnTo>
                  <a:lnTo>
                    <a:pt x="278" y="1213"/>
                  </a:lnTo>
                  <a:lnTo>
                    <a:pt x="298" y="1173"/>
                  </a:lnTo>
                  <a:lnTo>
                    <a:pt x="320" y="1135"/>
                  </a:lnTo>
                  <a:lnTo>
                    <a:pt x="344" y="1099"/>
                  </a:lnTo>
                  <a:lnTo>
                    <a:pt x="370" y="1067"/>
                  </a:lnTo>
                  <a:lnTo>
                    <a:pt x="398" y="1035"/>
                  </a:lnTo>
                  <a:lnTo>
                    <a:pt x="426" y="1005"/>
                  </a:lnTo>
                  <a:lnTo>
                    <a:pt x="456" y="979"/>
                  </a:lnTo>
                  <a:lnTo>
                    <a:pt x="488" y="957"/>
                  </a:lnTo>
                  <a:lnTo>
                    <a:pt x="488" y="957"/>
                  </a:lnTo>
                  <a:lnTo>
                    <a:pt x="504" y="945"/>
                  </a:lnTo>
                  <a:lnTo>
                    <a:pt x="518" y="931"/>
                  </a:lnTo>
                  <a:lnTo>
                    <a:pt x="530" y="919"/>
                  </a:lnTo>
                  <a:lnTo>
                    <a:pt x="542" y="903"/>
                  </a:lnTo>
                  <a:lnTo>
                    <a:pt x="552" y="887"/>
                  </a:lnTo>
                  <a:lnTo>
                    <a:pt x="560" y="871"/>
                  </a:lnTo>
                  <a:lnTo>
                    <a:pt x="566" y="855"/>
                  </a:lnTo>
                  <a:lnTo>
                    <a:pt x="570" y="837"/>
                  </a:lnTo>
                  <a:lnTo>
                    <a:pt x="574" y="819"/>
                  </a:lnTo>
                  <a:lnTo>
                    <a:pt x="576" y="801"/>
                  </a:lnTo>
                  <a:lnTo>
                    <a:pt x="576" y="783"/>
                  </a:lnTo>
                  <a:lnTo>
                    <a:pt x="574" y="765"/>
                  </a:lnTo>
                  <a:lnTo>
                    <a:pt x="570" y="747"/>
                  </a:lnTo>
                  <a:lnTo>
                    <a:pt x="566" y="729"/>
                  </a:lnTo>
                  <a:lnTo>
                    <a:pt x="558" y="711"/>
                  </a:lnTo>
                  <a:lnTo>
                    <a:pt x="550" y="695"/>
                  </a:lnTo>
                  <a:lnTo>
                    <a:pt x="550" y="695"/>
                  </a:lnTo>
                  <a:lnTo>
                    <a:pt x="538" y="671"/>
                  </a:lnTo>
                  <a:lnTo>
                    <a:pt x="528" y="649"/>
                  </a:lnTo>
                  <a:lnTo>
                    <a:pt x="520" y="623"/>
                  </a:lnTo>
                  <a:lnTo>
                    <a:pt x="512" y="596"/>
                  </a:lnTo>
                  <a:lnTo>
                    <a:pt x="506" y="570"/>
                  </a:lnTo>
                  <a:lnTo>
                    <a:pt x="502" y="544"/>
                  </a:lnTo>
                  <a:lnTo>
                    <a:pt x="500" y="516"/>
                  </a:lnTo>
                  <a:lnTo>
                    <a:pt x="498" y="488"/>
                  </a:lnTo>
                  <a:lnTo>
                    <a:pt x="498" y="488"/>
                  </a:lnTo>
                  <a:lnTo>
                    <a:pt x="500" y="456"/>
                  </a:lnTo>
                  <a:lnTo>
                    <a:pt x="504" y="426"/>
                  </a:lnTo>
                  <a:lnTo>
                    <a:pt x="508" y="398"/>
                  </a:lnTo>
                  <a:lnTo>
                    <a:pt x="516" y="370"/>
                  </a:lnTo>
                  <a:lnTo>
                    <a:pt x="526" y="344"/>
                  </a:lnTo>
                  <a:lnTo>
                    <a:pt x="538" y="320"/>
                  </a:lnTo>
                  <a:lnTo>
                    <a:pt x="550" y="298"/>
                  </a:lnTo>
                  <a:lnTo>
                    <a:pt x="566" y="278"/>
                  </a:lnTo>
                  <a:lnTo>
                    <a:pt x="582" y="260"/>
                  </a:lnTo>
                  <a:lnTo>
                    <a:pt x="602" y="244"/>
                  </a:lnTo>
                  <a:lnTo>
                    <a:pt x="622" y="230"/>
                  </a:lnTo>
                  <a:lnTo>
                    <a:pt x="642" y="220"/>
                  </a:lnTo>
                  <a:lnTo>
                    <a:pt x="666" y="210"/>
                  </a:lnTo>
                  <a:lnTo>
                    <a:pt x="690" y="204"/>
                  </a:lnTo>
                  <a:lnTo>
                    <a:pt x="716" y="200"/>
                  </a:lnTo>
                  <a:lnTo>
                    <a:pt x="742" y="198"/>
                  </a:lnTo>
                  <a:lnTo>
                    <a:pt x="742" y="198"/>
                  </a:lnTo>
                  <a:lnTo>
                    <a:pt x="768" y="200"/>
                  </a:lnTo>
                  <a:lnTo>
                    <a:pt x="794" y="204"/>
                  </a:lnTo>
                  <a:lnTo>
                    <a:pt x="818" y="210"/>
                  </a:lnTo>
                  <a:lnTo>
                    <a:pt x="842" y="220"/>
                  </a:lnTo>
                  <a:lnTo>
                    <a:pt x="864" y="230"/>
                  </a:lnTo>
                  <a:lnTo>
                    <a:pt x="884" y="244"/>
                  </a:lnTo>
                  <a:lnTo>
                    <a:pt x="902" y="260"/>
                  </a:lnTo>
                  <a:lnTo>
                    <a:pt x="918" y="278"/>
                  </a:lnTo>
                  <a:lnTo>
                    <a:pt x="934" y="298"/>
                  </a:lnTo>
                  <a:lnTo>
                    <a:pt x="946" y="320"/>
                  </a:lnTo>
                  <a:lnTo>
                    <a:pt x="958" y="344"/>
                  </a:lnTo>
                  <a:lnTo>
                    <a:pt x="968" y="370"/>
                  </a:lnTo>
                  <a:lnTo>
                    <a:pt x="976" y="398"/>
                  </a:lnTo>
                  <a:lnTo>
                    <a:pt x="982" y="426"/>
                  </a:lnTo>
                  <a:lnTo>
                    <a:pt x="984" y="456"/>
                  </a:lnTo>
                  <a:lnTo>
                    <a:pt x="986" y="488"/>
                  </a:lnTo>
                  <a:lnTo>
                    <a:pt x="986" y="488"/>
                  </a:lnTo>
                  <a:lnTo>
                    <a:pt x="984" y="516"/>
                  </a:lnTo>
                  <a:lnTo>
                    <a:pt x="982" y="544"/>
                  </a:lnTo>
                  <a:lnTo>
                    <a:pt x="978" y="570"/>
                  </a:lnTo>
                  <a:lnTo>
                    <a:pt x="972" y="596"/>
                  </a:lnTo>
                  <a:lnTo>
                    <a:pt x="964" y="623"/>
                  </a:lnTo>
                  <a:lnTo>
                    <a:pt x="956" y="649"/>
                  </a:lnTo>
                  <a:lnTo>
                    <a:pt x="946" y="673"/>
                  </a:lnTo>
                  <a:lnTo>
                    <a:pt x="934" y="695"/>
                  </a:lnTo>
                  <a:lnTo>
                    <a:pt x="934" y="695"/>
                  </a:lnTo>
                  <a:lnTo>
                    <a:pt x="926" y="711"/>
                  </a:lnTo>
                  <a:lnTo>
                    <a:pt x="918" y="729"/>
                  </a:lnTo>
                  <a:lnTo>
                    <a:pt x="914" y="747"/>
                  </a:lnTo>
                  <a:lnTo>
                    <a:pt x="910" y="765"/>
                  </a:lnTo>
                  <a:lnTo>
                    <a:pt x="908" y="783"/>
                  </a:lnTo>
                  <a:lnTo>
                    <a:pt x="908" y="801"/>
                  </a:lnTo>
                  <a:lnTo>
                    <a:pt x="910" y="819"/>
                  </a:lnTo>
                  <a:lnTo>
                    <a:pt x="914" y="837"/>
                  </a:lnTo>
                  <a:lnTo>
                    <a:pt x="918" y="855"/>
                  </a:lnTo>
                  <a:lnTo>
                    <a:pt x="926" y="871"/>
                  </a:lnTo>
                  <a:lnTo>
                    <a:pt x="934" y="887"/>
                  </a:lnTo>
                  <a:lnTo>
                    <a:pt x="942" y="903"/>
                  </a:lnTo>
                  <a:lnTo>
                    <a:pt x="954" y="919"/>
                  </a:lnTo>
                  <a:lnTo>
                    <a:pt x="966" y="931"/>
                  </a:lnTo>
                  <a:lnTo>
                    <a:pt x="980" y="945"/>
                  </a:lnTo>
                  <a:lnTo>
                    <a:pt x="996" y="957"/>
                  </a:lnTo>
                  <a:lnTo>
                    <a:pt x="996" y="957"/>
                  </a:lnTo>
                  <a:lnTo>
                    <a:pt x="1028" y="979"/>
                  </a:lnTo>
                  <a:lnTo>
                    <a:pt x="1058" y="1005"/>
                  </a:lnTo>
                  <a:lnTo>
                    <a:pt x="1088" y="1035"/>
                  </a:lnTo>
                  <a:lnTo>
                    <a:pt x="1114" y="1067"/>
                  </a:lnTo>
                  <a:lnTo>
                    <a:pt x="1140" y="1099"/>
                  </a:lnTo>
                  <a:lnTo>
                    <a:pt x="1164" y="1135"/>
                  </a:lnTo>
                  <a:lnTo>
                    <a:pt x="1186" y="1173"/>
                  </a:lnTo>
                  <a:lnTo>
                    <a:pt x="1206" y="1213"/>
                  </a:lnTo>
                  <a:lnTo>
                    <a:pt x="1224" y="1253"/>
                  </a:lnTo>
                  <a:lnTo>
                    <a:pt x="1240" y="1295"/>
                  </a:lnTo>
                  <a:lnTo>
                    <a:pt x="1254" y="1339"/>
                  </a:lnTo>
                  <a:lnTo>
                    <a:pt x="1266" y="1383"/>
                  </a:lnTo>
                  <a:lnTo>
                    <a:pt x="1274" y="1429"/>
                  </a:lnTo>
                  <a:lnTo>
                    <a:pt x="1282" y="1476"/>
                  </a:lnTo>
                  <a:lnTo>
                    <a:pt x="1286" y="1522"/>
                  </a:lnTo>
                  <a:lnTo>
                    <a:pt x="1286" y="1568"/>
                  </a:lnTo>
                  <a:lnTo>
                    <a:pt x="1286" y="1568"/>
                  </a:lnTo>
                  <a:lnTo>
                    <a:pt x="1286" y="1600"/>
                  </a:lnTo>
                  <a:lnTo>
                    <a:pt x="1284" y="1634"/>
                  </a:lnTo>
                  <a:lnTo>
                    <a:pt x="1284" y="1634"/>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7"/>
            <p:cNvSpPr>
              <a:spLocks noEditPoints="1"/>
            </p:cNvSpPr>
            <p:nvPr/>
          </p:nvSpPr>
          <p:spPr bwMode="gray">
            <a:xfrm>
              <a:off x="4479925" y="698500"/>
              <a:ext cx="3219450" cy="2908300"/>
            </a:xfrm>
            <a:custGeom>
              <a:avLst/>
              <a:gdLst>
                <a:gd name="T0" fmla="*/ 1434 w 2028"/>
                <a:gd name="T1" fmla="*/ 1832 h 1832"/>
                <a:gd name="T2" fmla="*/ 1492 w 2028"/>
                <a:gd name="T3" fmla="*/ 1814 h 1832"/>
                <a:gd name="T4" fmla="*/ 1532 w 2028"/>
                <a:gd name="T5" fmla="*/ 1748 h 1832"/>
                <a:gd name="T6" fmla="*/ 1488 w 2028"/>
                <a:gd name="T7" fmla="*/ 1650 h 1832"/>
                <a:gd name="T8" fmla="*/ 1392 w 2028"/>
                <a:gd name="T9" fmla="*/ 1542 h 1832"/>
                <a:gd name="T10" fmla="*/ 1344 w 2028"/>
                <a:gd name="T11" fmla="*/ 1420 h 1832"/>
                <a:gd name="T12" fmla="*/ 1736 w 2028"/>
                <a:gd name="T13" fmla="*/ 1243 h 1832"/>
                <a:gd name="T14" fmla="*/ 1878 w 2028"/>
                <a:gd name="T15" fmla="*/ 1111 h 1832"/>
                <a:gd name="T16" fmla="*/ 1976 w 2028"/>
                <a:gd name="T17" fmla="*/ 959 h 1832"/>
                <a:gd name="T18" fmla="*/ 2024 w 2028"/>
                <a:gd name="T19" fmla="*/ 789 h 1832"/>
                <a:gd name="T20" fmla="*/ 2016 w 2028"/>
                <a:gd name="T21" fmla="*/ 619 h 1832"/>
                <a:gd name="T22" fmla="*/ 1928 w 2028"/>
                <a:gd name="T23" fmla="*/ 414 h 1832"/>
                <a:gd name="T24" fmla="*/ 1764 w 2028"/>
                <a:gd name="T25" fmla="*/ 240 h 1832"/>
                <a:gd name="T26" fmla="*/ 1540 w 2028"/>
                <a:gd name="T27" fmla="*/ 106 h 1832"/>
                <a:gd name="T28" fmla="*/ 1268 w 2028"/>
                <a:gd name="T29" fmla="*/ 22 h 1832"/>
                <a:gd name="T30" fmla="*/ 1014 w 2028"/>
                <a:gd name="T31" fmla="*/ 0 h 1832"/>
                <a:gd name="T32" fmla="*/ 714 w 2028"/>
                <a:gd name="T33" fmla="*/ 32 h 1832"/>
                <a:gd name="T34" fmla="*/ 448 w 2028"/>
                <a:gd name="T35" fmla="*/ 124 h 1832"/>
                <a:gd name="T36" fmla="*/ 232 w 2028"/>
                <a:gd name="T37" fmla="*/ 266 h 1832"/>
                <a:gd name="T38" fmla="*/ 80 w 2028"/>
                <a:gd name="T39" fmla="*/ 447 h 1832"/>
                <a:gd name="T40" fmla="*/ 6 w 2028"/>
                <a:gd name="T41" fmla="*/ 655 h 1832"/>
                <a:gd name="T42" fmla="*/ 8 w 2028"/>
                <a:gd name="T43" fmla="*/ 821 h 1832"/>
                <a:gd name="T44" fmla="*/ 68 w 2028"/>
                <a:gd name="T45" fmla="*/ 991 h 1832"/>
                <a:gd name="T46" fmla="*/ 178 w 2028"/>
                <a:gd name="T47" fmla="*/ 1141 h 1832"/>
                <a:gd name="T48" fmla="*/ 332 w 2028"/>
                <a:gd name="T49" fmla="*/ 1269 h 1832"/>
                <a:gd name="T50" fmla="*/ 632 w 2028"/>
                <a:gd name="T51" fmla="*/ 1406 h 1832"/>
                <a:gd name="T52" fmla="*/ 672 w 2028"/>
                <a:gd name="T53" fmla="*/ 1524 h 1832"/>
                <a:gd name="T54" fmla="*/ 566 w 2028"/>
                <a:gd name="T55" fmla="*/ 1650 h 1832"/>
                <a:gd name="T56" fmla="*/ 520 w 2028"/>
                <a:gd name="T57" fmla="*/ 1730 h 1832"/>
                <a:gd name="T58" fmla="*/ 552 w 2028"/>
                <a:gd name="T59" fmla="*/ 1806 h 1832"/>
                <a:gd name="T60" fmla="*/ 618 w 2028"/>
                <a:gd name="T61" fmla="*/ 1832 h 1832"/>
                <a:gd name="T62" fmla="*/ 672 w 2028"/>
                <a:gd name="T63" fmla="*/ 1816 h 1832"/>
                <a:gd name="T64" fmla="*/ 792 w 2028"/>
                <a:gd name="T65" fmla="*/ 1700 h 1832"/>
                <a:gd name="T66" fmla="*/ 892 w 2028"/>
                <a:gd name="T67" fmla="*/ 1500 h 1832"/>
                <a:gd name="T68" fmla="*/ 1082 w 2028"/>
                <a:gd name="T69" fmla="*/ 1458 h 1832"/>
                <a:gd name="T70" fmla="*/ 1204 w 2028"/>
                <a:gd name="T71" fmla="*/ 1612 h 1832"/>
                <a:gd name="T72" fmla="*/ 1318 w 2028"/>
                <a:gd name="T73" fmla="*/ 1762 h 1832"/>
                <a:gd name="T74" fmla="*/ 198 w 2028"/>
                <a:gd name="T75" fmla="*/ 731 h 1832"/>
                <a:gd name="T76" fmla="*/ 236 w 2028"/>
                <a:gd name="T77" fmla="*/ 573 h 1832"/>
                <a:gd name="T78" fmla="*/ 338 w 2028"/>
                <a:gd name="T79" fmla="*/ 433 h 1832"/>
                <a:gd name="T80" fmla="*/ 496 w 2028"/>
                <a:gd name="T81" fmla="*/ 320 h 1832"/>
                <a:gd name="T82" fmla="*/ 698 w 2028"/>
                <a:gd name="T83" fmla="*/ 240 h 1832"/>
                <a:gd name="T84" fmla="*/ 930 w 2028"/>
                <a:gd name="T85" fmla="*/ 200 h 1832"/>
                <a:gd name="T86" fmla="*/ 1136 w 2028"/>
                <a:gd name="T87" fmla="*/ 204 h 1832"/>
                <a:gd name="T88" fmla="*/ 1364 w 2028"/>
                <a:gd name="T89" fmla="*/ 252 h 1832"/>
                <a:gd name="T90" fmla="*/ 1560 w 2028"/>
                <a:gd name="T91" fmla="*/ 338 h 1832"/>
                <a:gd name="T92" fmla="*/ 1710 w 2028"/>
                <a:gd name="T93" fmla="*/ 457 h 1832"/>
                <a:gd name="T94" fmla="*/ 1804 w 2028"/>
                <a:gd name="T95" fmla="*/ 599 h 1832"/>
                <a:gd name="T96" fmla="*/ 1830 w 2028"/>
                <a:gd name="T97" fmla="*/ 731 h 1832"/>
                <a:gd name="T98" fmla="*/ 1792 w 2028"/>
                <a:gd name="T99" fmla="*/ 887 h 1832"/>
                <a:gd name="T100" fmla="*/ 1688 w 2028"/>
                <a:gd name="T101" fmla="*/ 1025 h 1832"/>
                <a:gd name="T102" fmla="*/ 1530 w 2028"/>
                <a:gd name="T103" fmla="*/ 1139 h 1832"/>
                <a:gd name="T104" fmla="*/ 1328 w 2028"/>
                <a:gd name="T105" fmla="*/ 1219 h 1832"/>
                <a:gd name="T106" fmla="*/ 1096 w 2028"/>
                <a:gd name="T107" fmla="*/ 1259 h 1832"/>
                <a:gd name="T108" fmla="*/ 890 w 2028"/>
                <a:gd name="T109" fmla="*/ 1255 h 1832"/>
                <a:gd name="T110" fmla="*/ 660 w 2028"/>
                <a:gd name="T111" fmla="*/ 1209 h 1832"/>
                <a:gd name="T112" fmla="*/ 466 w 2028"/>
                <a:gd name="T113" fmla="*/ 1123 h 1832"/>
                <a:gd name="T114" fmla="*/ 316 w 2028"/>
                <a:gd name="T115" fmla="*/ 1005 h 1832"/>
                <a:gd name="T116" fmla="*/ 224 w 2028"/>
                <a:gd name="T117" fmla="*/ 863 h 1832"/>
                <a:gd name="T118" fmla="*/ 198 w 2028"/>
                <a:gd name="T119" fmla="*/ 731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28" h="1832">
                  <a:moveTo>
                    <a:pt x="1382" y="1816"/>
                  </a:moveTo>
                  <a:lnTo>
                    <a:pt x="1382" y="1816"/>
                  </a:lnTo>
                  <a:lnTo>
                    <a:pt x="1394" y="1824"/>
                  </a:lnTo>
                  <a:lnTo>
                    <a:pt x="1408" y="1828"/>
                  </a:lnTo>
                  <a:lnTo>
                    <a:pt x="1420" y="1830"/>
                  </a:lnTo>
                  <a:lnTo>
                    <a:pt x="1434" y="1832"/>
                  </a:lnTo>
                  <a:lnTo>
                    <a:pt x="1434" y="1832"/>
                  </a:lnTo>
                  <a:lnTo>
                    <a:pt x="1446" y="1830"/>
                  </a:lnTo>
                  <a:lnTo>
                    <a:pt x="1458" y="1828"/>
                  </a:lnTo>
                  <a:lnTo>
                    <a:pt x="1470" y="1824"/>
                  </a:lnTo>
                  <a:lnTo>
                    <a:pt x="1482" y="1820"/>
                  </a:lnTo>
                  <a:lnTo>
                    <a:pt x="1492" y="1814"/>
                  </a:lnTo>
                  <a:lnTo>
                    <a:pt x="1502" y="1806"/>
                  </a:lnTo>
                  <a:lnTo>
                    <a:pt x="1510" y="1796"/>
                  </a:lnTo>
                  <a:lnTo>
                    <a:pt x="1518" y="1786"/>
                  </a:lnTo>
                  <a:lnTo>
                    <a:pt x="1518" y="1786"/>
                  </a:lnTo>
                  <a:lnTo>
                    <a:pt x="1528" y="1768"/>
                  </a:lnTo>
                  <a:lnTo>
                    <a:pt x="1532" y="1748"/>
                  </a:lnTo>
                  <a:lnTo>
                    <a:pt x="1534" y="1730"/>
                  </a:lnTo>
                  <a:lnTo>
                    <a:pt x="1532" y="1712"/>
                  </a:lnTo>
                  <a:lnTo>
                    <a:pt x="1526" y="1694"/>
                  </a:lnTo>
                  <a:lnTo>
                    <a:pt x="1516" y="1676"/>
                  </a:lnTo>
                  <a:lnTo>
                    <a:pt x="1504" y="1662"/>
                  </a:lnTo>
                  <a:lnTo>
                    <a:pt x="1488" y="1650"/>
                  </a:lnTo>
                  <a:lnTo>
                    <a:pt x="1488" y="1650"/>
                  </a:lnTo>
                  <a:lnTo>
                    <a:pt x="1470" y="1634"/>
                  </a:lnTo>
                  <a:lnTo>
                    <a:pt x="1450" y="1616"/>
                  </a:lnTo>
                  <a:lnTo>
                    <a:pt x="1428" y="1592"/>
                  </a:lnTo>
                  <a:lnTo>
                    <a:pt x="1404" y="1560"/>
                  </a:lnTo>
                  <a:lnTo>
                    <a:pt x="1392" y="1542"/>
                  </a:lnTo>
                  <a:lnTo>
                    <a:pt x="1380" y="1520"/>
                  </a:lnTo>
                  <a:lnTo>
                    <a:pt x="1370" y="1498"/>
                  </a:lnTo>
                  <a:lnTo>
                    <a:pt x="1360" y="1474"/>
                  </a:lnTo>
                  <a:lnTo>
                    <a:pt x="1350" y="1448"/>
                  </a:lnTo>
                  <a:lnTo>
                    <a:pt x="1344" y="1420"/>
                  </a:lnTo>
                  <a:lnTo>
                    <a:pt x="1344" y="1420"/>
                  </a:lnTo>
                  <a:lnTo>
                    <a:pt x="1418" y="1400"/>
                  </a:lnTo>
                  <a:lnTo>
                    <a:pt x="1488" y="1376"/>
                  </a:lnTo>
                  <a:lnTo>
                    <a:pt x="1554" y="1348"/>
                  </a:lnTo>
                  <a:lnTo>
                    <a:pt x="1618" y="1316"/>
                  </a:lnTo>
                  <a:lnTo>
                    <a:pt x="1678" y="1281"/>
                  </a:lnTo>
                  <a:lnTo>
                    <a:pt x="1736" y="1243"/>
                  </a:lnTo>
                  <a:lnTo>
                    <a:pt x="1762" y="1221"/>
                  </a:lnTo>
                  <a:lnTo>
                    <a:pt x="1788" y="1201"/>
                  </a:lnTo>
                  <a:lnTo>
                    <a:pt x="1812" y="1179"/>
                  </a:lnTo>
                  <a:lnTo>
                    <a:pt x="1836" y="1157"/>
                  </a:lnTo>
                  <a:lnTo>
                    <a:pt x="1858" y="1135"/>
                  </a:lnTo>
                  <a:lnTo>
                    <a:pt x="1878" y="1111"/>
                  </a:lnTo>
                  <a:lnTo>
                    <a:pt x="1898" y="1087"/>
                  </a:lnTo>
                  <a:lnTo>
                    <a:pt x="1916" y="1063"/>
                  </a:lnTo>
                  <a:lnTo>
                    <a:pt x="1934" y="1037"/>
                  </a:lnTo>
                  <a:lnTo>
                    <a:pt x="1950" y="1011"/>
                  </a:lnTo>
                  <a:lnTo>
                    <a:pt x="1964" y="985"/>
                  </a:lnTo>
                  <a:lnTo>
                    <a:pt x="1976" y="959"/>
                  </a:lnTo>
                  <a:lnTo>
                    <a:pt x="1988" y="931"/>
                  </a:lnTo>
                  <a:lnTo>
                    <a:pt x="1998" y="903"/>
                  </a:lnTo>
                  <a:lnTo>
                    <a:pt x="2008" y="875"/>
                  </a:lnTo>
                  <a:lnTo>
                    <a:pt x="2014" y="847"/>
                  </a:lnTo>
                  <a:lnTo>
                    <a:pt x="2020" y="819"/>
                  </a:lnTo>
                  <a:lnTo>
                    <a:pt x="2024" y="789"/>
                  </a:lnTo>
                  <a:lnTo>
                    <a:pt x="2028" y="761"/>
                  </a:lnTo>
                  <a:lnTo>
                    <a:pt x="2028" y="731"/>
                  </a:lnTo>
                  <a:lnTo>
                    <a:pt x="2028" y="731"/>
                  </a:lnTo>
                  <a:lnTo>
                    <a:pt x="2026" y="693"/>
                  </a:lnTo>
                  <a:lnTo>
                    <a:pt x="2022" y="655"/>
                  </a:lnTo>
                  <a:lnTo>
                    <a:pt x="2016" y="619"/>
                  </a:lnTo>
                  <a:lnTo>
                    <a:pt x="2008" y="583"/>
                  </a:lnTo>
                  <a:lnTo>
                    <a:pt x="1996" y="549"/>
                  </a:lnTo>
                  <a:lnTo>
                    <a:pt x="1982" y="513"/>
                  </a:lnTo>
                  <a:lnTo>
                    <a:pt x="1966" y="479"/>
                  </a:lnTo>
                  <a:lnTo>
                    <a:pt x="1948" y="447"/>
                  </a:lnTo>
                  <a:lnTo>
                    <a:pt x="1928" y="414"/>
                  </a:lnTo>
                  <a:lnTo>
                    <a:pt x="1906" y="382"/>
                  </a:lnTo>
                  <a:lnTo>
                    <a:pt x="1882" y="352"/>
                  </a:lnTo>
                  <a:lnTo>
                    <a:pt x="1854" y="322"/>
                  </a:lnTo>
                  <a:lnTo>
                    <a:pt x="1826" y="294"/>
                  </a:lnTo>
                  <a:lnTo>
                    <a:pt x="1796" y="266"/>
                  </a:lnTo>
                  <a:lnTo>
                    <a:pt x="1764" y="240"/>
                  </a:lnTo>
                  <a:lnTo>
                    <a:pt x="1730" y="214"/>
                  </a:lnTo>
                  <a:lnTo>
                    <a:pt x="1696" y="190"/>
                  </a:lnTo>
                  <a:lnTo>
                    <a:pt x="1658" y="166"/>
                  </a:lnTo>
                  <a:lnTo>
                    <a:pt x="1620" y="146"/>
                  </a:lnTo>
                  <a:lnTo>
                    <a:pt x="1580" y="124"/>
                  </a:lnTo>
                  <a:lnTo>
                    <a:pt x="1540" y="106"/>
                  </a:lnTo>
                  <a:lnTo>
                    <a:pt x="1498" y="88"/>
                  </a:lnTo>
                  <a:lnTo>
                    <a:pt x="1454" y="72"/>
                  </a:lnTo>
                  <a:lnTo>
                    <a:pt x="1408" y="58"/>
                  </a:lnTo>
                  <a:lnTo>
                    <a:pt x="1362" y="44"/>
                  </a:lnTo>
                  <a:lnTo>
                    <a:pt x="1316" y="32"/>
                  </a:lnTo>
                  <a:lnTo>
                    <a:pt x="1268" y="22"/>
                  </a:lnTo>
                  <a:lnTo>
                    <a:pt x="1218" y="14"/>
                  </a:lnTo>
                  <a:lnTo>
                    <a:pt x="1168" y="8"/>
                  </a:lnTo>
                  <a:lnTo>
                    <a:pt x="1118" y="4"/>
                  </a:lnTo>
                  <a:lnTo>
                    <a:pt x="1066" y="0"/>
                  </a:lnTo>
                  <a:lnTo>
                    <a:pt x="1014" y="0"/>
                  </a:lnTo>
                  <a:lnTo>
                    <a:pt x="1014" y="0"/>
                  </a:lnTo>
                  <a:lnTo>
                    <a:pt x="962" y="0"/>
                  </a:lnTo>
                  <a:lnTo>
                    <a:pt x="910" y="4"/>
                  </a:lnTo>
                  <a:lnTo>
                    <a:pt x="860" y="8"/>
                  </a:lnTo>
                  <a:lnTo>
                    <a:pt x="810" y="14"/>
                  </a:lnTo>
                  <a:lnTo>
                    <a:pt x="762" y="22"/>
                  </a:lnTo>
                  <a:lnTo>
                    <a:pt x="714" y="32"/>
                  </a:lnTo>
                  <a:lnTo>
                    <a:pt x="666" y="44"/>
                  </a:lnTo>
                  <a:lnTo>
                    <a:pt x="620" y="58"/>
                  </a:lnTo>
                  <a:lnTo>
                    <a:pt x="576" y="72"/>
                  </a:lnTo>
                  <a:lnTo>
                    <a:pt x="532" y="88"/>
                  </a:lnTo>
                  <a:lnTo>
                    <a:pt x="490" y="106"/>
                  </a:lnTo>
                  <a:lnTo>
                    <a:pt x="448" y="124"/>
                  </a:lnTo>
                  <a:lnTo>
                    <a:pt x="408" y="146"/>
                  </a:lnTo>
                  <a:lnTo>
                    <a:pt x="370" y="166"/>
                  </a:lnTo>
                  <a:lnTo>
                    <a:pt x="334" y="190"/>
                  </a:lnTo>
                  <a:lnTo>
                    <a:pt x="298" y="214"/>
                  </a:lnTo>
                  <a:lnTo>
                    <a:pt x="264" y="240"/>
                  </a:lnTo>
                  <a:lnTo>
                    <a:pt x="232" y="266"/>
                  </a:lnTo>
                  <a:lnTo>
                    <a:pt x="202" y="294"/>
                  </a:lnTo>
                  <a:lnTo>
                    <a:pt x="174" y="322"/>
                  </a:lnTo>
                  <a:lnTo>
                    <a:pt x="148" y="352"/>
                  </a:lnTo>
                  <a:lnTo>
                    <a:pt x="124" y="382"/>
                  </a:lnTo>
                  <a:lnTo>
                    <a:pt x="100" y="414"/>
                  </a:lnTo>
                  <a:lnTo>
                    <a:pt x="80" y="447"/>
                  </a:lnTo>
                  <a:lnTo>
                    <a:pt x="62" y="479"/>
                  </a:lnTo>
                  <a:lnTo>
                    <a:pt x="46" y="513"/>
                  </a:lnTo>
                  <a:lnTo>
                    <a:pt x="32" y="549"/>
                  </a:lnTo>
                  <a:lnTo>
                    <a:pt x="22" y="583"/>
                  </a:lnTo>
                  <a:lnTo>
                    <a:pt x="12" y="619"/>
                  </a:lnTo>
                  <a:lnTo>
                    <a:pt x="6" y="655"/>
                  </a:lnTo>
                  <a:lnTo>
                    <a:pt x="2" y="693"/>
                  </a:lnTo>
                  <a:lnTo>
                    <a:pt x="0" y="731"/>
                  </a:lnTo>
                  <a:lnTo>
                    <a:pt x="0" y="731"/>
                  </a:lnTo>
                  <a:lnTo>
                    <a:pt x="2" y="761"/>
                  </a:lnTo>
                  <a:lnTo>
                    <a:pt x="4" y="791"/>
                  </a:lnTo>
                  <a:lnTo>
                    <a:pt x="8" y="821"/>
                  </a:lnTo>
                  <a:lnTo>
                    <a:pt x="14" y="849"/>
                  </a:lnTo>
                  <a:lnTo>
                    <a:pt x="22" y="879"/>
                  </a:lnTo>
                  <a:lnTo>
                    <a:pt x="30" y="907"/>
                  </a:lnTo>
                  <a:lnTo>
                    <a:pt x="42" y="935"/>
                  </a:lnTo>
                  <a:lnTo>
                    <a:pt x="54" y="963"/>
                  </a:lnTo>
                  <a:lnTo>
                    <a:pt x="68" y="991"/>
                  </a:lnTo>
                  <a:lnTo>
                    <a:pt x="82" y="1017"/>
                  </a:lnTo>
                  <a:lnTo>
                    <a:pt x="98" y="1043"/>
                  </a:lnTo>
                  <a:lnTo>
                    <a:pt x="116" y="1069"/>
                  </a:lnTo>
                  <a:lnTo>
                    <a:pt x="136" y="1093"/>
                  </a:lnTo>
                  <a:lnTo>
                    <a:pt x="156" y="1119"/>
                  </a:lnTo>
                  <a:lnTo>
                    <a:pt x="178" y="1141"/>
                  </a:lnTo>
                  <a:lnTo>
                    <a:pt x="200" y="1165"/>
                  </a:lnTo>
                  <a:lnTo>
                    <a:pt x="224" y="1187"/>
                  </a:lnTo>
                  <a:lnTo>
                    <a:pt x="250" y="1209"/>
                  </a:lnTo>
                  <a:lnTo>
                    <a:pt x="276" y="1231"/>
                  </a:lnTo>
                  <a:lnTo>
                    <a:pt x="304" y="1251"/>
                  </a:lnTo>
                  <a:lnTo>
                    <a:pt x="332" y="1269"/>
                  </a:lnTo>
                  <a:lnTo>
                    <a:pt x="362" y="1289"/>
                  </a:lnTo>
                  <a:lnTo>
                    <a:pt x="394" y="1308"/>
                  </a:lnTo>
                  <a:lnTo>
                    <a:pt x="424" y="1324"/>
                  </a:lnTo>
                  <a:lnTo>
                    <a:pt x="490" y="1356"/>
                  </a:lnTo>
                  <a:lnTo>
                    <a:pt x="560" y="1384"/>
                  </a:lnTo>
                  <a:lnTo>
                    <a:pt x="632" y="1406"/>
                  </a:lnTo>
                  <a:lnTo>
                    <a:pt x="708" y="1426"/>
                  </a:lnTo>
                  <a:lnTo>
                    <a:pt x="708" y="1426"/>
                  </a:lnTo>
                  <a:lnTo>
                    <a:pt x="702" y="1454"/>
                  </a:lnTo>
                  <a:lnTo>
                    <a:pt x="692" y="1478"/>
                  </a:lnTo>
                  <a:lnTo>
                    <a:pt x="684" y="1502"/>
                  </a:lnTo>
                  <a:lnTo>
                    <a:pt x="672" y="1524"/>
                  </a:lnTo>
                  <a:lnTo>
                    <a:pt x="662" y="1542"/>
                  </a:lnTo>
                  <a:lnTo>
                    <a:pt x="650" y="1560"/>
                  </a:lnTo>
                  <a:lnTo>
                    <a:pt x="626" y="1592"/>
                  </a:lnTo>
                  <a:lnTo>
                    <a:pt x="604" y="1616"/>
                  </a:lnTo>
                  <a:lnTo>
                    <a:pt x="586" y="1634"/>
                  </a:lnTo>
                  <a:lnTo>
                    <a:pt x="566" y="1650"/>
                  </a:lnTo>
                  <a:lnTo>
                    <a:pt x="566" y="1650"/>
                  </a:lnTo>
                  <a:lnTo>
                    <a:pt x="550" y="1662"/>
                  </a:lnTo>
                  <a:lnTo>
                    <a:pt x="538" y="1676"/>
                  </a:lnTo>
                  <a:lnTo>
                    <a:pt x="528" y="1694"/>
                  </a:lnTo>
                  <a:lnTo>
                    <a:pt x="522" y="1712"/>
                  </a:lnTo>
                  <a:lnTo>
                    <a:pt x="520" y="1730"/>
                  </a:lnTo>
                  <a:lnTo>
                    <a:pt x="522" y="1750"/>
                  </a:lnTo>
                  <a:lnTo>
                    <a:pt x="526" y="1768"/>
                  </a:lnTo>
                  <a:lnTo>
                    <a:pt x="536" y="1786"/>
                  </a:lnTo>
                  <a:lnTo>
                    <a:pt x="536" y="1786"/>
                  </a:lnTo>
                  <a:lnTo>
                    <a:pt x="542" y="1796"/>
                  </a:lnTo>
                  <a:lnTo>
                    <a:pt x="552" y="1806"/>
                  </a:lnTo>
                  <a:lnTo>
                    <a:pt x="562" y="1814"/>
                  </a:lnTo>
                  <a:lnTo>
                    <a:pt x="572" y="1820"/>
                  </a:lnTo>
                  <a:lnTo>
                    <a:pt x="582" y="1824"/>
                  </a:lnTo>
                  <a:lnTo>
                    <a:pt x="594" y="1828"/>
                  </a:lnTo>
                  <a:lnTo>
                    <a:pt x="606" y="1830"/>
                  </a:lnTo>
                  <a:lnTo>
                    <a:pt x="618" y="1832"/>
                  </a:lnTo>
                  <a:lnTo>
                    <a:pt x="618" y="1832"/>
                  </a:lnTo>
                  <a:lnTo>
                    <a:pt x="632" y="1830"/>
                  </a:lnTo>
                  <a:lnTo>
                    <a:pt x="646" y="1828"/>
                  </a:lnTo>
                  <a:lnTo>
                    <a:pt x="658" y="1824"/>
                  </a:lnTo>
                  <a:lnTo>
                    <a:pt x="672" y="1816"/>
                  </a:lnTo>
                  <a:lnTo>
                    <a:pt x="672" y="1816"/>
                  </a:lnTo>
                  <a:lnTo>
                    <a:pt x="682" y="1810"/>
                  </a:lnTo>
                  <a:lnTo>
                    <a:pt x="704" y="1792"/>
                  </a:lnTo>
                  <a:lnTo>
                    <a:pt x="736" y="1764"/>
                  </a:lnTo>
                  <a:lnTo>
                    <a:pt x="754" y="1744"/>
                  </a:lnTo>
                  <a:lnTo>
                    <a:pt x="772" y="1724"/>
                  </a:lnTo>
                  <a:lnTo>
                    <a:pt x="792" y="1700"/>
                  </a:lnTo>
                  <a:lnTo>
                    <a:pt x="812" y="1674"/>
                  </a:lnTo>
                  <a:lnTo>
                    <a:pt x="830" y="1644"/>
                  </a:lnTo>
                  <a:lnTo>
                    <a:pt x="848" y="1612"/>
                  </a:lnTo>
                  <a:lnTo>
                    <a:pt x="864" y="1578"/>
                  </a:lnTo>
                  <a:lnTo>
                    <a:pt x="880" y="1540"/>
                  </a:lnTo>
                  <a:lnTo>
                    <a:pt x="892" y="1500"/>
                  </a:lnTo>
                  <a:lnTo>
                    <a:pt x="904" y="1456"/>
                  </a:lnTo>
                  <a:lnTo>
                    <a:pt x="904" y="1456"/>
                  </a:lnTo>
                  <a:lnTo>
                    <a:pt x="958" y="1460"/>
                  </a:lnTo>
                  <a:lnTo>
                    <a:pt x="1014" y="1460"/>
                  </a:lnTo>
                  <a:lnTo>
                    <a:pt x="1014" y="1460"/>
                  </a:lnTo>
                  <a:lnTo>
                    <a:pt x="1082" y="1458"/>
                  </a:lnTo>
                  <a:lnTo>
                    <a:pt x="1150" y="1454"/>
                  </a:lnTo>
                  <a:lnTo>
                    <a:pt x="1150" y="1454"/>
                  </a:lnTo>
                  <a:lnTo>
                    <a:pt x="1160" y="1498"/>
                  </a:lnTo>
                  <a:lnTo>
                    <a:pt x="1172" y="1538"/>
                  </a:lnTo>
                  <a:lnTo>
                    <a:pt x="1188" y="1576"/>
                  </a:lnTo>
                  <a:lnTo>
                    <a:pt x="1204" y="1612"/>
                  </a:lnTo>
                  <a:lnTo>
                    <a:pt x="1222" y="1644"/>
                  </a:lnTo>
                  <a:lnTo>
                    <a:pt x="1242" y="1672"/>
                  </a:lnTo>
                  <a:lnTo>
                    <a:pt x="1260" y="1700"/>
                  </a:lnTo>
                  <a:lnTo>
                    <a:pt x="1280" y="1724"/>
                  </a:lnTo>
                  <a:lnTo>
                    <a:pt x="1300" y="1744"/>
                  </a:lnTo>
                  <a:lnTo>
                    <a:pt x="1318" y="1762"/>
                  </a:lnTo>
                  <a:lnTo>
                    <a:pt x="1348" y="1792"/>
                  </a:lnTo>
                  <a:lnTo>
                    <a:pt x="1372" y="1810"/>
                  </a:lnTo>
                  <a:lnTo>
                    <a:pt x="1382" y="1816"/>
                  </a:lnTo>
                  <a:lnTo>
                    <a:pt x="1382" y="1816"/>
                  </a:lnTo>
                  <a:close/>
                  <a:moveTo>
                    <a:pt x="198" y="731"/>
                  </a:moveTo>
                  <a:lnTo>
                    <a:pt x="198" y="731"/>
                  </a:lnTo>
                  <a:lnTo>
                    <a:pt x="200" y="703"/>
                  </a:lnTo>
                  <a:lnTo>
                    <a:pt x="202" y="677"/>
                  </a:lnTo>
                  <a:lnTo>
                    <a:pt x="208" y="649"/>
                  </a:lnTo>
                  <a:lnTo>
                    <a:pt x="214" y="623"/>
                  </a:lnTo>
                  <a:lnTo>
                    <a:pt x="224" y="597"/>
                  </a:lnTo>
                  <a:lnTo>
                    <a:pt x="236" y="573"/>
                  </a:lnTo>
                  <a:lnTo>
                    <a:pt x="248" y="547"/>
                  </a:lnTo>
                  <a:lnTo>
                    <a:pt x="262" y="523"/>
                  </a:lnTo>
                  <a:lnTo>
                    <a:pt x="278" y="501"/>
                  </a:lnTo>
                  <a:lnTo>
                    <a:pt x="296" y="477"/>
                  </a:lnTo>
                  <a:lnTo>
                    <a:pt x="316" y="455"/>
                  </a:lnTo>
                  <a:lnTo>
                    <a:pt x="338" y="433"/>
                  </a:lnTo>
                  <a:lnTo>
                    <a:pt x="360" y="412"/>
                  </a:lnTo>
                  <a:lnTo>
                    <a:pt x="384" y="392"/>
                  </a:lnTo>
                  <a:lnTo>
                    <a:pt x="410" y="372"/>
                  </a:lnTo>
                  <a:lnTo>
                    <a:pt x="438" y="354"/>
                  </a:lnTo>
                  <a:lnTo>
                    <a:pt x="466" y="336"/>
                  </a:lnTo>
                  <a:lnTo>
                    <a:pt x="496" y="320"/>
                  </a:lnTo>
                  <a:lnTo>
                    <a:pt x="526" y="304"/>
                  </a:lnTo>
                  <a:lnTo>
                    <a:pt x="558" y="288"/>
                  </a:lnTo>
                  <a:lnTo>
                    <a:pt x="592" y="274"/>
                  </a:lnTo>
                  <a:lnTo>
                    <a:pt x="626" y="262"/>
                  </a:lnTo>
                  <a:lnTo>
                    <a:pt x="660" y="250"/>
                  </a:lnTo>
                  <a:lnTo>
                    <a:pt x="698" y="240"/>
                  </a:lnTo>
                  <a:lnTo>
                    <a:pt x="734" y="230"/>
                  </a:lnTo>
                  <a:lnTo>
                    <a:pt x="772" y="222"/>
                  </a:lnTo>
                  <a:lnTo>
                    <a:pt x="810" y="214"/>
                  </a:lnTo>
                  <a:lnTo>
                    <a:pt x="850" y="208"/>
                  </a:lnTo>
                  <a:lnTo>
                    <a:pt x="890" y="204"/>
                  </a:lnTo>
                  <a:lnTo>
                    <a:pt x="930" y="200"/>
                  </a:lnTo>
                  <a:lnTo>
                    <a:pt x="972" y="198"/>
                  </a:lnTo>
                  <a:lnTo>
                    <a:pt x="1014" y="198"/>
                  </a:lnTo>
                  <a:lnTo>
                    <a:pt x="1014" y="198"/>
                  </a:lnTo>
                  <a:lnTo>
                    <a:pt x="1056" y="198"/>
                  </a:lnTo>
                  <a:lnTo>
                    <a:pt x="1096" y="200"/>
                  </a:lnTo>
                  <a:lnTo>
                    <a:pt x="1136" y="204"/>
                  </a:lnTo>
                  <a:lnTo>
                    <a:pt x="1176" y="208"/>
                  </a:lnTo>
                  <a:lnTo>
                    <a:pt x="1216" y="214"/>
                  </a:lnTo>
                  <a:lnTo>
                    <a:pt x="1254" y="222"/>
                  </a:lnTo>
                  <a:lnTo>
                    <a:pt x="1292" y="230"/>
                  </a:lnTo>
                  <a:lnTo>
                    <a:pt x="1328" y="240"/>
                  </a:lnTo>
                  <a:lnTo>
                    <a:pt x="1364" y="252"/>
                  </a:lnTo>
                  <a:lnTo>
                    <a:pt x="1400" y="264"/>
                  </a:lnTo>
                  <a:lnTo>
                    <a:pt x="1434" y="276"/>
                  </a:lnTo>
                  <a:lnTo>
                    <a:pt x="1466" y="290"/>
                  </a:lnTo>
                  <a:lnTo>
                    <a:pt x="1498" y="304"/>
                  </a:lnTo>
                  <a:lnTo>
                    <a:pt x="1530" y="320"/>
                  </a:lnTo>
                  <a:lnTo>
                    <a:pt x="1560" y="338"/>
                  </a:lnTo>
                  <a:lnTo>
                    <a:pt x="1588" y="356"/>
                  </a:lnTo>
                  <a:lnTo>
                    <a:pt x="1616" y="374"/>
                  </a:lnTo>
                  <a:lnTo>
                    <a:pt x="1642" y="394"/>
                  </a:lnTo>
                  <a:lnTo>
                    <a:pt x="1666" y="414"/>
                  </a:lnTo>
                  <a:lnTo>
                    <a:pt x="1688" y="435"/>
                  </a:lnTo>
                  <a:lnTo>
                    <a:pt x="1710" y="457"/>
                  </a:lnTo>
                  <a:lnTo>
                    <a:pt x="1730" y="479"/>
                  </a:lnTo>
                  <a:lnTo>
                    <a:pt x="1748" y="503"/>
                  </a:lnTo>
                  <a:lnTo>
                    <a:pt x="1764" y="525"/>
                  </a:lnTo>
                  <a:lnTo>
                    <a:pt x="1780" y="549"/>
                  </a:lnTo>
                  <a:lnTo>
                    <a:pt x="1792" y="575"/>
                  </a:lnTo>
                  <a:lnTo>
                    <a:pt x="1804" y="599"/>
                  </a:lnTo>
                  <a:lnTo>
                    <a:pt x="1814" y="625"/>
                  </a:lnTo>
                  <a:lnTo>
                    <a:pt x="1820" y="651"/>
                  </a:lnTo>
                  <a:lnTo>
                    <a:pt x="1826" y="677"/>
                  </a:lnTo>
                  <a:lnTo>
                    <a:pt x="1830" y="703"/>
                  </a:lnTo>
                  <a:lnTo>
                    <a:pt x="1830" y="731"/>
                  </a:lnTo>
                  <a:lnTo>
                    <a:pt x="1830" y="731"/>
                  </a:lnTo>
                  <a:lnTo>
                    <a:pt x="1830" y="757"/>
                  </a:lnTo>
                  <a:lnTo>
                    <a:pt x="1826" y="783"/>
                  </a:lnTo>
                  <a:lnTo>
                    <a:pt x="1820" y="811"/>
                  </a:lnTo>
                  <a:lnTo>
                    <a:pt x="1814" y="835"/>
                  </a:lnTo>
                  <a:lnTo>
                    <a:pt x="1804" y="861"/>
                  </a:lnTo>
                  <a:lnTo>
                    <a:pt x="1792" y="887"/>
                  </a:lnTo>
                  <a:lnTo>
                    <a:pt x="1780" y="911"/>
                  </a:lnTo>
                  <a:lnTo>
                    <a:pt x="1764" y="935"/>
                  </a:lnTo>
                  <a:lnTo>
                    <a:pt x="1748" y="959"/>
                  </a:lnTo>
                  <a:lnTo>
                    <a:pt x="1730" y="981"/>
                  </a:lnTo>
                  <a:lnTo>
                    <a:pt x="1710" y="1003"/>
                  </a:lnTo>
                  <a:lnTo>
                    <a:pt x="1688" y="1025"/>
                  </a:lnTo>
                  <a:lnTo>
                    <a:pt x="1666" y="1047"/>
                  </a:lnTo>
                  <a:lnTo>
                    <a:pt x="1642" y="1067"/>
                  </a:lnTo>
                  <a:lnTo>
                    <a:pt x="1616" y="1085"/>
                  </a:lnTo>
                  <a:lnTo>
                    <a:pt x="1588" y="1105"/>
                  </a:lnTo>
                  <a:lnTo>
                    <a:pt x="1560" y="1121"/>
                  </a:lnTo>
                  <a:lnTo>
                    <a:pt x="1530" y="1139"/>
                  </a:lnTo>
                  <a:lnTo>
                    <a:pt x="1498" y="1155"/>
                  </a:lnTo>
                  <a:lnTo>
                    <a:pt x="1466" y="1169"/>
                  </a:lnTo>
                  <a:lnTo>
                    <a:pt x="1434" y="1183"/>
                  </a:lnTo>
                  <a:lnTo>
                    <a:pt x="1400" y="1197"/>
                  </a:lnTo>
                  <a:lnTo>
                    <a:pt x="1364" y="1209"/>
                  </a:lnTo>
                  <a:lnTo>
                    <a:pt x="1328" y="1219"/>
                  </a:lnTo>
                  <a:lnTo>
                    <a:pt x="1292" y="1229"/>
                  </a:lnTo>
                  <a:lnTo>
                    <a:pt x="1254" y="1237"/>
                  </a:lnTo>
                  <a:lnTo>
                    <a:pt x="1216" y="1245"/>
                  </a:lnTo>
                  <a:lnTo>
                    <a:pt x="1176" y="1251"/>
                  </a:lnTo>
                  <a:lnTo>
                    <a:pt x="1136" y="1255"/>
                  </a:lnTo>
                  <a:lnTo>
                    <a:pt x="1096" y="1259"/>
                  </a:lnTo>
                  <a:lnTo>
                    <a:pt x="1056" y="1261"/>
                  </a:lnTo>
                  <a:lnTo>
                    <a:pt x="1014" y="1261"/>
                  </a:lnTo>
                  <a:lnTo>
                    <a:pt x="1014" y="1261"/>
                  </a:lnTo>
                  <a:lnTo>
                    <a:pt x="972" y="1261"/>
                  </a:lnTo>
                  <a:lnTo>
                    <a:pt x="930" y="1259"/>
                  </a:lnTo>
                  <a:lnTo>
                    <a:pt x="890" y="1255"/>
                  </a:lnTo>
                  <a:lnTo>
                    <a:pt x="850" y="1251"/>
                  </a:lnTo>
                  <a:lnTo>
                    <a:pt x="810" y="1245"/>
                  </a:lnTo>
                  <a:lnTo>
                    <a:pt x="772" y="1239"/>
                  </a:lnTo>
                  <a:lnTo>
                    <a:pt x="734" y="1229"/>
                  </a:lnTo>
                  <a:lnTo>
                    <a:pt x="698" y="1221"/>
                  </a:lnTo>
                  <a:lnTo>
                    <a:pt x="660" y="1209"/>
                  </a:lnTo>
                  <a:lnTo>
                    <a:pt x="626" y="1197"/>
                  </a:lnTo>
                  <a:lnTo>
                    <a:pt x="592" y="1185"/>
                  </a:lnTo>
                  <a:lnTo>
                    <a:pt x="558" y="1171"/>
                  </a:lnTo>
                  <a:lnTo>
                    <a:pt x="526" y="1157"/>
                  </a:lnTo>
                  <a:lnTo>
                    <a:pt x="496" y="1141"/>
                  </a:lnTo>
                  <a:lnTo>
                    <a:pt x="466" y="1123"/>
                  </a:lnTo>
                  <a:lnTo>
                    <a:pt x="438" y="1107"/>
                  </a:lnTo>
                  <a:lnTo>
                    <a:pt x="410" y="1087"/>
                  </a:lnTo>
                  <a:lnTo>
                    <a:pt x="384" y="1069"/>
                  </a:lnTo>
                  <a:lnTo>
                    <a:pt x="360" y="1049"/>
                  </a:lnTo>
                  <a:lnTo>
                    <a:pt x="338" y="1027"/>
                  </a:lnTo>
                  <a:lnTo>
                    <a:pt x="316" y="1005"/>
                  </a:lnTo>
                  <a:lnTo>
                    <a:pt x="296" y="983"/>
                  </a:lnTo>
                  <a:lnTo>
                    <a:pt x="278" y="961"/>
                  </a:lnTo>
                  <a:lnTo>
                    <a:pt x="262" y="937"/>
                  </a:lnTo>
                  <a:lnTo>
                    <a:pt x="248" y="913"/>
                  </a:lnTo>
                  <a:lnTo>
                    <a:pt x="236" y="889"/>
                  </a:lnTo>
                  <a:lnTo>
                    <a:pt x="224" y="863"/>
                  </a:lnTo>
                  <a:lnTo>
                    <a:pt x="214" y="837"/>
                  </a:lnTo>
                  <a:lnTo>
                    <a:pt x="208" y="811"/>
                  </a:lnTo>
                  <a:lnTo>
                    <a:pt x="202" y="785"/>
                  </a:lnTo>
                  <a:lnTo>
                    <a:pt x="200" y="757"/>
                  </a:lnTo>
                  <a:lnTo>
                    <a:pt x="198" y="731"/>
                  </a:lnTo>
                  <a:lnTo>
                    <a:pt x="198" y="731"/>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1" name="Freeform 5"/>
          <p:cNvSpPr>
            <a:spLocks noEditPoints="1"/>
          </p:cNvSpPr>
          <p:nvPr/>
        </p:nvSpPr>
        <p:spPr bwMode="gray">
          <a:xfrm>
            <a:off x="1265476" y="1476107"/>
            <a:ext cx="617724" cy="617724"/>
          </a:xfrm>
          <a:custGeom>
            <a:avLst/>
            <a:gdLst>
              <a:gd name="T0" fmla="*/ 3900 w 4024"/>
              <a:gd name="T1" fmla="*/ 1313 h 4024"/>
              <a:gd name="T2" fmla="*/ 3537 w 4024"/>
              <a:gd name="T3" fmla="*/ 701 h 4024"/>
              <a:gd name="T4" fmla="*/ 2940 w 4024"/>
              <a:gd name="T5" fmla="*/ 226 h 4024"/>
              <a:gd name="T6" fmla="*/ 2512 w 4024"/>
              <a:gd name="T7" fmla="*/ 62 h 4024"/>
              <a:gd name="T8" fmla="*/ 1949 w 4024"/>
              <a:gd name="T9" fmla="*/ 2 h 4024"/>
              <a:gd name="T10" fmla="*/ 1512 w 4024"/>
              <a:gd name="T11" fmla="*/ 64 h 4024"/>
              <a:gd name="T12" fmla="*/ 887 w 4024"/>
              <a:gd name="T13" fmla="*/ 344 h 4024"/>
              <a:gd name="T14" fmla="*/ 377 w 4024"/>
              <a:gd name="T15" fmla="*/ 841 h 4024"/>
              <a:gd name="T16" fmla="*/ 32 w 4024"/>
              <a:gd name="T17" fmla="*/ 1656 h 4024"/>
              <a:gd name="T18" fmla="*/ 50 w 4024"/>
              <a:gd name="T19" fmla="*/ 2456 h 4024"/>
              <a:gd name="T20" fmla="*/ 431 w 4024"/>
              <a:gd name="T21" fmla="*/ 3255 h 4024"/>
              <a:gd name="T22" fmla="*/ 951 w 4024"/>
              <a:gd name="T23" fmla="*/ 3724 h 4024"/>
              <a:gd name="T24" fmla="*/ 1574 w 4024"/>
              <a:gd name="T25" fmla="*/ 3976 h 4024"/>
              <a:gd name="T26" fmla="*/ 2139 w 4024"/>
              <a:gd name="T27" fmla="*/ 4020 h 4024"/>
              <a:gd name="T28" fmla="*/ 2730 w 4024"/>
              <a:gd name="T29" fmla="*/ 3892 h 4024"/>
              <a:gd name="T30" fmla="*/ 3377 w 4024"/>
              <a:gd name="T31" fmla="*/ 3491 h 4024"/>
              <a:gd name="T32" fmla="*/ 3826 w 4024"/>
              <a:gd name="T33" fmla="*/ 2883 h 4024"/>
              <a:gd name="T34" fmla="*/ 4024 w 4024"/>
              <a:gd name="T35" fmla="*/ 2036 h 4024"/>
              <a:gd name="T36" fmla="*/ 1212 w 4024"/>
              <a:gd name="T37" fmla="*/ 2633 h 4024"/>
              <a:gd name="T38" fmla="*/ 1753 w 4024"/>
              <a:gd name="T39" fmla="*/ 2863 h 4024"/>
              <a:gd name="T40" fmla="*/ 1158 w 4024"/>
              <a:gd name="T41" fmla="*/ 1924 h 4024"/>
              <a:gd name="T42" fmla="*/ 1352 w 4024"/>
              <a:gd name="T43" fmla="*/ 1119 h 4024"/>
              <a:gd name="T44" fmla="*/ 2133 w 4024"/>
              <a:gd name="T45" fmla="*/ 1171 h 4024"/>
              <a:gd name="T46" fmla="*/ 2748 w 4024"/>
              <a:gd name="T47" fmla="*/ 1103 h 4024"/>
              <a:gd name="T48" fmla="*/ 2902 w 4024"/>
              <a:gd name="T49" fmla="*/ 843 h 4024"/>
              <a:gd name="T50" fmla="*/ 3002 w 4024"/>
              <a:gd name="T51" fmla="*/ 523 h 4024"/>
              <a:gd name="T52" fmla="*/ 2902 w 4024"/>
              <a:gd name="T53" fmla="*/ 843 h 4024"/>
              <a:gd name="T54" fmla="*/ 2684 w 4024"/>
              <a:gd name="T55" fmla="*/ 889 h 4024"/>
              <a:gd name="T56" fmla="*/ 2133 w 4024"/>
              <a:gd name="T57" fmla="*/ 228 h 4024"/>
              <a:gd name="T58" fmla="*/ 1767 w 4024"/>
              <a:gd name="T59" fmla="*/ 941 h 4024"/>
              <a:gd name="T60" fmla="*/ 1430 w 4024"/>
              <a:gd name="T61" fmla="*/ 651 h 4024"/>
              <a:gd name="T62" fmla="*/ 1911 w 4024"/>
              <a:gd name="T63" fmla="*/ 226 h 4024"/>
              <a:gd name="T64" fmla="*/ 889 w 4024"/>
              <a:gd name="T65" fmla="*/ 621 h 4024"/>
              <a:gd name="T66" fmla="*/ 1164 w 4024"/>
              <a:gd name="T67" fmla="*/ 721 h 4024"/>
              <a:gd name="T68" fmla="*/ 1030 w 4024"/>
              <a:gd name="T69" fmla="*/ 1161 h 4024"/>
              <a:gd name="T70" fmla="*/ 230 w 4024"/>
              <a:gd name="T71" fmla="*/ 1854 h 4024"/>
              <a:gd name="T72" fmla="*/ 421 w 4024"/>
              <a:gd name="T73" fmla="*/ 1197 h 4024"/>
              <a:gd name="T74" fmla="*/ 951 w 4024"/>
              <a:gd name="T75" fmla="*/ 2352 h 4024"/>
              <a:gd name="T76" fmla="*/ 717 w 4024"/>
              <a:gd name="T77" fmla="*/ 3075 h 4024"/>
              <a:gd name="T78" fmla="*/ 345 w 4024"/>
              <a:gd name="T79" fmla="*/ 2659 h 4024"/>
              <a:gd name="T80" fmla="*/ 1120 w 4024"/>
              <a:gd name="T81" fmla="*/ 3181 h 4024"/>
              <a:gd name="T82" fmla="*/ 1024 w 4024"/>
              <a:gd name="T83" fmla="*/ 3503 h 4024"/>
              <a:gd name="T84" fmla="*/ 1120 w 4024"/>
              <a:gd name="T85" fmla="*/ 3181 h 4024"/>
              <a:gd name="T86" fmla="*/ 1342 w 4024"/>
              <a:gd name="T87" fmla="*/ 3141 h 4024"/>
              <a:gd name="T88" fmla="*/ 1911 w 4024"/>
              <a:gd name="T89" fmla="*/ 3798 h 4024"/>
              <a:gd name="T90" fmla="*/ 2281 w 4024"/>
              <a:gd name="T91" fmla="*/ 3081 h 4024"/>
              <a:gd name="T92" fmla="*/ 2596 w 4024"/>
              <a:gd name="T93" fmla="*/ 3369 h 4024"/>
              <a:gd name="T94" fmla="*/ 2133 w 4024"/>
              <a:gd name="T95" fmla="*/ 3798 h 4024"/>
              <a:gd name="T96" fmla="*/ 3135 w 4024"/>
              <a:gd name="T97" fmla="*/ 3405 h 4024"/>
              <a:gd name="T98" fmla="*/ 2862 w 4024"/>
              <a:gd name="T99" fmla="*/ 3303 h 4024"/>
              <a:gd name="T100" fmla="*/ 2297 w 4024"/>
              <a:gd name="T101" fmla="*/ 2867 h 4024"/>
              <a:gd name="T102" fmla="*/ 2812 w 4024"/>
              <a:gd name="T103" fmla="*/ 2631 h 4024"/>
              <a:gd name="T104" fmla="*/ 3053 w 4024"/>
              <a:gd name="T105" fmla="*/ 1487 h 4024"/>
              <a:gd name="T106" fmla="*/ 3419 w 4024"/>
              <a:gd name="T107" fmla="*/ 907 h 4024"/>
              <a:gd name="T108" fmla="*/ 3732 w 4024"/>
              <a:gd name="T109" fmla="*/ 1516 h 4024"/>
              <a:gd name="T110" fmla="*/ 3307 w 4024"/>
              <a:gd name="T111" fmla="*/ 3075 h 4024"/>
              <a:gd name="T112" fmla="*/ 3073 w 4024"/>
              <a:gd name="T113" fmla="*/ 2354 h 4024"/>
              <a:gd name="T114" fmla="*/ 3724 w 4024"/>
              <a:gd name="T115" fmla="*/ 2535 h 4024"/>
              <a:gd name="T116" fmla="*/ 3417 w 4024"/>
              <a:gd name="T117" fmla="*/ 3117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4" h="4024">
                <a:moveTo>
                  <a:pt x="4024" y="2012"/>
                </a:moveTo>
                <a:lnTo>
                  <a:pt x="4024" y="2012"/>
                </a:lnTo>
                <a:lnTo>
                  <a:pt x="4022" y="1922"/>
                </a:lnTo>
                <a:lnTo>
                  <a:pt x="4016" y="1832"/>
                </a:lnTo>
                <a:lnTo>
                  <a:pt x="4006" y="1744"/>
                </a:lnTo>
                <a:lnTo>
                  <a:pt x="3994" y="1656"/>
                </a:lnTo>
                <a:lnTo>
                  <a:pt x="3976" y="1568"/>
                </a:lnTo>
                <a:lnTo>
                  <a:pt x="3954" y="1481"/>
                </a:lnTo>
                <a:lnTo>
                  <a:pt x="3928" y="1397"/>
                </a:lnTo>
                <a:lnTo>
                  <a:pt x="3900" y="1313"/>
                </a:lnTo>
                <a:lnTo>
                  <a:pt x="3866" y="1229"/>
                </a:lnTo>
                <a:lnTo>
                  <a:pt x="3830" y="1149"/>
                </a:lnTo>
                <a:lnTo>
                  <a:pt x="3790" y="1069"/>
                </a:lnTo>
                <a:lnTo>
                  <a:pt x="3746" y="991"/>
                </a:lnTo>
                <a:lnTo>
                  <a:pt x="3700" y="915"/>
                </a:lnTo>
                <a:lnTo>
                  <a:pt x="3649" y="843"/>
                </a:lnTo>
                <a:lnTo>
                  <a:pt x="3595" y="771"/>
                </a:lnTo>
                <a:lnTo>
                  <a:pt x="3537" y="701"/>
                </a:lnTo>
                <a:lnTo>
                  <a:pt x="3537" y="701"/>
                </a:lnTo>
                <a:lnTo>
                  <a:pt x="3537" y="701"/>
                </a:lnTo>
                <a:lnTo>
                  <a:pt x="3485" y="643"/>
                </a:lnTo>
                <a:lnTo>
                  <a:pt x="3431" y="587"/>
                </a:lnTo>
                <a:lnTo>
                  <a:pt x="3377" y="533"/>
                </a:lnTo>
                <a:lnTo>
                  <a:pt x="3319" y="482"/>
                </a:lnTo>
                <a:lnTo>
                  <a:pt x="3261" y="434"/>
                </a:lnTo>
                <a:lnTo>
                  <a:pt x="3199" y="386"/>
                </a:lnTo>
                <a:lnTo>
                  <a:pt x="3137" y="344"/>
                </a:lnTo>
                <a:lnTo>
                  <a:pt x="3073" y="302"/>
                </a:lnTo>
                <a:lnTo>
                  <a:pt x="3008" y="262"/>
                </a:lnTo>
                <a:lnTo>
                  <a:pt x="2940" y="226"/>
                </a:lnTo>
                <a:lnTo>
                  <a:pt x="2872" y="192"/>
                </a:lnTo>
                <a:lnTo>
                  <a:pt x="2802" y="162"/>
                </a:lnTo>
                <a:lnTo>
                  <a:pt x="2732" y="132"/>
                </a:lnTo>
                <a:lnTo>
                  <a:pt x="2660" y="108"/>
                </a:lnTo>
                <a:lnTo>
                  <a:pt x="2586" y="84"/>
                </a:lnTo>
                <a:lnTo>
                  <a:pt x="2512" y="64"/>
                </a:lnTo>
                <a:lnTo>
                  <a:pt x="2512" y="64"/>
                </a:lnTo>
                <a:lnTo>
                  <a:pt x="2512" y="64"/>
                </a:lnTo>
                <a:lnTo>
                  <a:pt x="2512" y="64"/>
                </a:lnTo>
                <a:lnTo>
                  <a:pt x="2512" y="62"/>
                </a:lnTo>
                <a:lnTo>
                  <a:pt x="2512" y="62"/>
                </a:lnTo>
                <a:lnTo>
                  <a:pt x="2450" y="48"/>
                </a:lnTo>
                <a:lnTo>
                  <a:pt x="2388" y="36"/>
                </a:lnTo>
                <a:lnTo>
                  <a:pt x="2325" y="24"/>
                </a:lnTo>
                <a:lnTo>
                  <a:pt x="2263" y="16"/>
                </a:lnTo>
                <a:lnTo>
                  <a:pt x="2201" y="10"/>
                </a:lnTo>
                <a:lnTo>
                  <a:pt x="2139" y="4"/>
                </a:lnTo>
                <a:lnTo>
                  <a:pt x="2075" y="2"/>
                </a:lnTo>
                <a:lnTo>
                  <a:pt x="2013" y="0"/>
                </a:lnTo>
                <a:lnTo>
                  <a:pt x="1949" y="2"/>
                </a:lnTo>
                <a:lnTo>
                  <a:pt x="1887" y="4"/>
                </a:lnTo>
                <a:lnTo>
                  <a:pt x="1823" y="10"/>
                </a:lnTo>
                <a:lnTo>
                  <a:pt x="1761" y="16"/>
                </a:lnTo>
                <a:lnTo>
                  <a:pt x="1699" y="24"/>
                </a:lnTo>
                <a:lnTo>
                  <a:pt x="1636" y="36"/>
                </a:lnTo>
                <a:lnTo>
                  <a:pt x="1574" y="48"/>
                </a:lnTo>
                <a:lnTo>
                  <a:pt x="1514" y="62"/>
                </a:lnTo>
                <a:lnTo>
                  <a:pt x="1514" y="62"/>
                </a:lnTo>
                <a:lnTo>
                  <a:pt x="1512" y="64"/>
                </a:lnTo>
                <a:lnTo>
                  <a:pt x="1512" y="64"/>
                </a:lnTo>
                <a:lnTo>
                  <a:pt x="1512" y="64"/>
                </a:lnTo>
                <a:lnTo>
                  <a:pt x="1438" y="84"/>
                </a:lnTo>
                <a:lnTo>
                  <a:pt x="1364" y="106"/>
                </a:lnTo>
                <a:lnTo>
                  <a:pt x="1292" y="132"/>
                </a:lnTo>
                <a:lnTo>
                  <a:pt x="1222" y="162"/>
                </a:lnTo>
                <a:lnTo>
                  <a:pt x="1152" y="192"/>
                </a:lnTo>
                <a:lnTo>
                  <a:pt x="1084" y="226"/>
                </a:lnTo>
                <a:lnTo>
                  <a:pt x="1018" y="262"/>
                </a:lnTo>
                <a:lnTo>
                  <a:pt x="951" y="302"/>
                </a:lnTo>
                <a:lnTo>
                  <a:pt x="887" y="344"/>
                </a:lnTo>
                <a:lnTo>
                  <a:pt x="825" y="386"/>
                </a:lnTo>
                <a:lnTo>
                  <a:pt x="765" y="434"/>
                </a:lnTo>
                <a:lnTo>
                  <a:pt x="705" y="482"/>
                </a:lnTo>
                <a:lnTo>
                  <a:pt x="649" y="533"/>
                </a:lnTo>
                <a:lnTo>
                  <a:pt x="593" y="587"/>
                </a:lnTo>
                <a:lnTo>
                  <a:pt x="539" y="643"/>
                </a:lnTo>
                <a:lnTo>
                  <a:pt x="487" y="701"/>
                </a:lnTo>
                <a:lnTo>
                  <a:pt x="487" y="701"/>
                </a:lnTo>
                <a:lnTo>
                  <a:pt x="431" y="771"/>
                </a:lnTo>
                <a:lnTo>
                  <a:pt x="377" y="841"/>
                </a:lnTo>
                <a:lnTo>
                  <a:pt x="324" y="915"/>
                </a:lnTo>
                <a:lnTo>
                  <a:pt x="278" y="991"/>
                </a:lnTo>
                <a:lnTo>
                  <a:pt x="234" y="1069"/>
                </a:lnTo>
                <a:lnTo>
                  <a:pt x="194" y="1149"/>
                </a:lnTo>
                <a:lnTo>
                  <a:pt x="158" y="1229"/>
                </a:lnTo>
                <a:lnTo>
                  <a:pt x="126" y="1313"/>
                </a:lnTo>
                <a:lnTo>
                  <a:pt x="96" y="1397"/>
                </a:lnTo>
                <a:lnTo>
                  <a:pt x="70" y="1481"/>
                </a:lnTo>
                <a:lnTo>
                  <a:pt x="50" y="1568"/>
                </a:lnTo>
                <a:lnTo>
                  <a:pt x="32" y="1656"/>
                </a:lnTo>
                <a:lnTo>
                  <a:pt x="18" y="1744"/>
                </a:lnTo>
                <a:lnTo>
                  <a:pt x="8" y="1832"/>
                </a:lnTo>
                <a:lnTo>
                  <a:pt x="2" y="1922"/>
                </a:lnTo>
                <a:lnTo>
                  <a:pt x="0" y="2012"/>
                </a:lnTo>
                <a:lnTo>
                  <a:pt x="0" y="2012"/>
                </a:lnTo>
                <a:lnTo>
                  <a:pt x="2" y="2102"/>
                </a:lnTo>
                <a:lnTo>
                  <a:pt x="8" y="2192"/>
                </a:lnTo>
                <a:lnTo>
                  <a:pt x="18" y="2280"/>
                </a:lnTo>
                <a:lnTo>
                  <a:pt x="32" y="2368"/>
                </a:lnTo>
                <a:lnTo>
                  <a:pt x="50" y="2456"/>
                </a:lnTo>
                <a:lnTo>
                  <a:pt x="70" y="2543"/>
                </a:lnTo>
                <a:lnTo>
                  <a:pt x="96" y="2629"/>
                </a:lnTo>
                <a:lnTo>
                  <a:pt x="126" y="2713"/>
                </a:lnTo>
                <a:lnTo>
                  <a:pt x="158" y="2795"/>
                </a:lnTo>
                <a:lnTo>
                  <a:pt x="194" y="2875"/>
                </a:lnTo>
                <a:lnTo>
                  <a:pt x="234" y="2955"/>
                </a:lnTo>
                <a:lnTo>
                  <a:pt x="278" y="3033"/>
                </a:lnTo>
                <a:lnTo>
                  <a:pt x="324" y="3109"/>
                </a:lnTo>
                <a:lnTo>
                  <a:pt x="377" y="3183"/>
                </a:lnTo>
                <a:lnTo>
                  <a:pt x="431" y="3255"/>
                </a:lnTo>
                <a:lnTo>
                  <a:pt x="487" y="3323"/>
                </a:lnTo>
                <a:lnTo>
                  <a:pt x="487" y="3323"/>
                </a:lnTo>
                <a:lnTo>
                  <a:pt x="539" y="3381"/>
                </a:lnTo>
                <a:lnTo>
                  <a:pt x="593" y="3437"/>
                </a:lnTo>
                <a:lnTo>
                  <a:pt x="649" y="3491"/>
                </a:lnTo>
                <a:lnTo>
                  <a:pt x="705" y="3542"/>
                </a:lnTo>
                <a:lnTo>
                  <a:pt x="765" y="3592"/>
                </a:lnTo>
                <a:lnTo>
                  <a:pt x="825" y="3638"/>
                </a:lnTo>
                <a:lnTo>
                  <a:pt x="887" y="3682"/>
                </a:lnTo>
                <a:lnTo>
                  <a:pt x="951" y="3724"/>
                </a:lnTo>
                <a:lnTo>
                  <a:pt x="1018" y="3762"/>
                </a:lnTo>
                <a:lnTo>
                  <a:pt x="1084" y="3798"/>
                </a:lnTo>
                <a:lnTo>
                  <a:pt x="1154" y="3832"/>
                </a:lnTo>
                <a:lnTo>
                  <a:pt x="1222" y="3864"/>
                </a:lnTo>
                <a:lnTo>
                  <a:pt x="1294" y="3892"/>
                </a:lnTo>
                <a:lnTo>
                  <a:pt x="1366" y="3918"/>
                </a:lnTo>
                <a:lnTo>
                  <a:pt x="1438" y="3942"/>
                </a:lnTo>
                <a:lnTo>
                  <a:pt x="1514" y="3962"/>
                </a:lnTo>
                <a:lnTo>
                  <a:pt x="1514" y="3962"/>
                </a:lnTo>
                <a:lnTo>
                  <a:pt x="1574" y="3976"/>
                </a:lnTo>
                <a:lnTo>
                  <a:pt x="1636" y="3990"/>
                </a:lnTo>
                <a:lnTo>
                  <a:pt x="1699" y="4000"/>
                </a:lnTo>
                <a:lnTo>
                  <a:pt x="1761" y="4008"/>
                </a:lnTo>
                <a:lnTo>
                  <a:pt x="1823" y="4016"/>
                </a:lnTo>
                <a:lnTo>
                  <a:pt x="1887" y="4020"/>
                </a:lnTo>
                <a:lnTo>
                  <a:pt x="1949" y="4024"/>
                </a:lnTo>
                <a:lnTo>
                  <a:pt x="2013" y="4024"/>
                </a:lnTo>
                <a:lnTo>
                  <a:pt x="2013" y="4024"/>
                </a:lnTo>
                <a:lnTo>
                  <a:pt x="2075" y="4024"/>
                </a:lnTo>
                <a:lnTo>
                  <a:pt x="2139" y="4020"/>
                </a:lnTo>
                <a:lnTo>
                  <a:pt x="2201" y="4016"/>
                </a:lnTo>
                <a:lnTo>
                  <a:pt x="2263" y="4008"/>
                </a:lnTo>
                <a:lnTo>
                  <a:pt x="2325" y="4000"/>
                </a:lnTo>
                <a:lnTo>
                  <a:pt x="2388" y="3990"/>
                </a:lnTo>
                <a:lnTo>
                  <a:pt x="2450" y="3976"/>
                </a:lnTo>
                <a:lnTo>
                  <a:pt x="2512" y="3962"/>
                </a:lnTo>
                <a:lnTo>
                  <a:pt x="2512" y="3962"/>
                </a:lnTo>
                <a:lnTo>
                  <a:pt x="2586" y="3942"/>
                </a:lnTo>
                <a:lnTo>
                  <a:pt x="2658" y="3918"/>
                </a:lnTo>
                <a:lnTo>
                  <a:pt x="2730" y="3892"/>
                </a:lnTo>
                <a:lnTo>
                  <a:pt x="2802" y="3864"/>
                </a:lnTo>
                <a:lnTo>
                  <a:pt x="2872" y="3832"/>
                </a:lnTo>
                <a:lnTo>
                  <a:pt x="2940" y="3798"/>
                </a:lnTo>
                <a:lnTo>
                  <a:pt x="3006" y="3762"/>
                </a:lnTo>
                <a:lnTo>
                  <a:pt x="3073" y="3724"/>
                </a:lnTo>
                <a:lnTo>
                  <a:pt x="3137" y="3682"/>
                </a:lnTo>
                <a:lnTo>
                  <a:pt x="3199" y="3638"/>
                </a:lnTo>
                <a:lnTo>
                  <a:pt x="3259" y="3592"/>
                </a:lnTo>
                <a:lnTo>
                  <a:pt x="3319" y="3542"/>
                </a:lnTo>
                <a:lnTo>
                  <a:pt x="3377" y="3491"/>
                </a:lnTo>
                <a:lnTo>
                  <a:pt x="3431" y="3437"/>
                </a:lnTo>
                <a:lnTo>
                  <a:pt x="3485" y="3381"/>
                </a:lnTo>
                <a:lnTo>
                  <a:pt x="3537" y="3323"/>
                </a:lnTo>
                <a:lnTo>
                  <a:pt x="3537" y="3323"/>
                </a:lnTo>
                <a:lnTo>
                  <a:pt x="3593" y="3255"/>
                </a:lnTo>
                <a:lnTo>
                  <a:pt x="3647" y="3185"/>
                </a:lnTo>
                <a:lnTo>
                  <a:pt x="3696" y="3113"/>
                </a:lnTo>
                <a:lnTo>
                  <a:pt x="3744" y="3039"/>
                </a:lnTo>
                <a:lnTo>
                  <a:pt x="3786" y="2961"/>
                </a:lnTo>
                <a:lnTo>
                  <a:pt x="3826" y="2883"/>
                </a:lnTo>
                <a:lnTo>
                  <a:pt x="3862" y="2805"/>
                </a:lnTo>
                <a:lnTo>
                  <a:pt x="3894" y="2723"/>
                </a:lnTo>
                <a:lnTo>
                  <a:pt x="3924" y="2641"/>
                </a:lnTo>
                <a:lnTo>
                  <a:pt x="3950" y="2557"/>
                </a:lnTo>
                <a:lnTo>
                  <a:pt x="3972" y="2472"/>
                </a:lnTo>
                <a:lnTo>
                  <a:pt x="3990" y="2386"/>
                </a:lnTo>
                <a:lnTo>
                  <a:pt x="4004" y="2300"/>
                </a:lnTo>
                <a:lnTo>
                  <a:pt x="4014" y="2212"/>
                </a:lnTo>
                <a:lnTo>
                  <a:pt x="4022" y="2124"/>
                </a:lnTo>
                <a:lnTo>
                  <a:pt x="4024" y="2036"/>
                </a:lnTo>
                <a:lnTo>
                  <a:pt x="4024" y="2036"/>
                </a:lnTo>
                <a:lnTo>
                  <a:pt x="4024" y="2026"/>
                </a:lnTo>
                <a:lnTo>
                  <a:pt x="4024" y="2026"/>
                </a:lnTo>
                <a:lnTo>
                  <a:pt x="4024" y="2012"/>
                </a:lnTo>
                <a:lnTo>
                  <a:pt x="4024" y="2012"/>
                </a:lnTo>
                <a:close/>
                <a:moveTo>
                  <a:pt x="1276" y="2923"/>
                </a:moveTo>
                <a:lnTo>
                  <a:pt x="1276" y="2923"/>
                </a:lnTo>
                <a:lnTo>
                  <a:pt x="1252" y="2827"/>
                </a:lnTo>
                <a:lnTo>
                  <a:pt x="1230" y="2731"/>
                </a:lnTo>
                <a:lnTo>
                  <a:pt x="1212" y="2633"/>
                </a:lnTo>
                <a:lnTo>
                  <a:pt x="1198" y="2537"/>
                </a:lnTo>
                <a:lnTo>
                  <a:pt x="1184" y="2440"/>
                </a:lnTo>
                <a:lnTo>
                  <a:pt x="1174" y="2342"/>
                </a:lnTo>
                <a:lnTo>
                  <a:pt x="1168" y="2244"/>
                </a:lnTo>
                <a:lnTo>
                  <a:pt x="1162" y="2146"/>
                </a:lnTo>
                <a:lnTo>
                  <a:pt x="1911" y="2146"/>
                </a:lnTo>
                <a:lnTo>
                  <a:pt x="1911" y="2855"/>
                </a:lnTo>
                <a:lnTo>
                  <a:pt x="1911" y="2855"/>
                </a:lnTo>
                <a:lnTo>
                  <a:pt x="1831" y="2859"/>
                </a:lnTo>
                <a:lnTo>
                  <a:pt x="1753" y="2863"/>
                </a:lnTo>
                <a:lnTo>
                  <a:pt x="1672" y="2869"/>
                </a:lnTo>
                <a:lnTo>
                  <a:pt x="1594" y="2875"/>
                </a:lnTo>
                <a:lnTo>
                  <a:pt x="1514" y="2885"/>
                </a:lnTo>
                <a:lnTo>
                  <a:pt x="1434" y="2895"/>
                </a:lnTo>
                <a:lnTo>
                  <a:pt x="1354" y="2909"/>
                </a:lnTo>
                <a:lnTo>
                  <a:pt x="1276" y="2923"/>
                </a:lnTo>
                <a:lnTo>
                  <a:pt x="1276" y="2923"/>
                </a:lnTo>
                <a:close/>
                <a:moveTo>
                  <a:pt x="1911" y="1924"/>
                </a:moveTo>
                <a:lnTo>
                  <a:pt x="1158" y="1924"/>
                </a:lnTo>
                <a:lnTo>
                  <a:pt x="1158" y="1924"/>
                </a:lnTo>
                <a:lnTo>
                  <a:pt x="1162" y="1820"/>
                </a:lnTo>
                <a:lnTo>
                  <a:pt x="1170" y="1716"/>
                </a:lnTo>
                <a:lnTo>
                  <a:pt x="1180" y="1612"/>
                </a:lnTo>
                <a:lnTo>
                  <a:pt x="1192" y="1510"/>
                </a:lnTo>
                <a:lnTo>
                  <a:pt x="1208" y="1407"/>
                </a:lnTo>
                <a:lnTo>
                  <a:pt x="1226" y="1305"/>
                </a:lnTo>
                <a:lnTo>
                  <a:pt x="1248" y="1205"/>
                </a:lnTo>
                <a:lnTo>
                  <a:pt x="1272" y="1105"/>
                </a:lnTo>
                <a:lnTo>
                  <a:pt x="1272" y="1105"/>
                </a:lnTo>
                <a:lnTo>
                  <a:pt x="1352" y="1119"/>
                </a:lnTo>
                <a:lnTo>
                  <a:pt x="1430" y="1131"/>
                </a:lnTo>
                <a:lnTo>
                  <a:pt x="1510" y="1141"/>
                </a:lnTo>
                <a:lnTo>
                  <a:pt x="1588" y="1151"/>
                </a:lnTo>
                <a:lnTo>
                  <a:pt x="1668" y="1159"/>
                </a:lnTo>
                <a:lnTo>
                  <a:pt x="1749" y="1165"/>
                </a:lnTo>
                <a:lnTo>
                  <a:pt x="1831" y="1169"/>
                </a:lnTo>
                <a:lnTo>
                  <a:pt x="1911" y="1171"/>
                </a:lnTo>
                <a:lnTo>
                  <a:pt x="1911" y="1924"/>
                </a:lnTo>
                <a:close/>
                <a:moveTo>
                  <a:pt x="2133" y="1924"/>
                </a:moveTo>
                <a:lnTo>
                  <a:pt x="2133" y="1171"/>
                </a:lnTo>
                <a:lnTo>
                  <a:pt x="2133" y="1171"/>
                </a:lnTo>
                <a:lnTo>
                  <a:pt x="2211" y="1169"/>
                </a:lnTo>
                <a:lnTo>
                  <a:pt x="2289" y="1163"/>
                </a:lnTo>
                <a:lnTo>
                  <a:pt x="2368" y="1157"/>
                </a:lnTo>
                <a:lnTo>
                  <a:pt x="2444" y="1149"/>
                </a:lnTo>
                <a:lnTo>
                  <a:pt x="2522" y="1141"/>
                </a:lnTo>
                <a:lnTo>
                  <a:pt x="2598" y="1129"/>
                </a:lnTo>
                <a:lnTo>
                  <a:pt x="2674" y="1117"/>
                </a:lnTo>
                <a:lnTo>
                  <a:pt x="2748" y="1103"/>
                </a:lnTo>
                <a:lnTo>
                  <a:pt x="2748" y="1103"/>
                </a:lnTo>
                <a:lnTo>
                  <a:pt x="2774" y="1205"/>
                </a:lnTo>
                <a:lnTo>
                  <a:pt x="2796" y="1305"/>
                </a:lnTo>
                <a:lnTo>
                  <a:pt x="2814" y="1407"/>
                </a:lnTo>
                <a:lnTo>
                  <a:pt x="2830" y="1510"/>
                </a:lnTo>
                <a:lnTo>
                  <a:pt x="2844" y="1614"/>
                </a:lnTo>
                <a:lnTo>
                  <a:pt x="2854" y="1716"/>
                </a:lnTo>
                <a:lnTo>
                  <a:pt x="2860" y="1820"/>
                </a:lnTo>
                <a:lnTo>
                  <a:pt x="2864" y="1924"/>
                </a:lnTo>
                <a:lnTo>
                  <a:pt x="2133" y="1924"/>
                </a:lnTo>
                <a:close/>
                <a:moveTo>
                  <a:pt x="2902" y="843"/>
                </a:moveTo>
                <a:lnTo>
                  <a:pt x="2902" y="843"/>
                </a:lnTo>
                <a:lnTo>
                  <a:pt x="2860" y="721"/>
                </a:lnTo>
                <a:lnTo>
                  <a:pt x="2814" y="601"/>
                </a:lnTo>
                <a:lnTo>
                  <a:pt x="2764" y="482"/>
                </a:lnTo>
                <a:lnTo>
                  <a:pt x="2710" y="364"/>
                </a:lnTo>
                <a:lnTo>
                  <a:pt x="2710" y="364"/>
                </a:lnTo>
                <a:lnTo>
                  <a:pt x="2786" y="398"/>
                </a:lnTo>
                <a:lnTo>
                  <a:pt x="2860" y="436"/>
                </a:lnTo>
                <a:lnTo>
                  <a:pt x="2932" y="476"/>
                </a:lnTo>
                <a:lnTo>
                  <a:pt x="3002" y="523"/>
                </a:lnTo>
                <a:lnTo>
                  <a:pt x="3071" y="569"/>
                </a:lnTo>
                <a:lnTo>
                  <a:pt x="3135" y="621"/>
                </a:lnTo>
                <a:lnTo>
                  <a:pt x="3199" y="675"/>
                </a:lnTo>
                <a:lnTo>
                  <a:pt x="3261" y="731"/>
                </a:lnTo>
                <a:lnTo>
                  <a:pt x="3261" y="731"/>
                </a:lnTo>
                <a:lnTo>
                  <a:pt x="3173" y="763"/>
                </a:lnTo>
                <a:lnTo>
                  <a:pt x="3085" y="791"/>
                </a:lnTo>
                <a:lnTo>
                  <a:pt x="2994" y="819"/>
                </a:lnTo>
                <a:lnTo>
                  <a:pt x="2902" y="843"/>
                </a:lnTo>
                <a:lnTo>
                  <a:pt x="2902" y="843"/>
                </a:lnTo>
                <a:close/>
                <a:moveTo>
                  <a:pt x="2410" y="268"/>
                </a:moveTo>
                <a:lnTo>
                  <a:pt x="2410" y="268"/>
                </a:lnTo>
                <a:lnTo>
                  <a:pt x="2450" y="342"/>
                </a:lnTo>
                <a:lnTo>
                  <a:pt x="2490" y="418"/>
                </a:lnTo>
                <a:lnTo>
                  <a:pt x="2526" y="494"/>
                </a:lnTo>
                <a:lnTo>
                  <a:pt x="2562" y="573"/>
                </a:lnTo>
                <a:lnTo>
                  <a:pt x="2594" y="651"/>
                </a:lnTo>
                <a:lnTo>
                  <a:pt x="2626" y="729"/>
                </a:lnTo>
                <a:lnTo>
                  <a:pt x="2656" y="809"/>
                </a:lnTo>
                <a:lnTo>
                  <a:pt x="2684" y="889"/>
                </a:lnTo>
                <a:lnTo>
                  <a:pt x="2684" y="889"/>
                </a:lnTo>
                <a:lnTo>
                  <a:pt x="2616" y="901"/>
                </a:lnTo>
                <a:lnTo>
                  <a:pt x="2548" y="911"/>
                </a:lnTo>
                <a:lnTo>
                  <a:pt x="2480" y="921"/>
                </a:lnTo>
                <a:lnTo>
                  <a:pt x="2412" y="929"/>
                </a:lnTo>
                <a:lnTo>
                  <a:pt x="2341" y="935"/>
                </a:lnTo>
                <a:lnTo>
                  <a:pt x="2273" y="941"/>
                </a:lnTo>
                <a:lnTo>
                  <a:pt x="2203" y="945"/>
                </a:lnTo>
                <a:lnTo>
                  <a:pt x="2133" y="947"/>
                </a:lnTo>
                <a:lnTo>
                  <a:pt x="2133" y="228"/>
                </a:lnTo>
                <a:lnTo>
                  <a:pt x="2133" y="228"/>
                </a:lnTo>
                <a:lnTo>
                  <a:pt x="2203" y="234"/>
                </a:lnTo>
                <a:lnTo>
                  <a:pt x="2273" y="242"/>
                </a:lnTo>
                <a:lnTo>
                  <a:pt x="2341" y="254"/>
                </a:lnTo>
                <a:lnTo>
                  <a:pt x="2410" y="268"/>
                </a:lnTo>
                <a:lnTo>
                  <a:pt x="2410" y="268"/>
                </a:lnTo>
                <a:close/>
                <a:moveTo>
                  <a:pt x="1911" y="949"/>
                </a:moveTo>
                <a:lnTo>
                  <a:pt x="1911" y="949"/>
                </a:lnTo>
                <a:lnTo>
                  <a:pt x="1839" y="945"/>
                </a:lnTo>
                <a:lnTo>
                  <a:pt x="1767" y="941"/>
                </a:lnTo>
                <a:lnTo>
                  <a:pt x="1695" y="937"/>
                </a:lnTo>
                <a:lnTo>
                  <a:pt x="1622" y="929"/>
                </a:lnTo>
                <a:lnTo>
                  <a:pt x="1552" y="921"/>
                </a:lnTo>
                <a:lnTo>
                  <a:pt x="1482" y="913"/>
                </a:lnTo>
                <a:lnTo>
                  <a:pt x="1410" y="901"/>
                </a:lnTo>
                <a:lnTo>
                  <a:pt x="1340" y="889"/>
                </a:lnTo>
                <a:lnTo>
                  <a:pt x="1340" y="889"/>
                </a:lnTo>
                <a:lnTo>
                  <a:pt x="1368" y="809"/>
                </a:lnTo>
                <a:lnTo>
                  <a:pt x="1398" y="731"/>
                </a:lnTo>
                <a:lnTo>
                  <a:pt x="1430" y="651"/>
                </a:lnTo>
                <a:lnTo>
                  <a:pt x="1462" y="573"/>
                </a:lnTo>
                <a:lnTo>
                  <a:pt x="1498" y="494"/>
                </a:lnTo>
                <a:lnTo>
                  <a:pt x="1534" y="418"/>
                </a:lnTo>
                <a:lnTo>
                  <a:pt x="1574" y="342"/>
                </a:lnTo>
                <a:lnTo>
                  <a:pt x="1614" y="268"/>
                </a:lnTo>
                <a:lnTo>
                  <a:pt x="1614" y="268"/>
                </a:lnTo>
                <a:lnTo>
                  <a:pt x="1689" y="254"/>
                </a:lnTo>
                <a:lnTo>
                  <a:pt x="1763" y="242"/>
                </a:lnTo>
                <a:lnTo>
                  <a:pt x="1837" y="232"/>
                </a:lnTo>
                <a:lnTo>
                  <a:pt x="1911" y="226"/>
                </a:lnTo>
                <a:lnTo>
                  <a:pt x="1911" y="949"/>
                </a:lnTo>
                <a:close/>
                <a:moveTo>
                  <a:pt x="1122" y="843"/>
                </a:moveTo>
                <a:lnTo>
                  <a:pt x="1122" y="843"/>
                </a:lnTo>
                <a:lnTo>
                  <a:pt x="1032" y="819"/>
                </a:lnTo>
                <a:lnTo>
                  <a:pt x="941" y="791"/>
                </a:lnTo>
                <a:lnTo>
                  <a:pt x="851" y="763"/>
                </a:lnTo>
                <a:lnTo>
                  <a:pt x="765" y="731"/>
                </a:lnTo>
                <a:lnTo>
                  <a:pt x="765" y="731"/>
                </a:lnTo>
                <a:lnTo>
                  <a:pt x="825" y="675"/>
                </a:lnTo>
                <a:lnTo>
                  <a:pt x="889" y="621"/>
                </a:lnTo>
                <a:lnTo>
                  <a:pt x="955" y="569"/>
                </a:lnTo>
                <a:lnTo>
                  <a:pt x="1022" y="523"/>
                </a:lnTo>
                <a:lnTo>
                  <a:pt x="1092" y="476"/>
                </a:lnTo>
                <a:lnTo>
                  <a:pt x="1164" y="436"/>
                </a:lnTo>
                <a:lnTo>
                  <a:pt x="1238" y="398"/>
                </a:lnTo>
                <a:lnTo>
                  <a:pt x="1314" y="364"/>
                </a:lnTo>
                <a:lnTo>
                  <a:pt x="1314" y="364"/>
                </a:lnTo>
                <a:lnTo>
                  <a:pt x="1260" y="482"/>
                </a:lnTo>
                <a:lnTo>
                  <a:pt x="1210" y="601"/>
                </a:lnTo>
                <a:lnTo>
                  <a:pt x="1164" y="721"/>
                </a:lnTo>
                <a:lnTo>
                  <a:pt x="1122" y="843"/>
                </a:lnTo>
                <a:lnTo>
                  <a:pt x="1122" y="843"/>
                </a:lnTo>
                <a:close/>
                <a:moveTo>
                  <a:pt x="607" y="907"/>
                </a:moveTo>
                <a:lnTo>
                  <a:pt x="607" y="907"/>
                </a:lnTo>
                <a:lnTo>
                  <a:pt x="715" y="949"/>
                </a:lnTo>
                <a:lnTo>
                  <a:pt x="827" y="989"/>
                </a:lnTo>
                <a:lnTo>
                  <a:pt x="941" y="1023"/>
                </a:lnTo>
                <a:lnTo>
                  <a:pt x="1056" y="1055"/>
                </a:lnTo>
                <a:lnTo>
                  <a:pt x="1056" y="1055"/>
                </a:lnTo>
                <a:lnTo>
                  <a:pt x="1030" y="1161"/>
                </a:lnTo>
                <a:lnTo>
                  <a:pt x="1008" y="1267"/>
                </a:lnTo>
                <a:lnTo>
                  <a:pt x="987" y="1375"/>
                </a:lnTo>
                <a:lnTo>
                  <a:pt x="971" y="1483"/>
                </a:lnTo>
                <a:lnTo>
                  <a:pt x="957" y="1594"/>
                </a:lnTo>
                <a:lnTo>
                  <a:pt x="947" y="1702"/>
                </a:lnTo>
                <a:lnTo>
                  <a:pt x="939" y="1812"/>
                </a:lnTo>
                <a:lnTo>
                  <a:pt x="935" y="1924"/>
                </a:lnTo>
                <a:lnTo>
                  <a:pt x="226" y="1924"/>
                </a:lnTo>
                <a:lnTo>
                  <a:pt x="226" y="1924"/>
                </a:lnTo>
                <a:lnTo>
                  <a:pt x="230" y="1854"/>
                </a:lnTo>
                <a:lnTo>
                  <a:pt x="238" y="1786"/>
                </a:lnTo>
                <a:lnTo>
                  <a:pt x="248" y="1718"/>
                </a:lnTo>
                <a:lnTo>
                  <a:pt x="260" y="1650"/>
                </a:lnTo>
                <a:lnTo>
                  <a:pt x="276" y="1582"/>
                </a:lnTo>
                <a:lnTo>
                  <a:pt x="294" y="1516"/>
                </a:lnTo>
                <a:lnTo>
                  <a:pt x="314" y="1451"/>
                </a:lnTo>
                <a:lnTo>
                  <a:pt x="339" y="1385"/>
                </a:lnTo>
                <a:lnTo>
                  <a:pt x="363" y="1321"/>
                </a:lnTo>
                <a:lnTo>
                  <a:pt x="391" y="1259"/>
                </a:lnTo>
                <a:lnTo>
                  <a:pt x="421" y="1197"/>
                </a:lnTo>
                <a:lnTo>
                  <a:pt x="453" y="1137"/>
                </a:lnTo>
                <a:lnTo>
                  <a:pt x="489" y="1077"/>
                </a:lnTo>
                <a:lnTo>
                  <a:pt x="525" y="1019"/>
                </a:lnTo>
                <a:lnTo>
                  <a:pt x="565" y="963"/>
                </a:lnTo>
                <a:lnTo>
                  <a:pt x="607" y="907"/>
                </a:lnTo>
                <a:lnTo>
                  <a:pt x="607" y="907"/>
                </a:lnTo>
                <a:close/>
                <a:moveTo>
                  <a:pt x="937" y="2146"/>
                </a:moveTo>
                <a:lnTo>
                  <a:pt x="937" y="2146"/>
                </a:lnTo>
                <a:lnTo>
                  <a:pt x="943" y="2250"/>
                </a:lnTo>
                <a:lnTo>
                  <a:pt x="951" y="2352"/>
                </a:lnTo>
                <a:lnTo>
                  <a:pt x="961" y="2456"/>
                </a:lnTo>
                <a:lnTo>
                  <a:pt x="975" y="2561"/>
                </a:lnTo>
                <a:lnTo>
                  <a:pt x="991" y="2663"/>
                </a:lnTo>
                <a:lnTo>
                  <a:pt x="1010" y="2767"/>
                </a:lnTo>
                <a:lnTo>
                  <a:pt x="1032" y="2869"/>
                </a:lnTo>
                <a:lnTo>
                  <a:pt x="1058" y="2969"/>
                </a:lnTo>
                <a:lnTo>
                  <a:pt x="1058" y="2969"/>
                </a:lnTo>
                <a:lnTo>
                  <a:pt x="941" y="3001"/>
                </a:lnTo>
                <a:lnTo>
                  <a:pt x="827" y="3035"/>
                </a:lnTo>
                <a:lnTo>
                  <a:pt x="717" y="3075"/>
                </a:lnTo>
                <a:lnTo>
                  <a:pt x="607" y="3117"/>
                </a:lnTo>
                <a:lnTo>
                  <a:pt x="607" y="3117"/>
                </a:lnTo>
                <a:lnTo>
                  <a:pt x="567" y="3063"/>
                </a:lnTo>
                <a:lnTo>
                  <a:pt x="529" y="3009"/>
                </a:lnTo>
                <a:lnTo>
                  <a:pt x="493" y="2953"/>
                </a:lnTo>
                <a:lnTo>
                  <a:pt x="459" y="2897"/>
                </a:lnTo>
                <a:lnTo>
                  <a:pt x="427" y="2839"/>
                </a:lnTo>
                <a:lnTo>
                  <a:pt x="397" y="2781"/>
                </a:lnTo>
                <a:lnTo>
                  <a:pt x="371" y="2721"/>
                </a:lnTo>
                <a:lnTo>
                  <a:pt x="345" y="2659"/>
                </a:lnTo>
                <a:lnTo>
                  <a:pt x="322" y="2597"/>
                </a:lnTo>
                <a:lnTo>
                  <a:pt x="302" y="2535"/>
                </a:lnTo>
                <a:lnTo>
                  <a:pt x="284" y="2472"/>
                </a:lnTo>
                <a:lnTo>
                  <a:pt x="268" y="2408"/>
                </a:lnTo>
                <a:lnTo>
                  <a:pt x="254" y="2342"/>
                </a:lnTo>
                <a:lnTo>
                  <a:pt x="242" y="2278"/>
                </a:lnTo>
                <a:lnTo>
                  <a:pt x="234" y="2212"/>
                </a:lnTo>
                <a:lnTo>
                  <a:pt x="228" y="2146"/>
                </a:lnTo>
                <a:lnTo>
                  <a:pt x="937" y="2146"/>
                </a:lnTo>
                <a:close/>
                <a:moveTo>
                  <a:pt x="1120" y="3181"/>
                </a:moveTo>
                <a:lnTo>
                  <a:pt x="1120" y="3181"/>
                </a:lnTo>
                <a:lnTo>
                  <a:pt x="1162" y="3303"/>
                </a:lnTo>
                <a:lnTo>
                  <a:pt x="1208" y="3423"/>
                </a:lnTo>
                <a:lnTo>
                  <a:pt x="1260" y="3544"/>
                </a:lnTo>
                <a:lnTo>
                  <a:pt x="1314" y="3660"/>
                </a:lnTo>
                <a:lnTo>
                  <a:pt x="1314" y="3660"/>
                </a:lnTo>
                <a:lnTo>
                  <a:pt x="1238" y="3626"/>
                </a:lnTo>
                <a:lnTo>
                  <a:pt x="1164" y="3588"/>
                </a:lnTo>
                <a:lnTo>
                  <a:pt x="1092" y="3548"/>
                </a:lnTo>
                <a:lnTo>
                  <a:pt x="1024" y="3503"/>
                </a:lnTo>
                <a:lnTo>
                  <a:pt x="955" y="3455"/>
                </a:lnTo>
                <a:lnTo>
                  <a:pt x="889" y="3405"/>
                </a:lnTo>
                <a:lnTo>
                  <a:pt x="825" y="3351"/>
                </a:lnTo>
                <a:lnTo>
                  <a:pt x="765" y="3293"/>
                </a:lnTo>
                <a:lnTo>
                  <a:pt x="765" y="3293"/>
                </a:lnTo>
                <a:lnTo>
                  <a:pt x="851" y="3261"/>
                </a:lnTo>
                <a:lnTo>
                  <a:pt x="939" y="3233"/>
                </a:lnTo>
                <a:lnTo>
                  <a:pt x="1030" y="3207"/>
                </a:lnTo>
                <a:lnTo>
                  <a:pt x="1120" y="3181"/>
                </a:lnTo>
                <a:lnTo>
                  <a:pt x="1120" y="3181"/>
                </a:lnTo>
                <a:close/>
                <a:moveTo>
                  <a:pt x="1614" y="3756"/>
                </a:moveTo>
                <a:lnTo>
                  <a:pt x="1614" y="3756"/>
                </a:lnTo>
                <a:lnTo>
                  <a:pt x="1574" y="3682"/>
                </a:lnTo>
                <a:lnTo>
                  <a:pt x="1536" y="3608"/>
                </a:lnTo>
                <a:lnTo>
                  <a:pt x="1498" y="3532"/>
                </a:lnTo>
                <a:lnTo>
                  <a:pt x="1464" y="3455"/>
                </a:lnTo>
                <a:lnTo>
                  <a:pt x="1430" y="3377"/>
                </a:lnTo>
                <a:lnTo>
                  <a:pt x="1400" y="3299"/>
                </a:lnTo>
                <a:lnTo>
                  <a:pt x="1370" y="3219"/>
                </a:lnTo>
                <a:lnTo>
                  <a:pt x="1342" y="3141"/>
                </a:lnTo>
                <a:lnTo>
                  <a:pt x="1342" y="3141"/>
                </a:lnTo>
                <a:lnTo>
                  <a:pt x="1414" y="3127"/>
                </a:lnTo>
                <a:lnTo>
                  <a:pt x="1484" y="3117"/>
                </a:lnTo>
                <a:lnTo>
                  <a:pt x="1556" y="3107"/>
                </a:lnTo>
                <a:lnTo>
                  <a:pt x="1626" y="3099"/>
                </a:lnTo>
                <a:lnTo>
                  <a:pt x="1699" y="3091"/>
                </a:lnTo>
                <a:lnTo>
                  <a:pt x="1769" y="3087"/>
                </a:lnTo>
                <a:lnTo>
                  <a:pt x="1841" y="3083"/>
                </a:lnTo>
                <a:lnTo>
                  <a:pt x="1911" y="3079"/>
                </a:lnTo>
                <a:lnTo>
                  <a:pt x="1911" y="3798"/>
                </a:lnTo>
                <a:lnTo>
                  <a:pt x="1911" y="3798"/>
                </a:lnTo>
                <a:lnTo>
                  <a:pt x="1837" y="3792"/>
                </a:lnTo>
                <a:lnTo>
                  <a:pt x="1763" y="3784"/>
                </a:lnTo>
                <a:lnTo>
                  <a:pt x="1689" y="3772"/>
                </a:lnTo>
                <a:lnTo>
                  <a:pt x="1614" y="3756"/>
                </a:lnTo>
                <a:lnTo>
                  <a:pt x="1614" y="3756"/>
                </a:lnTo>
                <a:close/>
                <a:moveTo>
                  <a:pt x="2133" y="3075"/>
                </a:moveTo>
                <a:lnTo>
                  <a:pt x="2133" y="3075"/>
                </a:lnTo>
                <a:lnTo>
                  <a:pt x="2207" y="3077"/>
                </a:lnTo>
                <a:lnTo>
                  <a:pt x="2281" y="3081"/>
                </a:lnTo>
                <a:lnTo>
                  <a:pt x="2352" y="3087"/>
                </a:lnTo>
                <a:lnTo>
                  <a:pt x="2422" y="3093"/>
                </a:lnTo>
                <a:lnTo>
                  <a:pt x="2490" y="3101"/>
                </a:lnTo>
                <a:lnTo>
                  <a:pt x="2556" y="3109"/>
                </a:lnTo>
                <a:lnTo>
                  <a:pt x="2622" y="3119"/>
                </a:lnTo>
                <a:lnTo>
                  <a:pt x="2686" y="3129"/>
                </a:lnTo>
                <a:lnTo>
                  <a:pt x="2686" y="3129"/>
                </a:lnTo>
                <a:lnTo>
                  <a:pt x="2658" y="3209"/>
                </a:lnTo>
                <a:lnTo>
                  <a:pt x="2628" y="3291"/>
                </a:lnTo>
                <a:lnTo>
                  <a:pt x="2596" y="3369"/>
                </a:lnTo>
                <a:lnTo>
                  <a:pt x="2562" y="3449"/>
                </a:lnTo>
                <a:lnTo>
                  <a:pt x="2528" y="3528"/>
                </a:lnTo>
                <a:lnTo>
                  <a:pt x="2490" y="3604"/>
                </a:lnTo>
                <a:lnTo>
                  <a:pt x="2452" y="3682"/>
                </a:lnTo>
                <a:lnTo>
                  <a:pt x="2410" y="3756"/>
                </a:lnTo>
                <a:lnTo>
                  <a:pt x="2410" y="3756"/>
                </a:lnTo>
                <a:lnTo>
                  <a:pt x="2341" y="3770"/>
                </a:lnTo>
                <a:lnTo>
                  <a:pt x="2273" y="3782"/>
                </a:lnTo>
                <a:lnTo>
                  <a:pt x="2203" y="3790"/>
                </a:lnTo>
                <a:lnTo>
                  <a:pt x="2133" y="3798"/>
                </a:lnTo>
                <a:lnTo>
                  <a:pt x="2133" y="3075"/>
                </a:lnTo>
                <a:close/>
                <a:moveTo>
                  <a:pt x="2904" y="3181"/>
                </a:moveTo>
                <a:lnTo>
                  <a:pt x="2904" y="3181"/>
                </a:lnTo>
                <a:lnTo>
                  <a:pt x="2994" y="3207"/>
                </a:lnTo>
                <a:lnTo>
                  <a:pt x="3085" y="3233"/>
                </a:lnTo>
                <a:lnTo>
                  <a:pt x="3173" y="3261"/>
                </a:lnTo>
                <a:lnTo>
                  <a:pt x="3259" y="3293"/>
                </a:lnTo>
                <a:lnTo>
                  <a:pt x="3259" y="3293"/>
                </a:lnTo>
                <a:lnTo>
                  <a:pt x="3199" y="3351"/>
                </a:lnTo>
                <a:lnTo>
                  <a:pt x="3135" y="3405"/>
                </a:lnTo>
                <a:lnTo>
                  <a:pt x="3069" y="3455"/>
                </a:lnTo>
                <a:lnTo>
                  <a:pt x="3002" y="3503"/>
                </a:lnTo>
                <a:lnTo>
                  <a:pt x="2932" y="3548"/>
                </a:lnTo>
                <a:lnTo>
                  <a:pt x="2860" y="3588"/>
                </a:lnTo>
                <a:lnTo>
                  <a:pt x="2786" y="3626"/>
                </a:lnTo>
                <a:lnTo>
                  <a:pt x="2710" y="3660"/>
                </a:lnTo>
                <a:lnTo>
                  <a:pt x="2710" y="3660"/>
                </a:lnTo>
                <a:lnTo>
                  <a:pt x="2764" y="3544"/>
                </a:lnTo>
                <a:lnTo>
                  <a:pt x="2816" y="3423"/>
                </a:lnTo>
                <a:lnTo>
                  <a:pt x="2862" y="3303"/>
                </a:lnTo>
                <a:lnTo>
                  <a:pt x="2904" y="3181"/>
                </a:lnTo>
                <a:lnTo>
                  <a:pt x="2904" y="3181"/>
                </a:lnTo>
                <a:close/>
                <a:moveTo>
                  <a:pt x="2748" y="2919"/>
                </a:moveTo>
                <a:lnTo>
                  <a:pt x="2748" y="2919"/>
                </a:lnTo>
                <a:lnTo>
                  <a:pt x="2678" y="2905"/>
                </a:lnTo>
                <a:lnTo>
                  <a:pt x="2604" y="2895"/>
                </a:lnTo>
                <a:lnTo>
                  <a:pt x="2530" y="2887"/>
                </a:lnTo>
                <a:lnTo>
                  <a:pt x="2454" y="2879"/>
                </a:lnTo>
                <a:lnTo>
                  <a:pt x="2376" y="2871"/>
                </a:lnTo>
                <a:lnTo>
                  <a:pt x="2297" y="2867"/>
                </a:lnTo>
                <a:lnTo>
                  <a:pt x="2215" y="2863"/>
                </a:lnTo>
                <a:lnTo>
                  <a:pt x="2133" y="2861"/>
                </a:lnTo>
                <a:lnTo>
                  <a:pt x="2133" y="2146"/>
                </a:lnTo>
                <a:lnTo>
                  <a:pt x="2862" y="2146"/>
                </a:lnTo>
                <a:lnTo>
                  <a:pt x="2862" y="2146"/>
                </a:lnTo>
                <a:lnTo>
                  <a:pt x="2858" y="2244"/>
                </a:lnTo>
                <a:lnTo>
                  <a:pt x="2850" y="2340"/>
                </a:lnTo>
                <a:lnTo>
                  <a:pt x="2840" y="2438"/>
                </a:lnTo>
                <a:lnTo>
                  <a:pt x="2826" y="2535"/>
                </a:lnTo>
                <a:lnTo>
                  <a:pt x="2812" y="2631"/>
                </a:lnTo>
                <a:lnTo>
                  <a:pt x="2794" y="2727"/>
                </a:lnTo>
                <a:lnTo>
                  <a:pt x="2772" y="2823"/>
                </a:lnTo>
                <a:lnTo>
                  <a:pt x="2748" y="2919"/>
                </a:lnTo>
                <a:lnTo>
                  <a:pt x="2748" y="2919"/>
                </a:lnTo>
                <a:close/>
                <a:moveTo>
                  <a:pt x="3087" y="1924"/>
                </a:moveTo>
                <a:lnTo>
                  <a:pt x="3087" y="1924"/>
                </a:lnTo>
                <a:lnTo>
                  <a:pt x="3083" y="1814"/>
                </a:lnTo>
                <a:lnTo>
                  <a:pt x="3075" y="1704"/>
                </a:lnTo>
                <a:lnTo>
                  <a:pt x="3065" y="1596"/>
                </a:lnTo>
                <a:lnTo>
                  <a:pt x="3053" y="1487"/>
                </a:lnTo>
                <a:lnTo>
                  <a:pt x="3035" y="1377"/>
                </a:lnTo>
                <a:lnTo>
                  <a:pt x="3014" y="1271"/>
                </a:lnTo>
                <a:lnTo>
                  <a:pt x="2992" y="1163"/>
                </a:lnTo>
                <a:lnTo>
                  <a:pt x="2966" y="1057"/>
                </a:lnTo>
                <a:lnTo>
                  <a:pt x="2966" y="1057"/>
                </a:lnTo>
                <a:lnTo>
                  <a:pt x="3083" y="1025"/>
                </a:lnTo>
                <a:lnTo>
                  <a:pt x="3197" y="989"/>
                </a:lnTo>
                <a:lnTo>
                  <a:pt x="3309" y="951"/>
                </a:lnTo>
                <a:lnTo>
                  <a:pt x="3419" y="907"/>
                </a:lnTo>
                <a:lnTo>
                  <a:pt x="3419" y="907"/>
                </a:lnTo>
                <a:lnTo>
                  <a:pt x="3461" y="963"/>
                </a:lnTo>
                <a:lnTo>
                  <a:pt x="3501" y="1019"/>
                </a:lnTo>
                <a:lnTo>
                  <a:pt x="3537" y="1077"/>
                </a:lnTo>
                <a:lnTo>
                  <a:pt x="3573" y="1137"/>
                </a:lnTo>
                <a:lnTo>
                  <a:pt x="3605" y="1197"/>
                </a:lnTo>
                <a:lnTo>
                  <a:pt x="3635" y="1259"/>
                </a:lnTo>
                <a:lnTo>
                  <a:pt x="3663" y="1323"/>
                </a:lnTo>
                <a:lnTo>
                  <a:pt x="3687" y="1385"/>
                </a:lnTo>
                <a:lnTo>
                  <a:pt x="3712" y="1451"/>
                </a:lnTo>
                <a:lnTo>
                  <a:pt x="3732" y="1516"/>
                </a:lnTo>
                <a:lnTo>
                  <a:pt x="3748" y="1584"/>
                </a:lnTo>
                <a:lnTo>
                  <a:pt x="3764" y="1650"/>
                </a:lnTo>
                <a:lnTo>
                  <a:pt x="3776" y="1718"/>
                </a:lnTo>
                <a:lnTo>
                  <a:pt x="3786" y="1786"/>
                </a:lnTo>
                <a:lnTo>
                  <a:pt x="3794" y="1854"/>
                </a:lnTo>
                <a:lnTo>
                  <a:pt x="3798" y="1924"/>
                </a:lnTo>
                <a:lnTo>
                  <a:pt x="3087" y="1924"/>
                </a:lnTo>
                <a:close/>
                <a:moveTo>
                  <a:pt x="3417" y="3117"/>
                </a:moveTo>
                <a:lnTo>
                  <a:pt x="3417" y="3117"/>
                </a:lnTo>
                <a:lnTo>
                  <a:pt x="3307" y="3075"/>
                </a:lnTo>
                <a:lnTo>
                  <a:pt x="3195" y="3035"/>
                </a:lnTo>
                <a:lnTo>
                  <a:pt x="3081" y="3001"/>
                </a:lnTo>
                <a:lnTo>
                  <a:pt x="2964" y="2969"/>
                </a:lnTo>
                <a:lnTo>
                  <a:pt x="2964" y="2969"/>
                </a:lnTo>
                <a:lnTo>
                  <a:pt x="2990" y="2867"/>
                </a:lnTo>
                <a:lnTo>
                  <a:pt x="3012" y="2765"/>
                </a:lnTo>
                <a:lnTo>
                  <a:pt x="3031" y="2663"/>
                </a:lnTo>
                <a:lnTo>
                  <a:pt x="3049" y="2561"/>
                </a:lnTo>
                <a:lnTo>
                  <a:pt x="3063" y="2458"/>
                </a:lnTo>
                <a:lnTo>
                  <a:pt x="3073" y="2354"/>
                </a:lnTo>
                <a:lnTo>
                  <a:pt x="3081" y="2250"/>
                </a:lnTo>
                <a:lnTo>
                  <a:pt x="3087" y="2146"/>
                </a:lnTo>
                <a:lnTo>
                  <a:pt x="3796" y="2146"/>
                </a:lnTo>
                <a:lnTo>
                  <a:pt x="3796" y="2146"/>
                </a:lnTo>
                <a:lnTo>
                  <a:pt x="3790" y="2212"/>
                </a:lnTo>
                <a:lnTo>
                  <a:pt x="3782" y="2278"/>
                </a:lnTo>
                <a:lnTo>
                  <a:pt x="3770" y="2342"/>
                </a:lnTo>
                <a:lnTo>
                  <a:pt x="3758" y="2408"/>
                </a:lnTo>
                <a:lnTo>
                  <a:pt x="3742" y="2472"/>
                </a:lnTo>
                <a:lnTo>
                  <a:pt x="3724" y="2535"/>
                </a:lnTo>
                <a:lnTo>
                  <a:pt x="3702" y="2599"/>
                </a:lnTo>
                <a:lnTo>
                  <a:pt x="3679" y="2659"/>
                </a:lnTo>
                <a:lnTo>
                  <a:pt x="3655" y="2721"/>
                </a:lnTo>
                <a:lnTo>
                  <a:pt x="3627" y="2781"/>
                </a:lnTo>
                <a:lnTo>
                  <a:pt x="3597" y="2839"/>
                </a:lnTo>
                <a:lnTo>
                  <a:pt x="3565" y="2897"/>
                </a:lnTo>
                <a:lnTo>
                  <a:pt x="3531" y="2955"/>
                </a:lnTo>
                <a:lnTo>
                  <a:pt x="3495" y="3009"/>
                </a:lnTo>
                <a:lnTo>
                  <a:pt x="3457" y="3063"/>
                </a:lnTo>
                <a:lnTo>
                  <a:pt x="3417" y="3117"/>
                </a:lnTo>
                <a:lnTo>
                  <a:pt x="3417" y="3117"/>
                </a:lnTo>
                <a:close/>
              </a:path>
            </a:pathLst>
          </a:custGeom>
          <a:solidFill>
            <a:schemeClr val="tx1"/>
          </a:solidFill>
          <a:ln w="28575">
            <a:solidFill>
              <a:schemeClr val="tx1"/>
            </a:solidFill>
          </a:ln>
        </p:spPr>
        <p:txBody>
          <a:bodyPr vert="horz" wrap="square" lIns="91440" tIns="45720" rIns="91440" bIns="45720" numCol="1" anchor="t" anchorCtr="0" compatLnSpc="1">
            <a:prstTxWarp prst="textNoShape">
              <a:avLst/>
            </a:prstTxWarp>
          </a:bodyPr>
          <a:lstStyle/>
          <a:p>
            <a:endParaRPr lang="en-GB" dirty="0"/>
          </a:p>
        </p:txBody>
      </p:sp>
      <p:sp>
        <p:nvSpPr>
          <p:cNvPr id="44" name="Content Placeholder 10">
            <a:extLst>
              <a:ext uri="{FF2B5EF4-FFF2-40B4-BE49-F238E27FC236}">
                <a16:creationId xmlns:a16="http://schemas.microsoft.com/office/drawing/2014/main" id="{C5B45661-7B74-463D-A402-475E826C63CC}"/>
              </a:ext>
            </a:extLst>
          </p:cNvPr>
          <p:cNvSpPr>
            <a:spLocks noGrp="1"/>
          </p:cNvSpPr>
          <p:nvPr>
            <p:ph idx="4294967295"/>
          </p:nvPr>
        </p:nvSpPr>
        <p:spPr bwMode="gray">
          <a:xfrm>
            <a:off x="130628" y="3079628"/>
            <a:ext cx="2940766" cy="2302265"/>
          </a:xfrm>
          <a:prstGeom prst="rect">
            <a:avLst/>
          </a:prstGeom>
        </p:spPr>
        <p:txBody>
          <a:bodyPr/>
          <a:lstStyle/>
          <a:p>
            <a:pPr marL="0" lvl="1" indent="0">
              <a:buNone/>
            </a:pPr>
            <a:r>
              <a:rPr lang="uk-UA" sz="2000" dirty="0"/>
              <a:t>Вся територія України (міське і сільське населення), окрім тимчасово окупованих територій та прифронтових населених пунктів </a:t>
            </a:r>
          </a:p>
        </p:txBody>
      </p:sp>
      <p:sp>
        <p:nvSpPr>
          <p:cNvPr id="45" name="Content Placeholder 11">
            <a:extLst>
              <a:ext uri="{FF2B5EF4-FFF2-40B4-BE49-F238E27FC236}">
                <a16:creationId xmlns:a16="http://schemas.microsoft.com/office/drawing/2014/main" id="{6E1542C2-512E-46BA-9C77-6C34B6E783D1}"/>
              </a:ext>
            </a:extLst>
          </p:cNvPr>
          <p:cNvSpPr>
            <a:spLocks noGrp="1"/>
          </p:cNvSpPr>
          <p:nvPr>
            <p:ph idx="4294967295"/>
          </p:nvPr>
        </p:nvSpPr>
        <p:spPr bwMode="gray">
          <a:xfrm>
            <a:off x="3129290" y="3058779"/>
            <a:ext cx="2956790" cy="2986061"/>
          </a:xfrm>
          <a:prstGeom prst="rect">
            <a:avLst/>
          </a:prstGeom>
        </p:spPr>
        <p:txBody>
          <a:bodyPr/>
          <a:lstStyle/>
          <a:p>
            <a:pPr>
              <a:spcBef>
                <a:spcPts val="500"/>
              </a:spcBef>
            </a:pPr>
            <a:r>
              <a:rPr lang="uk-UA" sz="2000" dirty="0"/>
              <a:t>3000 курців фабричних сигарет</a:t>
            </a:r>
          </a:p>
          <a:p>
            <a:pPr>
              <a:spcBef>
                <a:spcPts val="500"/>
              </a:spcBef>
            </a:pPr>
            <a:r>
              <a:rPr lang="uk-UA" sz="2000" dirty="0"/>
              <a:t>Репрезентативна вибірка</a:t>
            </a:r>
          </a:p>
          <a:p>
            <a:pPr>
              <a:spcBef>
                <a:spcPts val="500"/>
              </a:spcBef>
            </a:pPr>
            <a:r>
              <a:rPr lang="uk-UA" sz="2000" dirty="0"/>
              <a:t>Чоловіки та жінки</a:t>
            </a:r>
          </a:p>
          <a:p>
            <a:pPr>
              <a:spcBef>
                <a:spcPts val="500"/>
              </a:spcBef>
            </a:pPr>
            <a:r>
              <a:rPr lang="uk-UA" sz="2000" dirty="0"/>
              <a:t>Від 18,5 до 64 років</a:t>
            </a:r>
          </a:p>
          <a:p>
            <a:pPr>
              <a:spcBef>
                <a:spcPts val="500"/>
              </a:spcBef>
            </a:pPr>
            <a:r>
              <a:rPr lang="uk-UA" sz="2000" dirty="0"/>
              <a:t>Постійні мешканці, так і внутрішньо переміщені особи.</a:t>
            </a:r>
          </a:p>
        </p:txBody>
      </p:sp>
      <p:grpSp>
        <p:nvGrpSpPr>
          <p:cNvPr id="48" name="Group 98">
            <a:extLst>
              <a:ext uri="{FF2B5EF4-FFF2-40B4-BE49-F238E27FC236}">
                <a16:creationId xmlns:a16="http://schemas.microsoft.com/office/drawing/2014/main" id="{40505368-5C05-4C37-86CA-82A88F03DEDC}"/>
              </a:ext>
            </a:extLst>
          </p:cNvPr>
          <p:cNvGrpSpPr/>
          <p:nvPr/>
        </p:nvGrpSpPr>
        <p:grpSpPr bwMode="gray">
          <a:xfrm>
            <a:off x="7316930" y="1477352"/>
            <a:ext cx="617725" cy="616479"/>
            <a:chOff x="2946400" y="279400"/>
            <a:chExt cx="6299200" cy="6286500"/>
          </a:xfrm>
          <a:solidFill>
            <a:schemeClr val="tx1"/>
          </a:solidFill>
        </p:grpSpPr>
        <p:sp>
          <p:nvSpPr>
            <p:cNvPr id="49" name="Freeform 5">
              <a:extLst>
                <a:ext uri="{FF2B5EF4-FFF2-40B4-BE49-F238E27FC236}">
                  <a16:creationId xmlns:a16="http://schemas.microsoft.com/office/drawing/2014/main" id="{BD54CACB-8AA2-4C01-A082-78C0FFA169C6}"/>
                </a:ext>
              </a:extLst>
            </p:cNvPr>
            <p:cNvSpPr>
              <a:spLocks noEditPoints="1"/>
            </p:cNvSpPr>
            <p:nvPr/>
          </p:nvSpPr>
          <p:spPr bwMode="gray">
            <a:xfrm>
              <a:off x="2946400" y="279400"/>
              <a:ext cx="6299200" cy="6286500"/>
            </a:xfrm>
            <a:custGeom>
              <a:avLst/>
              <a:gdLst>
                <a:gd name="T0" fmla="*/ 3462 w 3968"/>
                <a:gd name="T1" fmla="*/ 1461 h 3960"/>
                <a:gd name="T2" fmla="*/ 3512 w 3968"/>
                <a:gd name="T3" fmla="*/ 1153 h 3960"/>
                <a:gd name="T4" fmla="*/ 3542 w 3968"/>
                <a:gd name="T5" fmla="*/ 771 h 3960"/>
                <a:gd name="T6" fmla="*/ 3104 w 3968"/>
                <a:gd name="T7" fmla="*/ 362 h 3960"/>
                <a:gd name="T8" fmla="*/ 2729 w 3968"/>
                <a:gd name="T9" fmla="*/ 529 h 3960"/>
                <a:gd name="T10" fmla="*/ 2485 w 3968"/>
                <a:gd name="T11" fmla="*/ 430 h 3960"/>
                <a:gd name="T12" fmla="*/ 2373 w 3968"/>
                <a:gd name="T13" fmla="*/ 78 h 3960"/>
                <a:gd name="T14" fmla="*/ 1707 w 3968"/>
                <a:gd name="T15" fmla="*/ 22 h 3960"/>
                <a:gd name="T16" fmla="*/ 1493 w 3968"/>
                <a:gd name="T17" fmla="*/ 322 h 3960"/>
                <a:gd name="T18" fmla="*/ 1367 w 3968"/>
                <a:gd name="T19" fmla="*/ 537 h 3960"/>
                <a:gd name="T20" fmla="*/ 993 w 3968"/>
                <a:gd name="T21" fmla="*/ 356 h 3960"/>
                <a:gd name="T22" fmla="*/ 582 w 3968"/>
                <a:gd name="T23" fmla="*/ 579 h 3960"/>
                <a:gd name="T24" fmla="*/ 378 w 3968"/>
                <a:gd name="T25" fmla="*/ 1011 h 3960"/>
                <a:gd name="T26" fmla="*/ 574 w 3968"/>
                <a:gd name="T27" fmla="*/ 1329 h 3960"/>
                <a:gd name="T28" fmla="*/ 242 w 3968"/>
                <a:gd name="T29" fmla="*/ 1498 h 3960"/>
                <a:gd name="T30" fmla="*/ 14 w 3968"/>
                <a:gd name="T31" fmla="*/ 1814 h 3960"/>
                <a:gd name="T32" fmla="*/ 62 w 3968"/>
                <a:gd name="T33" fmla="*/ 2360 h 3960"/>
                <a:gd name="T34" fmla="*/ 466 w 3968"/>
                <a:gd name="T35" fmla="*/ 2483 h 3960"/>
                <a:gd name="T36" fmla="*/ 506 w 3968"/>
                <a:gd name="T37" fmla="*/ 2749 h 3960"/>
                <a:gd name="T38" fmla="*/ 388 w 3968"/>
                <a:gd name="T39" fmla="*/ 3119 h 3960"/>
                <a:gd name="T40" fmla="*/ 850 w 3968"/>
                <a:gd name="T41" fmla="*/ 3592 h 3960"/>
                <a:gd name="T42" fmla="*/ 1229 w 3968"/>
                <a:gd name="T43" fmla="*/ 3441 h 3960"/>
                <a:gd name="T44" fmla="*/ 1443 w 3968"/>
                <a:gd name="T45" fmla="*/ 3476 h 3960"/>
                <a:gd name="T46" fmla="*/ 1545 w 3968"/>
                <a:gd name="T47" fmla="*/ 3840 h 3960"/>
                <a:gd name="T48" fmla="*/ 2073 w 3968"/>
                <a:gd name="T49" fmla="*/ 3958 h 3960"/>
                <a:gd name="T50" fmla="*/ 2445 w 3968"/>
                <a:gd name="T51" fmla="*/ 3768 h 3960"/>
                <a:gd name="T52" fmla="*/ 2521 w 3968"/>
                <a:gd name="T53" fmla="*/ 3435 h 3960"/>
                <a:gd name="T54" fmla="*/ 2905 w 3968"/>
                <a:gd name="T55" fmla="*/ 3570 h 3960"/>
                <a:gd name="T56" fmla="*/ 3290 w 3968"/>
                <a:gd name="T57" fmla="*/ 3465 h 3960"/>
                <a:gd name="T58" fmla="*/ 3614 w 3968"/>
                <a:gd name="T59" fmla="*/ 3055 h 3960"/>
                <a:gd name="T60" fmla="*/ 3408 w 3968"/>
                <a:gd name="T61" fmla="*/ 2683 h 3960"/>
                <a:gd name="T62" fmla="*/ 3574 w 3968"/>
                <a:gd name="T63" fmla="*/ 2479 h 3960"/>
                <a:gd name="T64" fmla="*/ 3920 w 3968"/>
                <a:gd name="T65" fmla="*/ 2302 h 3960"/>
                <a:gd name="T66" fmla="*/ 3932 w 3968"/>
                <a:gd name="T67" fmla="*/ 1696 h 3960"/>
                <a:gd name="T68" fmla="*/ 3538 w 3968"/>
                <a:gd name="T69" fmla="*/ 2268 h 3960"/>
                <a:gd name="T70" fmla="*/ 3196 w 3968"/>
                <a:gd name="T71" fmla="*/ 2557 h 3960"/>
                <a:gd name="T72" fmla="*/ 3288 w 3968"/>
                <a:gd name="T73" fmla="*/ 2873 h 3960"/>
                <a:gd name="T74" fmla="*/ 3120 w 3968"/>
                <a:gd name="T75" fmla="*/ 3329 h 3960"/>
                <a:gd name="T76" fmla="*/ 2711 w 3968"/>
                <a:gd name="T77" fmla="*/ 3213 h 3960"/>
                <a:gd name="T78" fmla="*/ 2323 w 3968"/>
                <a:gd name="T79" fmla="*/ 3347 h 3960"/>
                <a:gd name="T80" fmla="*/ 2235 w 3968"/>
                <a:gd name="T81" fmla="*/ 3726 h 3960"/>
                <a:gd name="T82" fmla="*/ 1703 w 3968"/>
                <a:gd name="T83" fmla="*/ 3630 h 3960"/>
                <a:gd name="T84" fmla="*/ 1425 w 3968"/>
                <a:gd name="T85" fmla="*/ 3197 h 3960"/>
                <a:gd name="T86" fmla="*/ 1109 w 3968"/>
                <a:gd name="T87" fmla="*/ 3263 h 3960"/>
                <a:gd name="T88" fmla="*/ 680 w 3968"/>
                <a:gd name="T89" fmla="*/ 3173 h 3960"/>
                <a:gd name="T90" fmla="*/ 738 w 3968"/>
                <a:gd name="T91" fmla="*/ 2769 h 3960"/>
                <a:gd name="T92" fmla="*/ 654 w 3968"/>
                <a:gd name="T93" fmla="*/ 2346 h 3960"/>
                <a:gd name="T94" fmla="*/ 254 w 3968"/>
                <a:gd name="T95" fmla="*/ 2238 h 3960"/>
                <a:gd name="T96" fmla="*/ 254 w 3968"/>
                <a:gd name="T97" fmla="*/ 1712 h 3960"/>
                <a:gd name="T98" fmla="*/ 724 w 3968"/>
                <a:gd name="T99" fmla="*/ 1488 h 3960"/>
                <a:gd name="T100" fmla="*/ 728 w 3968"/>
                <a:gd name="T101" fmla="*/ 1145 h 3960"/>
                <a:gd name="T102" fmla="*/ 732 w 3968"/>
                <a:gd name="T103" fmla="*/ 729 h 3960"/>
                <a:gd name="T104" fmla="*/ 1137 w 3968"/>
                <a:gd name="T105" fmla="*/ 713 h 3960"/>
                <a:gd name="T106" fmla="*/ 1589 w 3968"/>
                <a:gd name="T107" fmla="*/ 683 h 3960"/>
                <a:gd name="T108" fmla="*/ 1709 w 3968"/>
                <a:gd name="T109" fmla="*/ 324 h 3960"/>
                <a:gd name="T110" fmla="*/ 2231 w 3968"/>
                <a:gd name="T111" fmla="*/ 246 h 3960"/>
                <a:gd name="T112" fmla="*/ 2409 w 3968"/>
                <a:gd name="T113" fmla="*/ 665 h 3960"/>
                <a:gd name="T114" fmla="*/ 2779 w 3968"/>
                <a:gd name="T115" fmla="*/ 751 h 3960"/>
                <a:gd name="T116" fmla="*/ 3178 w 3968"/>
                <a:gd name="T117" fmla="*/ 675 h 3960"/>
                <a:gd name="T118" fmla="*/ 3288 w 3968"/>
                <a:gd name="T119" fmla="*/ 1087 h 3960"/>
                <a:gd name="T120" fmla="*/ 3258 w 3968"/>
                <a:gd name="T121" fmla="*/ 1550 h 3960"/>
                <a:gd name="T122" fmla="*/ 3588 w 3968"/>
                <a:gd name="T123" fmla="*/ 1694 h 3960"/>
                <a:gd name="T124" fmla="*/ 3748 w 3968"/>
                <a:gd name="T125" fmla="*/ 209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8" h="3960">
                  <a:moveTo>
                    <a:pt x="3822" y="1526"/>
                  </a:moveTo>
                  <a:lnTo>
                    <a:pt x="3822" y="1526"/>
                  </a:lnTo>
                  <a:lnTo>
                    <a:pt x="3796" y="1514"/>
                  </a:lnTo>
                  <a:lnTo>
                    <a:pt x="3762" y="1506"/>
                  </a:lnTo>
                  <a:lnTo>
                    <a:pt x="3728" y="1498"/>
                  </a:lnTo>
                  <a:lnTo>
                    <a:pt x="3690" y="1492"/>
                  </a:lnTo>
                  <a:lnTo>
                    <a:pt x="3650" y="1486"/>
                  </a:lnTo>
                  <a:lnTo>
                    <a:pt x="3612" y="1483"/>
                  </a:lnTo>
                  <a:lnTo>
                    <a:pt x="3574" y="1481"/>
                  </a:lnTo>
                  <a:lnTo>
                    <a:pt x="3538" y="1481"/>
                  </a:lnTo>
                  <a:lnTo>
                    <a:pt x="3538" y="1481"/>
                  </a:lnTo>
                  <a:lnTo>
                    <a:pt x="3520" y="1479"/>
                  </a:lnTo>
                  <a:lnTo>
                    <a:pt x="3502" y="1477"/>
                  </a:lnTo>
                  <a:lnTo>
                    <a:pt x="3488" y="1471"/>
                  </a:lnTo>
                  <a:lnTo>
                    <a:pt x="3474" y="1467"/>
                  </a:lnTo>
                  <a:lnTo>
                    <a:pt x="3462" y="1461"/>
                  </a:lnTo>
                  <a:lnTo>
                    <a:pt x="3452" y="1455"/>
                  </a:lnTo>
                  <a:lnTo>
                    <a:pt x="3446" y="1449"/>
                  </a:lnTo>
                  <a:lnTo>
                    <a:pt x="3442" y="1445"/>
                  </a:lnTo>
                  <a:lnTo>
                    <a:pt x="3442" y="1445"/>
                  </a:lnTo>
                  <a:lnTo>
                    <a:pt x="3436" y="1423"/>
                  </a:lnTo>
                  <a:lnTo>
                    <a:pt x="3432" y="1395"/>
                  </a:lnTo>
                  <a:lnTo>
                    <a:pt x="3428" y="1365"/>
                  </a:lnTo>
                  <a:lnTo>
                    <a:pt x="3426" y="1333"/>
                  </a:lnTo>
                  <a:lnTo>
                    <a:pt x="3426" y="1301"/>
                  </a:lnTo>
                  <a:lnTo>
                    <a:pt x="3428" y="1273"/>
                  </a:lnTo>
                  <a:lnTo>
                    <a:pt x="3432" y="1251"/>
                  </a:lnTo>
                  <a:lnTo>
                    <a:pt x="3438" y="1237"/>
                  </a:lnTo>
                  <a:lnTo>
                    <a:pt x="3438" y="1237"/>
                  </a:lnTo>
                  <a:lnTo>
                    <a:pt x="3462" y="1211"/>
                  </a:lnTo>
                  <a:lnTo>
                    <a:pt x="3486" y="1183"/>
                  </a:lnTo>
                  <a:lnTo>
                    <a:pt x="3512" y="1153"/>
                  </a:lnTo>
                  <a:lnTo>
                    <a:pt x="3536" y="1121"/>
                  </a:lnTo>
                  <a:lnTo>
                    <a:pt x="3558" y="1091"/>
                  </a:lnTo>
                  <a:lnTo>
                    <a:pt x="3578" y="1059"/>
                  </a:lnTo>
                  <a:lnTo>
                    <a:pt x="3594" y="1031"/>
                  </a:lnTo>
                  <a:lnTo>
                    <a:pt x="3606" y="1003"/>
                  </a:lnTo>
                  <a:lnTo>
                    <a:pt x="3606" y="1003"/>
                  </a:lnTo>
                  <a:lnTo>
                    <a:pt x="3610" y="989"/>
                  </a:lnTo>
                  <a:lnTo>
                    <a:pt x="3612" y="975"/>
                  </a:lnTo>
                  <a:lnTo>
                    <a:pt x="3614" y="959"/>
                  </a:lnTo>
                  <a:lnTo>
                    <a:pt x="3612" y="943"/>
                  </a:lnTo>
                  <a:lnTo>
                    <a:pt x="3610" y="927"/>
                  </a:lnTo>
                  <a:lnTo>
                    <a:pt x="3608" y="909"/>
                  </a:lnTo>
                  <a:lnTo>
                    <a:pt x="3596" y="875"/>
                  </a:lnTo>
                  <a:lnTo>
                    <a:pt x="3580" y="841"/>
                  </a:lnTo>
                  <a:lnTo>
                    <a:pt x="3562" y="805"/>
                  </a:lnTo>
                  <a:lnTo>
                    <a:pt x="3542" y="771"/>
                  </a:lnTo>
                  <a:lnTo>
                    <a:pt x="3518" y="737"/>
                  </a:lnTo>
                  <a:lnTo>
                    <a:pt x="3496" y="705"/>
                  </a:lnTo>
                  <a:lnTo>
                    <a:pt x="3472" y="675"/>
                  </a:lnTo>
                  <a:lnTo>
                    <a:pt x="3430" y="625"/>
                  </a:lnTo>
                  <a:lnTo>
                    <a:pt x="3400" y="593"/>
                  </a:lnTo>
                  <a:lnTo>
                    <a:pt x="3388" y="579"/>
                  </a:lnTo>
                  <a:lnTo>
                    <a:pt x="3388" y="579"/>
                  </a:lnTo>
                  <a:lnTo>
                    <a:pt x="3328" y="523"/>
                  </a:lnTo>
                  <a:lnTo>
                    <a:pt x="3292" y="492"/>
                  </a:lnTo>
                  <a:lnTo>
                    <a:pt x="3254" y="460"/>
                  </a:lnTo>
                  <a:lnTo>
                    <a:pt x="3214" y="428"/>
                  </a:lnTo>
                  <a:lnTo>
                    <a:pt x="3174" y="400"/>
                  </a:lnTo>
                  <a:lnTo>
                    <a:pt x="3136" y="378"/>
                  </a:lnTo>
                  <a:lnTo>
                    <a:pt x="3120" y="368"/>
                  </a:lnTo>
                  <a:lnTo>
                    <a:pt x="3104" y="362"/>
                  </a:lnTo>
                  <a:lnTo>
                    <a:pt x="3104" y="362"/>
                  </a:lnTo>
                  <a:lnTo>
                    <a:pt x="3090" y="358"/>
                  </a:lnTo>
                  <a:lnTo>
                    <a:pt x="3076" y="354"/>
                  </a:lnTo>
                  <a:lnTo>
                    <a:pt x="3062" y="354"/>
                  </a:lnTo>
                  <a:lnTo>
                    <a:pt x="3048" y="354"/>
                  </a:lnTo>
                  <a:lnTo>
                    <a:pt x="3018" y="356"/>
                  </a:lnTo>
                  <a:lnTo>
                    <a:pt x="2986" y="364"/>
                  </a:lnTo>
                  <a:lnTo>
                    <a:pt x="2955" y="376"/>
                  </a:lnTo>
                  <a:lnTo>
                    <a:pt x="2923" y="390"/>
                  </a:lnTo>
                  <a:lnTo>
                    <a:pt x="2893" y="406"/>
                  </a:lnTo>
                  <a:lnTo>
                    <a:pt x="2865" y="424"/>
                  </a:lnTo>
                  <a:lnTo>
                    <a:pt x="2837" y="444"/>
                  </a:lnTo>
                  <a:lnTo>
                    <a:pt x="2811" y="462"/>
                  </a:lnTo>
                  <a:lnTo>
                    <a:pt x="2769" y="495"/>
                  </a:lnTo>
                  <a:lnTo>
                    <a:pt x="2739" y="519"/>
                  </a:lnTo>
                  <a:lnTo>
                    <a:pt x="2729" y="529"/>
                  </a:lnTo>
                  <a:lnTo>
                    <a:pt x="2729" y="529"/>
                  </a:lnTo>
                  <a:lnTo>
                    <a:pt x="2715" y="541"/>
                  </a:lnTo>
                  <a:lnTo>
                    <a:pt x="2701" y="551"/>
                  </a:lnTo>
                  <a:lnTo>
                    <a:pt x="2687" y="559"/>
                  </a:lnTo>
                  <a:lnTo>
                    <a:pt x="2673" y="565"/>
                  </a:lnTo>
                  <a:lnTo>
                    <a:pt x="2651" y="571"/>
                  </a:lnTo>
                  <a:lnTo>
                    <a:pt x="2637" y="573"/>
                  </a:lnTo>
                  <a:lnTo>
                    <a:pt x="2637" y="573"/>
                  </a:lnTo>
                  <a:lnTo>
                    <a:pt x="2617" y="561"/>
                  </a:lnTo>
                  <a:lnTo>
                    <a:pt x="2595" y="545"/>
                  </a:lnTo>
                  <a:lnTo>
                    <a:pt x="2571" y="527"/>
                  </a:lnTo>
                  <a:lnTo>
                    <a:pt x="2547" y="505"/>
                  </a:lnTo>
                  <a:lnTo>
                    <a:pt x="2525" y="484"/>
                  </a:lnTo>
                  <a:lnTo>
                    <a:pt x="2507" y="464"/>
                  </a:lnTo>
                  <a:lnTo>
                    <a:pt x="2493" y="444"/>
                  </a:lnTo>
                  <a:lnTo>
                    <a:pt x="2487" y="436"/>
                  </a:lnTo>
                  <a:lnTo>
                    <a:pt x="2485" y="430"/>
                  </a:lnTo>
                  <a:lnTo>
                    <a:pt x="2485" y="430"/>
                  </a:lnTo>
                  <a:lnTo>
                    <a:pt x="2485" y="394"/>
                  </a:lnTo>
                  <a:lnTo>
                    <a:pt x="2483" y="356"/>
                  </a:lnTo>
                  <a:lnTo>
                    <a:pt x="2479" y="318"/>
                  </a:lnTo>
                  <a:lnTo>
                    <a:pt x="2473" y="278"/>
                  </a:lnTo>
                  <a:lnTo>
                    <a:pt x="2467" y="240"/>
                  </a:lnTo>
                  <a:lnTo>
                    <a:pt x="2459" y="204"/>
                  </a:lnTo>
                  <a:lnTo>
                    <a:pt x="2449" y="172"/>
                  </a:lnTo>
                  <a:lnTo>
                    <a:pt x="2439" y="144"/>
                  </a:lnTo>
                  <a:lnTo>
                    <a:pt x="2439" y="144"/>
                  </a:lnTo>
                  <a:lnTo>
                    <a:pt x="2431" y="132"/>
                  </a:lnTo>
                  <a:lnTo>
                    <a:pt x="2423" y="120"/>
                  </a:lnTo>
                  <a:lnTo>
                    <a:pt x="2413" y="108"/>
                  </a:lnTo>
                  <a:lnTo>
                    <a:pt x="2401" y="96"/>
                  </a:lnTo>
                  <a:lnTo>
                    <a:pt x="2387" y="86"/>
                  </a:lnTo>
                  <a:lnTo>
                    <a:pt x="2373" y="78"/>
                  </a:lnTo>
                  <a:lnTo>
                    <a:pt x="2341" y="62"/>
                  </a:lnTo>
                  <a:lnTo>
                    <a:pt x="2305" y="48"/>
                  </a:lnTo>
                  <a:lnTo>
                    <a:pt x="2267" y="36"/>
                  </a:lnTo>
                  <a:lnTo>
                    <a:pt x="2229" y="26"/>
                  </a:lnTo>
                  <a:lnTo>
                    <a:pt x="2189" y="18"/>
                  </a:lnTo>
                  <a:lnTo>
                    <a:pt x="2151" y="12"/>
                  </a:lnTo>
                  <a:lnTo>
                    <a:pt x="2113" y="8"/>
                  </a:lnTo>
                  <a:lnTo>
                    <a:pt x="2049" y="2"/>
                  </a:lnTo>
                  <a:lnTo>
                    <a:pt x="2003" y="0"/>
                  </a:lnTo>
                  <a:lnTo>
                    <a:pt x="1985" y="0"/>
                  </a:lnTo>
                  <a:lnTo>
                    <a:pt x="1985" y="0"/>
                  </a:lnTo>
                  <a:lnTo>
                    <a:pt x="1903" y="2"/>
                  </a:lnTo>
                  <a:lnTo>
                    <a:pt x="1855" y="4"/>
                  </a:lnTo>
                  <a:lnTo>
                    <a:pt x="1805" y="8"/>
                  </a:lnTo>
                  <a:lnTo>
                    <a:pt x="1753" y="14"/>
                  </a:lnTo>
                  <a:lnTo>
                    <a:pt x="1707" y="22"/>
                  </a:lnTo>
                  <a:lnTo>
                    <a:pt x="1663" y="34"/>
                  </a:lnTo>
                  <a:lnTo>
                    <a:pt x="1645" y="38"/>
                  </a:lnTo>
                  <a:lnTo>
                    <a:pt x="1629" y="46"/>
                  </a:lnTo>
                  <a:lnTo>
                    <a:pt x="1629" y="46"/>
                  </a:lnTo>
                  <a:lnTo>
                    <a:pt x="1617" y="52"/>
                  </a:lnTo>
                  <a:lnTo>
                    <a:pt x="1605" y="60"/>
                  </a:lnTo>
                  <a:lnTo>
                    <a:pt x="1593" y="70"/>
                  </a:lnTo>
                  <a:lnTo>
                    <a:pt x="1583" y="80"/>
                  </a:lnTo>
                  <a:lnTo>
                    <a:pt x="1565" y="104"/>
                  </a:lnTo>
                  <a:lnTo>
                    <a:pt x="1549" y="130"/>
                  </a:lnTo>
                  <a:lnTo>
                    <a:pt x="1535" y="160"/>
                  </a:lnTo>
                  <a:lnTo>
                    <a:pt x="1523" y="192"/>
                  </a:lnTo>
                  <a:lnTo>
                    <a:pt x="1513" y="226"/>
                  </a:lnTo>
                  <a:lnTo>
                    <a:pt x="1505" y="260"/>
                  </a:lnTo>
                  <a:lnTo>
                    <a:pt x="1499" y="292"/>
                  </a:lnTo>
                  <a:lnTo>
                    <a:pt x="1493" y="322"/>
                  </a:lnTo>
                  <a:lnTo>
                    <a:pt x="1487" y="376"/>
                  </a:lnTo>
                  <a:lnTo>
                    <a:pt x="1485" y="414"/>
                  </a:lnTo>
                  <a:lnTo>
                    <a:pt x="1483" y="430"/>
                  </a:lnTo>
                  <a:lnTo>
                    <a:pt x="1483" y="430"/>
                  </a:lnTo>
                  <a:lnTo>
                    <a:pt x="1483" y="448"/>
                  </a:lnTo>
                  <a:lnTo>
                    <a:pt x="1479" y="464"/>
                  </a:lnTo>
                  <a:lnTo>
                    <a:pt x="1475" y="480"/>
                  </a:lnTo>
                  <a:lnTo>
                    <a:pt x="1469" y="494"/>
                  </a:lnTo>
                  <a:lnTo>
                    <a:pt x="1463" y="505"/>
                  </a:lnTo>
                  <a:lnTo>
                    <a:pt x="1457" y="513"/>
                  </a:lnTo>
                  <a:lnTo>
                    <a:pt x="1453" y="521"/>
                  </a:lnTo>
                  <a:lnTo>
                    <a:pt x="1447" y="525"/>
                  </a:lnTo>
                  <a:lnTo>
                    <a:pt x="1447" y="525"/>
                  </a:lnTo>
                  <a:lnTo>
                    <a:pt x="1425" y="531"/>
                  </a:lnTo>
                  <a:lnTo>
                    <a:pt x="1399" y="535"/>
                  </a:lnTo>
                  <a:lnTo>
                    <a:pt x="1367" y="537"/>
                  </a:lnTo>
                  <a:lnTo>
                    <a:pt x="1335" y="539"/>
                  </a:lnTo>
                  <a:lnTo>
                    <a:pt x="1305" y="539"/>
                  </a:lnTo>
                  <a:lnTo>
                    <a:pt x="1277" y="537"/>
                  </a:lnTo>
                  <a:lnTo>
                    <a:pt x="1255" y="535"/>
                  </a:lnTo>
                  <a:lnTo>
                    <a:pt x="1241" y="529"/>
                  </a:lnTo>
                  <a:lnTo>
                    <a:pt x="1241" y="529"/>
                  </a:lnTo>
                  <a:lnTo>
                    <a:pt x="1215" y="505"/>
                  </a:lnTo>
                  <a:lnTo>
                    <a:pt x="1187" y="480"/>
                  </a:lnTo>
                  <a:lnTo>
                    <a:pt x="1157" y="456"/>
                  </a:lnTo>
                  <a:lnTo>
                    <a:pt x="1125" y="432"/>
                  </a:lnTo>
                  <a:lnTo>
                    <a:pt x="1093" y="410"/>
                  </a:lnTo>
                  <a:lnTo>
                    <a:pt x="1063" y="390"/>
                  </a:lnTo>
                  <a:lnTo>
                    <a:pt x="1033" y="374"/>
                  </a:lnTo>
                  <a:lnTo>
                    <a:pt x="1007" y="362"/>
                  </a:lnTo>
                  <a:lnTo>
                    <a:pt x="1007" y="362"/>
                  </a:lnTo>
                  <a:lnTo>
                    <a:pt x="993" y="356"/>
                  </a:lnTo>
                  <a:lnTo>
                    <a:pt x="976" y="354"/>
                  </a:lnTo>
                  <a:lnTo>
                    <a:pt x="960" y="354"/>
                  </a:lnTo>
                  <a:lnTo>
                    <a:pt x="946" y="354"/>
                  </a:lnTo>
                  <a:lnTo>
                    <a:pt x="928" y="356"/>
                  </a:lnTo>
                  <a:lnTo>
                    <a:pt x="912" y="360"/>
                  </a:lnTo>
                  <a:lnTo>
                    <a:pt x="878" y="372"/>
                  </a:lnTo>
                  <a:lnTo>
                    <a:pt x="842" y="386"/>
                  </a:lnTo>
                  <a:lnTo>
                    <a:pt x="808" y="406"/>
                  </a:lnTo>
                  <a:lnTo>
                    <a:pt x="772" y="426"/>
                  </a:lnTo>
                  <a:lnTo>
                    <a:pt x="740" y="448"/>
                  </a:lnTo>
                  <a:lnTo>
                    <a:pt x="708" y="472"/>
                  </a:lnTo>
                  <a:lnTo>
                    <a:pt x="678" y="494"/>
                  </a:lnTo>
                  <a:lnTo>
                    <a:pt x="628" y="535"/>
                  </a:lnTo>
                  <a:lnTo>
                    <a:pt x="594" y="567"/>
                  </a:lnTo>
                  <a:lnTo>
                    <a:pt x="582" y="579"/>
                  </a:lnTo>
                  <a:lnTo>
                    <a:pt x="582" y="579"/>
                  </a:lnTo>
                  <a:lnTo>
                    <a:pt x="522" y="643"/>
                  </a:lnTo>
                  <a:lnTo>
                    <a:pt x="488" y="681"/>
                  </a:lnTo>
                  <a:lnTo>
                    <a:pt x="456" y="719"/>
                  </a:lnTo>
                  <a:lnTo>
                    <a:pt x="426" y="759"/>
                  </a:lnTo>
                  <a:lnTo>
                    <a:pt x="400" y="797"/>
                  </a:lnTo>
                  <a:lnTo>
                    <a:pt x="378" y="831"/>
                  </a:lnTo>
                  <a:lnTo>
                    <a:pt x="370" y="847"/>
                  </a:lnTo>
                  <a:lnTo>
                    <a:pt x="362" y="863"/>
                  </a:lnTo>
                  <a:lnTo>
                    <a:pt x="362" y="863"/>
                  </a:lnTo>
                  <a:lnTo>
                    <a:pt x="358" y="877"/>
                  </a:lnTo>
                  <a:lnTo>
                    <a:pt x="356" y="891"/>
                  </a:lnTo>
                  <a:lnTo>
                    <a:pt x="354" y="905"/>
                  </a:lnTo>
                  <a:lnTo>
                    <a:pt x="354" y="919"/>
                  </a:lnTo>
                  <a:lnTo>
                    <a:pt x="358" y="949"/>
                  </a:lnTo>
                  <a:lnTo>
                    <a:pt x="366" y="979"/>
                  </a:lnTo>
                  <a:lnTo>
                    <a:pt x="378" y="1011"/>
                  </a:lnTo>
                  <a:lnTo>
                    <a:pt x="392" y="1041"/>
                  </a:lnTo>
                  <a:lnTo>
                    <a:pt x="408" y="1073"/>
                  </a:lnTo>
                  <a:lnTo>
                    <a:pt x="426" y="1101"/>
                  </a:lnTo>
                  <a:lnTo>
                    <a:pt x="444" y="1129"/>
                  </a:lnTo>
                  <a:lnTo>
                    <a:pt x="462" y="1155"/>
                  </a:lnTo>
                  <a:lnTo>
                    <a:pt x="496" y="1197"/>
                  </a:lnTo>
                  <a:lnTo>
                    <a:pt x="522" y="1225"/>
                  </a:lnTo>
                  <a:lnTo>
                    <a:pt x="532" y="1237"/>
                  </a:lnTo>
                  <a:lnTo>
                    <a:pt x="532" y="1237"/>
                  </a:lnTo>
                  <a:lnTo>
                    <a:pt x="544" y="1251"/>
                  </a:lnTo>
                  <a:lnTo>
                    <a:pt x="554" y="1263"/>
                  </a:lnTo>
                  <a:lnTo>
                    <a:pt x="560" y="1277"/>
                  </a:lnTo>
                  <a:lnTo>
                    <a:pt x="566" y="1291"/>
                  </a:lnTo>
                  <a:lnTo>
                    <a:pt x="574" y="1315"/>
                  </a:lnTo>
                  <a:lnTo>
                    <a:pt x="574" y="1323"/>
                  </a:lnTo>
                  <a:lnTo>
                    <a:pt x="574" y="1329"/>
                  </a:lnTo>
                  <a:lnTo>
                    <a:pt x="574" y="1329"/>
                  </a:lnTo>
                  <a:lnTo>
                    <a:pt x="564" y="1347"/>
                  </a:lnTo>
                  <a:lnTo>
                    <a:pt x="548" y="1369"/>
                  </a:lnTo>
                  <a:lnTo>
                    <a:pt x="528" y="1393"/>
                  </a:lnTo>
                  <a:lnTo>
                    <a:pt x="508" y="1417"/>
                  </a:lnTo>
                  <a:lnTo>
                    <a:pt x="486" y="1441"/>
                  </a:lnTo>
                  <a:lnTo>
                    <a:pt x="464" y="1459"/>
                  </a:lnTo>
                  <a:lnTo>
                    <a:pt x="446" y="1473"/>
                  </a:lnTo>
                  <a:lnTo>
                    <a:pt x="438" y="1479"/>
                  </a:lnTo>
                  <a:lnTo>
                    <a:pt x="430" y="1481"/>
                  </a:lnTo>
                  <a:lnTo>
                    <a:pt x="430" y="1481"/>
                  </a:lnTo>
                  <a:lnTo>
                    <a:pt x="396" y="1481"/>
                  </a:lnTo>
                  <a:lnTo>
                    <a:pt x="358" y="1483"/>
                  </a:lnTo>
                  <a:lnTo>
                    <a:pt x="318" y="1486"/>
                  </a:lnTo>
                  <a:lnTo>
                    <a:pt x="280" y="1492"/>
                  </a:lnTo>
                  <a:lnTo>
                    <a:pt x="242" y="1498"/>
                  </a:lnTo>
                  <a:lnTo>
                    <a:pt x="206" y="1506"/>
                  </a:lnTo>
                  <a:lnTo>
                    <a:pt x="174" y="1514"/>
                  </a:lnTo>
                  <a:lnTo>
                    <a:pt x="146" y="1526"/>
                  </a:lnTo>
                  <a:lnTo>
                    <a:pt x="146" y="1526"/>
                  </a:lnTo>
                  <a:lnTo>
                    <a:pt x="132" y="1532"/>
                  </a:lnTo>
                  <a:lnTo>
                    <a:pt x="120" y="1542"/>
                  </a:lnTo>
                  <a:lnTo>
                    <a:pt x="110" y="1552"/>
                  </a:lnTo>
                  <a:lnTo>
                    <a:pt x="98" y="1564"/>
                  </a:lnTo>
                  <a:lnTo>
                    <a:pt x="88" y="1576"/>
                  </a:lnTo>
                  <a:lnTo>
                    <a:pt x="80" y="1590"/>
                  </a:lnTo>
                  <a:lnTo>
                    <a:pt x="62" y="1624"/>
                  </a:lnTo>
                  <a:lnTo>
                    <a:pt x="48" y="1658"/>
                  </a:lnTo>
                  <a:lnTo>
                    <a:pt x="36" y="1696"/>
                  </a:lnTo>
                  <a:lnTo>
                    <a:pt x="28" y="1736"/>
                  </a:lnTo>
                  <a:lnTo>
                    <a:pt x="20" y="1776"/>
                  </a:lnTo>
                  <a:lnTo>
                    <a:pt x="14" y="1814"/>
                  </a:lnTo>
                  <a:lnTo>
                    <a:pt x="8" y="1852"/>
                  </a:lnTo>
                  <a:lnTo>
                    <a:pt x="4" y="1916"/>
                  </a:lnTo>
                  <a:lnTo>
                    <a:pt x="2" y="1962"/>
                  </a:lnTo>
                  <a:lnTo>
                    <a:pt x="0" y="1980"/>
                  </a:lnTo>
                  <a:lnTo>
                    <a:pt x="0" y="1980"/>
                  </a:lnTo>
                  <a:lnTo>
                    <a:pt x="2" y="2062"/>
                  </a:lnTo>
                  <a:lnTo>
                    <a:pt x="6" y="2110"/>
                  </a:lnTo>
                  <a:lnTo>
                    <a:pt x="10" y="2160"/>
                  </a:lnTo>
                  <a:lnTo>
                    <a:pt x="16" y="2210"/>
                  </a:lnTo>
                  <a:lnTo>
                    <a:pt x="24" y="2258"/>
                  </a:lnTo>
                  <a:lnTo>
                    <a:pt x="34" y="2300"/>
                  </a:lnTo>
                  <a:lnTo>
                    <a:pt x="40" y="2320"/>
                  </a:lnTo>
                  <a:lnTo>
                    <a:pt x="46" y="2336"/>
                  </a:lnTo>
                  <a:lnTo>
                    <a:pt x="46" y="2336"/>
                  </a:lnTo>
                  <a:lnTo>
                    <a:pt x="54" y="2348"/>
                  </a:lnTo>
                  <a:lnTo>
                    <a:pt x="62" y="2360"/>
                  </a:lnTo>
                  <a:lnTo>
                    <a:pt x="70" y="2370"/>
                  </a:lnTo>
                  <a:lnTo>
                    <a:pt x="80" y="2382"/>
                  </a:lnTo>
                  <a:lnTo>
                    <a:pt x="104" y="2400"/>
                  </a:lnTo>
                  <a:lnTo>
                    <a:pt x="132" y="2416"/>
                  </a:lnTo>
                  <a:lnTo>
                    <a:pt x="162" y="2430"/>
                  </a:lnTo>
                  <a:lnTo>
                    <a:pt x="194" y="2442"/>
                  </a:lnTo>
                  <a:lnTo>
                    <a:pt x="228" y="2452"/>
                  </a:lnTo>
                  <a:lnTo>
                    <a:pt x="260" y="2460"/>
                  </a:lnTo>
                  <a:lnTo>
                    <a:pt x="294" y="2466"/>
                  </a:lnTo>
                  <a:lnTo>
                    <a:pt x="324" y="2470"/>
                  </a:lnTo>
                  <a:lnTo>
                    <a:pt x="378" y="2477"/>
                  </a:lnTo>
                  <a:lnTo>
                    <a:pt x="416" y="2479"/>
                  </a:lnTo>
                  <a:lnTo>
                    <a:pt x="430" y="2479"/>
                  </a:lnTo>
                  <a:lnTo>
                    <a:pt x="430" y="2479"/>
                  </a:lnTo>
                  <a:lnTo>
                    <a:pt x="448" y="2481"/>
                  </a:lnTo>
                  <a:lnTo>
                    <a:pt x="466" y="2483"/>
                  </a:lnTo>
                  <a:lnTo>
                    <a:pt x="482" y="2489"/>
                  </a:lnTo>
                  <a:lnTo>
                    <a:pt x="496" y="2493"/>
                  </a:lnTo>
                  <a:lnTo>
                    <a:pt x="516" y="2505"/>
                  </a:lnTo>
                  <a:lnTo>
                    <a:pt x="524" y="2511"/>
                  </a:lnTo>
                  <a:lnTo>
                    <a:pt x="526" y="2515"/>
                  </a:lnTo>
                  <a:lnTo>
                    <a:pt x="526" y="2515"/>
                  </a:lnTo>
                  <a:lnTo>
                    <a:pt x="532" y="2537"/>
                  </a:lnTo>
                  <a:lnTo>
                    <a:pt x="538" y="2565"/>
                  </a:lnTo>
                  <a:lnTo>
                    <a:pt x="540" y="2595"/>
                  </a:lnTo>
                  <a:lnTo>
                    <a:pt x="542" y="2627"/>
                  </a:lnTo>
                  <a:lnTo>
                    <a:pt x="542" y="2659"/>
                  </a:lnTo>
                  <a:lnTo>
                    <a:pt x="540" y="2687"/>
                  </a:lnTo>
                  <a:lnTo>
                    <a:pt x="536" y="2709"/>
                  </a:lnTo>
                  <a:lnTo>
                    <a:pt x="532" y="2723"/>
                  </a:lnTo>
                  <a:lnTo>
                    <a:pt x="532" y="2723"/>
                  </a:lnTo>
                  <a:lnTo>
                    <a:pt x="506" y="2749"/>
                  </a:lnTo>
                  <a:lnTo>
                    <a:pt x="482" y="2777"/>
                  </a:lnTo>
                  <a:lnTo>
                    <a:pt x="456" y="2807"/>
                  </a:lnTo>
                  <a:lnTo>
                    <a:pt x="434" y="2839"/>
                  </a:lnTo>
                  <a:lnTo>
                    <a:pt x="410" y="2869"/>
                  </a:lnTo>
                  <a:lnTo>
                    <a:pt x="392" y="2901"/>
                  </a:lnTo>
                  <a:lnTo>
                    <a:pt x="374" y="2929"/>
                  </a:lnTo>
                  <a:lnTo>
                    <a:pt x="362" y="2957"/>
                  </a:lnTo>
                  <a:lnTo>
                    <a:pt x="362" y="2957"/>
                  </a:lnTo>
                  <a:lnTo>
                    <a:pt x="358" y="2971"/>
                  </a:lnTo>
                  <a:lnTo>
                    <a:pt x="356" y="2985"/>
                  </a:lnTo>
                  <a:lnTo>
                    <a:pt x="356" y="3001"/>
                  </a:lnTo>
                  <a:lnTo>
                    <a:pt x="356" y="3017"/>
                  </a:lnTo>
                  <a:lnTo>
                    <a:pt x="358" y="3033"/>
                  </a:lnTo>
                  <a:lnTo>
                    <a:pt x="362" y="3051"/>
                  </a:lnTo>
                  <a:lnTo>
                    <a:pt x="372" y="3085"/>
                  </a:lnTo>
                  <a:lnTo>
                    <a:pt x="388" y="3119"/>
                  </a:lnTo>
                  <a:lnTo>
                    <a:pt x="406" y="3155"/>
                  </a:lnTo>
                  <a:lnTo>
                    <a:pt x="428" y="3189"/>
                  </a:lnTo>
                  <a:lnTo>
                    <a:pt x="450" y="3223"/>
                  </a:lnTo>
                  <a:lnTo>
                    <a:pt x="474" y="3255"/>
                  </a:lnTo>
                  <a:lnTo>
                    <a:pt x="496" y="3285"/>
                  </a:lnTo>
                  <a:lnTo>
                    <a:pt x="538" y="3335"/>
                  </a:lnTo>
                  <a:lnTo>
                    <a:pt x="570" y="3367"/>
                  </a:lnTo>
                  <a:lnTo>
                    <a:pt x="582" y="3381"/>
                  </a:lnTo>
                  <a:lnTo>
                    <a:pt x="582" y="3381"/>
                  </a:lnTo>
                  <a:lnTo>
                    <a:pt x="646" y="3441"/>
                  </a:lnTo>
                  <a:lnTo>
                    <a:pt x="682" y="3472"/>
                  </a:lnTo>
                  <a:lnTo>
                    <a:pt x="722" y="3506"/>
                  </a:lnTo>
                  <a:lnTo>
                    <a:pt x="760" y="3536"/>
                  </a:lnTo>
                  <a:lnTo>
                    <a:pt x="798" y="3562"/>
                  </a:lnTo>
                  <a:lnTo>
                    <a:pt x="834" y="3584"/>
                  </a:lnTo>
                  <a:lnTo>
                    <a:pt x="850" y="3592"/>
                  </a:lnTo>
                  <a:lnTo>
                    <a:pt x="866" y="3598"/>
                  </a:lnTo>
                  <a:lnTo>
                    <a:pt x="866" y="3598"/>
                  </a:lnTo>
                  <a:lnTo>
                    <a:pt x="878" y="3602"/>
                  </a:lnTo>
                  <a:lnTo>
                    <a:pt x="892" y="3606"/>
                  </a:lnTo>
                  <a:lnTo>
                    <a:pt x="906" y="3606"/>
                  </a:lnTo>
                  <a:lnTo>
                    <a:pt x="922" y="3606"/>
                  </a:lnTo>
                  <a:lnTo>
                    <a:pt x="952" y="3602"/>
                  </a:lnTo>
                  <a:lnTo>
                    <a:pt x="982" y="3594"/>
                  </a:lnTo>
                  <a:lnTo>
                    <a:pt x="1015" y="3584"/>
                  </a:lnTo>
                  <a:lnTo>
                    <a:pt x="1045" y="3570"/>
                  </a:lnTo>
                  <a:lnTo>
                    <a:pt x="1075" y="3552"/>
                  </a:lnTo>
                  <a:lnTo>
                    <a:pt x="1105" y="3534"/>
                  </a:lnTo>
                  <a:lnTo>
                    <a:pt x="1133" y="3516"/>
                  </a:lnTo>
                  <a:lnTo>
                    <a:pt x="1157" y="3498"/>
                  </a:lnTo>
                  <a:lnTo>
                    <a:pt x="1201" y="3465"/>
                  </a:lnTo>
                  <a:lnTo>
                    <a:pt x="1229" y="3441"/>
                  </a:lnTo>
                  <a:lnTo>
                    <a:pt x="1241" y="3431"/>
                  </a:lnTo>
                  <a:lnTo>
                    <a:pt x="1241" y="3431"/>
                  </a:lnTo>
                  <a:lnTo>
                    <a:pt x="1253" y="3419"/>
                  </a:lnTo>
                  <a:lnTo>
                    <a:pt x="1267" y="3409"/>
                  </a:lnTo>
                  <a:lnTo>
                    <a:pt x="1281" y="3401"/>
                  </a:lnTo>
                  <a:lnTo>
                    <a:pt x="1295" y="3395"/>
                  </a:lnTo>
                  <a:lnTo>
                    <a:pt x="1307" y="3391"/>
                  </a:lnTo>
                  <a:lnTo>
                    <a:pt x="1317" y="3389"/>
                  </a:lnTo>
                  <a:lnTo>
                    <a:pt x="1327" y="3387"/>
                  </a:lnTo>
                  <a:lnTo>
                    <a:pt x="1333" y="3387"/>
                  </a:lnTo>
                  <a:lnTo>
                    <a:pt x="1333" y="3387"/>
                  </a:lnTo>
                  <a:lnTo>
                    <a:pt x="1351" y="3399"/>
                  </a:lnTo>
                  <a:lnTo>
                    <a:pt x="1373" y="3415"/>
                  </a:lnTo>
                  <a:lnTo>
                    <a:pt x="1397" y="3433"/>
                  </a:lnTo>
                  <a:lnTo>
                    <a:pt x="1421" y="3455"/>
                  </a:lnTo>
                  <a:lnTo>
                    <a:pt x="1443" y="3476"/>
                  </a:lnTo>
                  <a:lnTo>
                    <a:pt x="1463" y="3496"/>
                  </a:lnTo>
                  <a:lnTo>
                    <a:pt x="1477" y="3516"/>
                  </a:lnTo>
                  <a:lnTo>
                    <a:pt x="1481" y="3524"/>
                  </a:lnTo>
                  <a:lnTo>
                    <a:pt x="1483" y="3530"/>
                  </a:lnTo>
                  <a:lnTo>
                    <a:pt x="1483" y="3530"/>
                  </a:lnTo>
                  <a:lnTo>
                    <a:pt x="1485" y="3566"/>
                  </a:lnTo>
                  <a:lnTo>
                    <a:pt x="1487" y="3604"/>
                  </a:lnTo>
                  <a:lnTo>
                    <a:pt x="1491" y="3642"/>
                  </a:lnTo>
                  <a:lnTo>
                    <a:pt x="1495" y="3682"/>
                  </a:lnTo>
                  <a:lnTo>
                    <a:pt x="1503" y="3720"/>
                  </a:lnTo>
                  <a:lnTo>
                    <a:pt x="1509" y="3756"/>
                  </a:lnTo>
                  <a:lnTo>
                    <a:pt x="1519" y="3788"/>
                  </a:lnTo>
                  <a:lnTo>
                    <a:pt x="1529" y="3816"/>
                  </a:lnTo>
                  <a:lnTo>
                    <a:pt x="1529" y="3816"/>
                  </a:lnTo>
                  <a:lnTo>
                    <a:pt x="1537" y="3828"/>
                  </a:lnTo>
                  <a:lnTo>
                    <a:pt x="1545" y="3840"/>
                  </a:lnTo>
                  <a:lnTo>
                    <a:pt x="1555" y="3852"/>
                  </a:lnTo>
                  <a:lnTo>
                    <a:pt x="1567" y="3864"/>
                  </a:lnTo>
                  <a:lnTo>
                    <a:pt x="1581" y="3872"/>
                  </a:lnTo>
                  <a:lnTo>
                    <a:pt x="1595" y="3882"/>
                  </a:lnTo>
                  <a:lnTo>
                    <a:pt x="1627" y="3898"/>
                  </a:lnTo>
                  <a:lnTo>
                    <a:pt x="1663" y="3912"/>
                  </a:lnTo>
                  <a:lnTo>
                    <a:pt x="1701" y="3924"/>
                  </a:lnTo>
                  <a:lnTo>
                    <a:pt x="1741" y="3934"/>
                  </a:lnTo>
                  <a:lnTo>
                    <a:pt x="1779" y="3942"/>
                  </a:lnTo>
                  <a:lnTo>
                    <a:pt x="1819" y="3948"/>
                  </a:lnTo>
                  <a:lnTo>
                    <a:pt x="1855" y="3952"/>
                  </a:lnTo>
                  <a:lnTo>
                    <a:pt x="1921" y="3958"/>
                  </a:lnTo>
                  <a:lnTo>
                    <a:pt x="1967" y="3960"/>
                  </a:lnTo>
                  <a:lnTo>
                    <a:pt x="1985" y="3960"/>
                  </a:lnTo>
                  <a:lnTo>
                    <a:pt x="1985" y="3960"/>
                  </a:lnTo>
                  <a:lnTo>
                    <a:pt x="2073" y="3958"/>
                  </a:lnTo>
                  <a:lnTo>
                    <a:pt x="2121" y="3954"/>
                  </a:lnTo>
                  <a:lnTo>
                    <a:pt x="2173" y="3950"/>
                  </a:lnTo>
                  <a:lnTo>
                    <a:pt x="2221" y="3944"/>
                  </a:lnTo>
                  <a:lnTo>
                    <a:pt x="2267" y="3936"/>
                  </a:lnTo>
                  <a:lnTo>
                    <a:pt x="2307" y="3926"/>
                  </a:lnTo>
                  <a:lnTo>
                    <a:pt x="2325" y="3920"/>
                  </a:lnTo>
                  <a:lnTo>
                    <a:pt x="2341" y="3914"/>
                  </a:lnTo>
                  <a:lnTo>
                    <a:pt x="2341" y="3914"/>
                  </a:lnTo>
                  <a:lnTo>
                    <a:pt x="2353" y="3908"/>
                  </a:lnTo>
                  <a:lnTo>
                    <a:pt x="2365" y="3900"/>
                  </a:lnTo>
                  <a:lnTo>
                    <a:pt x="2375" y="3892"/>
                  </a:lnTo>
                  <a:lnTo>
                    <a:pt x="2385" y="3880"/>
                  </a:lnTo>
                  <a:lnTo>
                    <a:pt x="2405" y="3856"/>
                  </a:lnTo>
                  <a:lnTo>
                    <a:pt x="2421" y="3830"/>
                  </a:lnTo>
                  <a:lnTo>
                    <a:pt x="2435" y="3800"/>
                  </a:lnTo>
                  <a:lnTo>
                    <a:pt x="2445" y="3768"/>
                  </a:lnTo>
                  <a:lnTo>
                    <a:pt x="2455" y="3734"/>
                  </a:lnTo>
                  <a:lnTo>
                    <a:pt x="2463" y="3700"/>
                  </a:lnTo>
                  <a:lnTo>
                    <a:pt x="2471" y="3668"/>
                  </a:lnTo>
                  <a:lnTo>
                    <a:pt x="2475" y="3638"/>
                  </a:lnTo>
                  <a:lnTo>
                    <a:pt x="2481" y="3584"/>
                  </a:lnTo>
                  <a:lnTo>
                    <a:pt x="2485" y="3546"/>
                  </a:lnTo>
                  <a:lnTo>
                    <a:pt x="2485" y="3530"/>
                  </a:lnTo>
                  <a:lnTo>
                    <a:pt x="2485" y="3530"/>
                  </a:lnTo>
                  <a:lnTo>
                    <a:pt x="2487" y="3512"/>
                  </a:lnTo>
                  <a:lnTo>
                    <a:pt x="2489" y="3496"/>
                  </a:lnTo>
                  <a:lnTo>
                    <a:pt x="2493" y="3480"/>
                  </a:lnTo>
                  <a:lnTo>
                    <a:pt x="2499" y="3466"/>
                  </a:lnTo>
                  <a:lnTo>
                    <a:pt x="2511" y="3447"/>
                  </a:lnTo>
                  <a:lnTo>
                    <a:pt x="2517" y="3439"/>
                  </a:lnTo>
                  <a:lnTo>
                    <a:pt x="2521" y="3435"/>
                  </a:lnTo>
                  <a:lnTo>
                    <a:pt x="2521" y="3435"/>
                  </a:lnTo>
                  <a:lnTo>
                    <a:pt x="2543" y="3429"/>
                  </a:lnTo>
                  <a:lnTo>
                    <a:pt x="2571" y="3425"/>
                  </a:lnTo>
                  <a:lnTo>
                    <a:pt x="2601" y="3423"/>
                  </a:lnTo>
                  <a:lnTo>
                    <a:pt x="2633" y="3421"/>
                  </a:lnTo>
                  <a:lnTo>
                    <a:pt x="2663" y="3421"/>
                  </a:lnTo>
                  <a:lnTo>
                    <a:pt x="2691" y="3423"/>
                  </a:lnTo>
                  <a:lnTo>
                    <a:pt x="2713" y="3425"/>
                  </a:lnTo>
                  <a:lnTo>
                    <a:pt x="2723" y="3429"/>
                  </a:lnTo>
                  <a:lnTo>
                    <a:pt x="2729" y="3431"/>
                  </a:lnTo>
                  <a:lnTo>
                    <a:pt x="2729" y="3431"/>
                  </a:lnTo>
                  <a:lnTo>
                    <a:pt x="2755" y="3455"/>
                  </a:lnTo>
                  <a:lnTo>
                    <a:pt x="2783" y="3480"/>
                  </a:lnTo>
                  <a:lnTo>
                    <a:pt x="2813" y="3504"/>
                  </a:lnTo>
                  <a:lnTo>
                    <a:pt x="2843" y="3528"/>
                  </a:lnTo>
                  <a:lnTo>
                    <a:pt x="2875" y="3550"/>
                  </a:lnTo>
                  <a:lnTo>
                    <a:pt x="2905" y="3570"/>
                  </a:lnTo>
                  <a:lnTo>
                    <a:pt x="2935" y="3586"/>
                  </a:lnTo>
                  <a:lnTo>
                    <a:pt x="2963" y="3598"/>
                  </a:lnTo>
                  <a:lnTo>
                    <a:pt x="2963" y="3598"/>
                  </a:lnTo>
                  <a:lnTo>
                    <a:pt x="2978" y="3604"/>
                  </a:lnTo>
                  <a:lnTo>
                    <a:pt x="2992" y="3606"/>
                  </a:lnTo>
                  <a:lnTo>
                    <a:pt x="3008" y="3606"/>
                  </a:lnTo>
                  <a:lnTo>
                    <a:pt x="3024" y="3606"/>
                  </a:lnTo>
                  <a:lnTo>
                    <a:pt x="3040" y="3604"/>
                  </a:lnTo>
                  <a:lnTo>
                    <a:pt x="3056" y="3600"/>
                  </a:lnTo>
                  <a:lnTo>
                    <a:pt x="3090" y="3588"/>
                  </a:lnTo>
                  <a:lnTo>
                    <a:pt x="3126" y="3574"/>
                  </a:lnTo>
                  <a:lnTo>
                    <a:pt x="3160" y="3554"/>
                  </a:lnTo>
                  <a:lnTo>
                    <a:pt x="3196" y="3534"/>
                  </a:lnTo>
                  <a:lnTo>
                    <a:pt x="3228" y="3512"/>
                  </a:lnTo>
                  <a:lnTo>
                    <a:pt x="3260" y="3488"/>
                  </a:lnTo>
                  <a:lnTo>
                    <a:pt x="3290" y="3465"/>
                  </a:lnTo>
                  <a:lnTo>
                    <a:pt x="3340" y="3423"/>
                  </a:lnTo>
                  <a:lnTo>
                    <a:pt x="3374" y="3393"/>
                  </a:lnTo>
                  <a:lnTo>
                    <a:pt x="3388" y="3381"/>
                  </a:lnTo>
                  <a:lnTo>
                    <a:pt x="3388" y="3381"/>
                  </a:lnTo>
                  <a:lnTo>
                    <a:pt x="3448" y="3317"/>
                  </a:lnTo>
                  <a:lnTo>
                    <a:pt x="3480" y="3279"/>
                  </a:lnTo>
                  <a:lnTo>
                    <a:pt x="3512" y="3241"/>
                  </a:lnTo>
                  <a:lnTo>
                    <a:pt x="3542" y="3201"/>
                  </a:lnTo>
                  <a:lnTo>
                    <a:pt x="3570" y="3163"/>
                  </a:lnTo>
                  <a:lnTo>
                    <a:pt x="3592" y="3129"/>
                  </a:lnTo>
                  <a:lnTo>
                    <a:pt x="3600" y="3111"/>
                  </a:lnTo>
                  <a:lnTo>
                    <a:pt x="3606" y="3097"/>
                  </a:lnTo>
                  <a:lnTo>
                    <a:pt x="3606" y="3097"/>
                  </a:lnTo>
                  <a:lnTo>
                    <a:pt x="3610" y="3083"/>
                  </a:lnTo>
                  <a:lnTo>
                    <a:pt x="3614" y="3069"/>
                  </a:lnTo>
                  <a:lnTo>
                    <a:pt x="3614" y="3055"/>
                  </a:lnTo>
                  <a:lnTo>
                    <a:pt x="3614" y="3041"/>
                  </a:lnTo>
                  <a:lnTo>
                    <a:pt x="3610" y="3011"/>
                  </a:lnTo>
                  <a:lnTo>
                    <a:pt x="3602" y="2979"/>
                  </a:lnTo>
                  <a:lnTo>
                    <a:pt x="3592" y="2949"/>
                  </a:lnTo>
                  <a:lnTo>
                    <a:pt x="3576" y="2917"/>
                  </a:lnTo>
                  <a:lnTo>
                    <a:pt x="3560" y="2887"/>
                  </a:lnTo>
                  <a:lnTo>
                    <a:pt x="3542" y="2859"/>
                  </a:lnTo>
                  <a:lnTo>
                    <a:pt x="3524" y="2831"/>
                  </a:lnTo>
                  <a:lnTo>
                    <a:pt x="3506" y="2805"/>
                  </a:lnTo>
                  <a:lnTo>
                    <a:pt x="3472" y="2763"/>
                  </a:lnTo>
                  <a:lnTo>
                    <a:pt x="3448" y="2735"/>
                  </a:lnTo>
                  <a:lnTo>
                    <a:pt x="3438" y="2723"/>
                  </a:lnTo>
                  <a:lnTo>
                    <a:pt x="3438" y="2723"/>
                  </a:lnTo>
                  <a:lnTo>
                    <a:pt x="3426" y="2709"/>
                  </a:lnTo>
                  <a:lnTo>
                    <a:pt x="3416" y="2697"/>
                  </a:lnTo>
                  <a:lnTo>
                    <a:pt x="3408" y="2683"/>
                  </a:lnTo>
                  <a:lnTo>
                    <a:pt x="3402" y="2669"/>
                  </a:lnTo>
                  <a:lnTo>
                    <a:pt x="3396" y="2645"/>
                  </a:lnTo>
                  <a:lnTo>
                    <a:pt x="3394" y="2637"/>
                  </a:lnTo>
                  <a:lnTo>
                    <a:pt x="3394" y="2631"/>
                  </a:lnTo>
                  <a:lnTo>
                    <a:pt x="3394" y="2631"/>
                  </a:lnTo>
                  <a:lnTo>
                    <a:pt x="3406" y="2613"/>
                  </a:lnTo>
                  <a:lnTo>
                    <a:pt x="3420" y="2589"/>
                  </a:lnTo>
                  <a:lnTo>
                    <a:pt x="3440" y="2567"/>
                  </a:lnTo>
                  <a:lnTo>
                    <a:pt x="3462" y="2541"/>
                  </a:lnTo>
                  <a:lnTo>
                    <a:pt x="3484" y="2519"/>
                  </a:lnTo>
                  <a:lnTo>
                    <a:pt x="3504" y="2501"/>
                  </a:lnTo>
                  <a:lnTo>
                    <a:pt x="3524" y="2487"/>
                  </a:lnTo>
                  <a:lnTo>
                    <a:pt x="3532" y="2483"/>
                  </a:lnTo>
                  <a:lnTo>
                    <a:pt x="3538" y="2479"/>
                  </a:lnTo>
                  <a:lnTo>
                    <a:pt x="3538" y="2479"/>
                  </a:lnTo>
                  <a:lnTo>
                    <a:pt x="3574" y="2479"/>
                  </a:lnTo>
                  <a:lnTo>
                    <a:pt x="3612" y="2477"/>
                  </a:lnTo>
                  <a:lnTo>
                    <a:pt x="3650" y="2474"/>
                  </a:lnTo>
                  <a:lnTo>
                    <a:pt x="3690" y="2468"/>
                  </a:lnTo>
                  <a:lnTo>
                    <a:pt x="3728" y="2462"/>
                  </a:lnTo>
                  <a:lnTo>
                    <a:pt x="3762" y="2454"/>
                  </a:lnTo>
                  <a:lnTo>
                    <a:pt x="3796" y="2446"/>
                  </a:lnTo>
                  <a:lnTo>
                    <a:pt x="3824" y="2434"/>
                  </a:lnTo>
                  <a:lnTo>
                    <a:pt x="3824" y="2434"/>
                  </a:lnTo>
                  <a:lnTo>
                    <a:pt x="3836" y="2428"/>
                  </a:lnTo>
                  <a:lnTo>
                    <a:pt x="3848" y="2418"/>
                  </a:lnTo>
                  <a:lnTo>
                    <a:pt x="3860" y="2408"/>
                  </a:lnTo>
                  <a:lnTo>
                    <a:pt x="3870" y="2396"/>
                  </a:lnTo>
                  <a:lnTo>
                    <a:pt x="3880" y="2384"/>
                  </a:lnTo>
                  <a:lnTo>
                    <a:pt x="3890" y="2368"/>
                  </a:lnTo>
                  <a:lnTo>
                    <a:pt x="3906" y="2336"/>
                  </a:lnTo>
                  <a:lnTo>
                    <a:pt x="3920" y="2302"/>
                  </a:lnTo>
                  <a:lnTo>
                    <a:pt x="3932" y="2264"/>
                  </a:lnTo>
                  <a:lnTo>
                    <a:pt x="3942" y="2224"/>
                  </a:lnTo>
                  <a:lnTo>
                    <a:pt x="3950" y="2184"/>
                  </a:lnTo>
                  <a:lnTo>
                    <a:pt x="3956" y="2146"/>
                  </a:lnTo>
                  <a:lnTo>
                    <a:pt x="3960" y="2108"/>
                  </a:lnTo>
                  <a:lnTo>
                    <a:pt x="3966" y="2044"/>
                  </a:lnTo>
                  <a:lnTo>
                    <a:pt x="3968" y="1998"/>
                  </a:lnTo>
                  <a:lnTo>
                    <a:pt x="3968" y="1980"/>
                  </a:lnTo>
                  <a:lnTo>
                    <a:pt x="3968" y="1980"/>
                  </a:lnTo>
                  <a:lnTo>
                    <a:pt x="3968" y="1962"/>
                  </a:lnTo>
                  <a:lnTo>
                    <a:pt x="3966" y="1916"/>
                  </a:lnTo>
                  <a:lnTo>
                    <a:pt x="3960" y="1852"/>
                  </a:lnTo>
                  <a:lnTo>
                    <a:pt x="3956" y="1814"/>
                  </a:lnTo>
                  <a:lnTo>
                    <a:pt x="3950" y="1776"/>
                  </a:lnTo>
                  <a:lnTo>
                    <a:pt x="3942" y="1736"/>
                  </a:lnTo>
                  <a:lnTo>
                    <a:pt x="3932" y="1696"/>
                  </a:lnTo>
                  <a:lnTo>
                    <a:pt x="3920" y="1658"/>
                  </a:lnTo>
                  <a:lnTo>
                    <a:pt x="3906" y="1624"/>
                  </a:lnTo>
                  <a:lnTo>
                    <a:pt x="3890" y="1590"/>
                  </a:lnTo>
                  <a:lnTo>
                    <a:pt x="3880" y="1576"/>
                  </a:lnTo>
                  <a:lnTo>
                    <a:pt x="3870" y="1564"/>
                  </a:lnTo>
                  <a:lnTo>
                    <a:pt x="3860" y="1552"/>
                  </a:lnTo>
                  <a:lnTo>
                    <a:pt x="3848" y="1542"/>
                  </a:lnTo>
                  <a:lnTo>
                    <a:pt x="3836" y="1532"/>
                  </a:lnTo>
                  <a:lnTo>
                    <a:pt x="3822" y="1526"/>
                  </a:lnTo>
                  <a:lnTo>
                    <a:pt x="3822" y="1526"/>
                  </a:lnTo>
                  <a:close/>
                  <a:moveTo>
                    <a:pt x="3714" y="2248"/>
                  </a:moveTo>
                  <a:lnTo>
                    <a:pt x="3714" y="2248"/>
                  </a:lnTo>
                  <a:lnTo>
                    <a:pt x="3680" y="2254"/>
                  </a:lnTo>
                  <a:lnTo>
                    <a:pt x="3636" y="2262"/>
                  </a:lnTo>
                  <a:lnTo>
                    <a:pt x="3588" y="2266"/>
                  </a:lnTo>
                  <a:lnTo>
                    <a:pt x="3538" y="2268"/>
                  </a:lnTo>
                  <a:lnTo>
                    <a:pt x="3538" y="2268"/>
                  </a:lnTo>
                  <a:lnTo>
                    <a:pt x="3510" y="2270"/>
                  </a:lnTo>
                  <a:lnTo>
                    <a:pt x="3480" y="2278"/>
                  </a:lnTo>
                  <a:lnTo>
                    <a:pt x="3452" y="2288"/>
                  </a:lnTo>
                  <a:lnTo>
                    <a:pt x="3424" y="2302"/>
                  </a:lnTo>
                  <a:lnTo>
                    <a:pt x="3398" y="2318"/>
                  </a:lnTo>
                  <a:lnTo>
                    <a:pt x="3372" y="2338"/>
                  </a:lnTo>
                  <a:lnTo>
                    <a:pt x="3346" y="2358"/>
                  </a:lnTo>
                  <a:lnTo>
                    <a:pt x="3324" y="2382"/>
                  </a:lnTo>
                  <a:lnTo>
                    <a:pt x="3302" y="2404"/>
                  </a:lnTo>
                  <a:lnTo>
                    <a:pt x="3280" y="2428"/>
                  </a:lnTo>
                  <a:lnTo>
                    <a:pt x="3246" y="2472"/>
                  </a:lnTo>
                  <a:lnTo>
                    <a:pt x="3220" y="2509"/>
                  </a:lnTo>
                  <a:lnTo>
                    <a:pt x="3202" y="2539"/>
                  </a:lnTo>
                  <a:lnTo>
                    <a:pt x="3202" y="2539"/>
                  </a:lnTo>
                  <a:lnTo>
                    <a:pt x="3196" y="2557"/>
                  </a:lnTo>
                  <a:lnTo>
                    <a:pt x="3190" y="2577"/>
                  </a:lnTo>
                  <a:lnTo>
                    <a:pt x="3186" y="2597"/>
                  </a:lnTo>
                  <a:lnTo>
                    <a:pt x="3182" y="2617"/>
                  </a:lnTo>
                  <a:lnTo>
                    <a:pt x="3182" y="2639"/>
                  </a:lnTo>
                  <a:lnTo>
                    <a:pt x="3184" y="2661"/>
                  </a:lnTo>
                  <a:lnTo>
                    <a:pt x="3188" y="2685"/>
                  </a:lnTo>
                  <a:lnTo>
                    <a:pt x="3192" y="2707"/>
                  </a:lnTo>
                  <a:lnTo>
                    <a:pt x="3198" y="2729"/>
                  </a:lnTo>
                  <a:lnTo>
                    <a:pt x="3206" y="2751"/>
                  </a:lnTo>
                  <a:lnTo>
                    <a:pt x="3216" y="2773"/>
                  </a:lnTo>
                  <a:lnTo>
                    <a:pt x="3228" y="2795"/>
                  </a:lnTo>
                  <a:lnTo>
                    <a:pt x="3240" y="2815"/>
                  </a:lnTo>
                  <a:lnTo>
                    <a:pt x="3254" y="2835"/>
                  </a:lnTo>
                  <a:lnTo>
                    <a:pt x="3270" y="2855"/>
                  </a:lnTo>
                  <a:lnTo>
                    <a:pt x="3288" y="2873"/>
                  </a:lnTo>
                  <a:lnTo>
                    <a:pt x="3288" y="2873"/>
                  </a:lnTo>
                  <a:lnTo>
                    <a:pt x="3304" y="2891"/>
                  </a:lnTo>
                  <a:lnTo>
                    <a:pt x="3320" y="2911"/>
                  </a:lnTo>
                  <a:lnTo>
                    <a:pt x="3352" y="2957"/>
                  </a:lnTo>
                  <a:lnTo>
                    <a:pt x="3380" y="3001"/>
                  </a:lnTo>
                  <a:lnTo>
                    <a:pt x="3390" y="3021"/>
                  </a:lnTo>
                  <a:lnTo>
                    <a:pt x="3398" y="3037"/>
                  </a:lnTo>
                  <a:lnTo>
                    <a:pt x="3398" y="3037"/>
                  </a:lnTo>
                  <a:lnTo>
                    <a:pt x="3374" y="3073"/>
                  </a:lnTo>
                  <a:lnTo>
                    <a:pt x="3338" y="3119"/>
                  </a:lnTo>
                  <a:lnTo>
                    <a:pt x="3292" y="3173"/>
                  </a:lnTo>
                  <a:lnTo>
                    <a:pt x="3236" y="3231"/>
                  </a:lnTo>
                  <a:lnTo>
                    <a:pt x="3236" y="3231"/>
                  </a:lnTo>
                  <a:lnTo>
                    <a:pt x="3210" y="3257"/>
                  </a:lnTo>
                  <a:lnTo>
                    <a:pt x="3180" y="3281"/>
                  </a:lnTo>
                  <a:lnTo>
                    <a:pt x="3150" y="3307"/>
                  </a:lnTo>
                  <a:lnTo>
                    <a:pt x="3120" y="3329"/>
                  </a:lnTo>
                  <a:lnTo>
                    <a:pt x="3090" y="3349"/>
                  </a:lnTo>
                  <a:lnTo>
                    <a:pt x="3064" y="3367"/>
                  </a:lnTo>
                  <a:lnTo>
                    <a:pt x="3038" y="3381"/>
                  </a:lnTo>
                  <a:lnTo>
                    <a:pt x="3020" y="3391"/>
                  </a:lnTo>
                  <a:lnTo>
                    <a:pt x="3020" y="3391"/>
                  </a:lnTo>
                  <a:lnTo>
                    <a:pt x="2990" y="3371"/>
                  </a:lnTo>
                  <a:lnTo>
                    <a:pt x="2953" y="3345"/>
                  </a:lnTo>
                  <a:lnTo>
                    <a:pt x="2915" y="3315"/>
                  </a:lnTo>
                  <a:lnTo>
                    <a:pt x="2879" y="3281"/>
                  </a:lnTo>
                  <a:lnTo>
                    <a:pt x="2879" y="3281"/>
                  </a:lnTo>
                  <a:lnTo>
                    <a:pt x="2857" y="3261"/>
                  </a:lnTo>
                  <a:lnTo>
                    <a:pt x="2831" y="3247"/>
                  </a:lnTo>
                  <a:lnTo>
                    <a:pt x="2805" y="3233"/>
                  </a:lnTo>
                  <a:lnTo>
                    <a:pt x="2775" y="3225"/>
                  </a:lnTo>
                  <a:lnTo>
                    <a:pt x="2743" y="3217"/>
                  </a:lnTo>
                  <a:lnTo>
                    <a:pt x="2711" y="3213"/>
                  </a:lnTo>
                  <a:lnTo>
                    <a:pt x="2679" y="3209"/>
                  </a:lnTo>
                  <a:lnTo>
                    <a:pt x="2647" y="3209"/>
                  </a:lnTo>
                  <a:lnTo>
                    <a:pt x="2615" y="3209"/>
                  </a:lnTo>
                  <a:lnTo>
                    <a:pt x="2585" y="3211"/>
                  </a:lnTo>
                  <a:lnTo>
                    <a:pt x="2529" y="3217"/>
                  </a:lnTo>
                  <a:lnTo>
                    <a:pt x="2483" y="3225"/>
                  </a:lnTo>
                  <a:lnTo>
                    <a:pt x="2451" y="3235"/>
                  </a:lnTo>
                  <a:lnTo>
                    <a:pt x="2451" y="3235"/>
                  </a:lnTo>
                  <a:lnTo>
                    <a:pt x="2433" y="3243"/>
                  </a:lnTo>
                  <a:lnTo>
                    <a:pt x="2415" y="3251"/>
                  </a:lnTo>
                  <a:lnTo>
                    <a:pt x="2397" y="3263"/>
                  </a:lnTo>
                  <a:lnTo>
                    <a:pt x="2381" y="3277"/>
                  </a:lnTo>
                  <a:lnTo>
                    <a:pt x="2365" y="3293"/>
                  </a:lnTo>
                  <a:lnTo>
                    <a:pt x="2349" y="3309"/>
                  </a:lnTo>
                  <a:lnTo>
                    <a:pt x="2337" y="3327"/>
                  </a:lnTo>
                  <a:lnTo>
                    <a:pt x="2323" y="3347"/>
                  </a:lnTo>
                  <a:lnTo>
                    <a:pt x="2313" y="3367"/>
                  </a:lnTo>
                  <a:lnTo>
                    <a:pt x="2303" y="3389"/>
                  </a:lnTo>
                  <a:lnTo>
                    <a:pt x="2293" y="3411"/>
                  </a:lnTo>
                  <a:lnTo>
                    <a:pt x="2285" y="3433"/>
                  </a:lnTo>
                  <a:lnTo>
                    <a:pt x="2281" y="3457"/>
                  </a:lnTo>
                  <a:lnTo>
                    <a:pt x="2275" y="3480"/>
                  </a:lnTo>
                  <a:lnTo>
                    <a:pt x="2273" y="3506"/>
                  </a:lnTo>
                  <a:lnTo>
                    <a:pt x="2273" y="3530"/>
                  </a:lnTo>
                  <a:lnTo>
                    <a:pt x="2273" y="3530"/>
                  </a:lnTo>
                  <a:lnTo>
                    <a:pt x="2271" y="3554"/>
                  </a:lnTo>
                  <a:lnTo>
                    <a:pt x="2269" y="3580"/>
                  </a:lnTo>
                  <a:lnTo>
                    <a:pt x="2261" y="3636"/>
                  </a:lnTo>
                  <a:lnTo>
                    <a:pt x="2249" y="3686"/>
                  </a:lnTo>
                  <a:lnTo>
                    <a:pt x="2241" y="3708"/>
                  </a:lnTo>
                  <a:lnTo>
                    <a:pt x="2235" y="3726"/>
                  </a:lnTo>
                  <a:lnTo>
                    <a:pt x="2235" y="3726"/>
                  </a:lnTo>
                  <a:lnTo>
                    <a:pt x="2193" y="3734"/>
                  </a:lnTo>
                  <a:lnTo>
                    <a:pt x="2135" y="3740"/>
                  </a:lnTo>
                  <a:lnTo>
                    <a:pt x="2065" y="3746"/>
                  </a:lnTo>
                  <a:lnTo>
                    <a:pt x="1985" y="3748"/>
                  </a:lnTo>
                  <a:lnTo>
                    <a:pt x="1985" y="3748"/>
                  </a:lnTo>
                  <a:lnTo>
                    <a:pt x="1947" y="3746"/>
                  </a:lnTo>
                  <a:lnTo>
                    <a:pt x="1907" y="3744"/>
                  </a:lnTo>
                  <a:lnTo>
                    <a:pt x="1869" y="3740"/>
                  </a:lnTo>
                  <a:lnTo>
                    <a:pt x="1831" y="3734"/>
                  </a:lnTo>
                  <a:lnTo>
                    <a:pt x="1797" y="3728"/>
                  </a:lnTo>
                  <a:lnTo>
                    <a:pt x="1765" y="3722"/>
                  </a:lnTo>
                  <a:lnTo>
                    <a:pt x="1739" y="3714"/>
                  </a:lnTo>
                  <a:lnTo>
                    <a:pt x="1717" y="3708"/>
                  </a:lnTo>
                  <a:lnTo>
                    <a:pt x="1717" y="3708"/>
                  </a:lnTo>
                  <a:lnTo>
                    <a:pt x="1709" y="3672"/>
                  </a:lnTo>
                  <a:lnTo>
                    <a:pt x="1703" y="3630"/>
                  </a:lnTo>
                  <a:lnTo>
                    <a:pt x="1699" y="3580"/>
                  </a:lnTo>
                  <a:lnTo>
                    <a:pt x="1697" y="3530"/>
                  </a:lnTo>
                  <a:lnTo>
                    <a:pt x="1697" y="3530"/>
                  </a:lnTo>
                  <a:lnTo>
                    <a:pt x="1695" y="3502"/>
                  </a:lnTo>
                  <a:lnTo>
                    <a:pt x="1687" y="3472"/>
                  </a:lnTo>
                  <a:lnTo>
                    <a:pt x="1677" y="3445"/>
                  </a:lnTo>
                  <a:lnTo>
                    <a:pt x="1663" y="3417"/>
                  </a:lnTo>
                  <a:lnTo>
                    <a:pt x="1645" y="3391"/>
                  </a:lnTo>
                  <a:lnTo>
                    <a:pt x="1627" y="3365"/>
                  </a:lnTo>
                  <a:lnTo>
                    <a:pt x="1605" y="3341"/>
                  </a:lnTo>
                  <a:lnTo>
                    <a:pt x="1583" y="3317"/>
                  </a:lnTo>
                  <a:lnTo>
                    <a:pt x="1561" y="3295"/>
                  </a:lnTo>
                  <a:lnTo>
                    <a:pt x="1537" y="3275"/>
                  </a:lnTo>
                  <a:lnTo>
                    <a:pt x="1493" y="3239"/>
                  </a:lnTo>
                  <a:lnTo>
                    <a:pt x="1453" y="3213"/>
                  </a:lnTo>
                  <a:lnTo>
                    <a:pt x="1425" y="3197"/>
                  </a:lnTo>
                  <a:lnTo>
                    <a:pt x="1425" y="3197"/>
                  </a:lnTo>
                  <a:lnTo>
                    <a:pt x="1407" y="3189"/>
                  </a:lnTo>
                  <a:lnTo>
                    <a:pt x="1387" y="3183"/>
                  </a:lnTo>
                  <a:lnTo>
                    <a:pt x="1367" y="3179"/>
                  </a:lnTo>
                  <a:lnTo>
                    <a:pt x="1345" y="3177"/>
                  </a:lnTo>
                  <a:lnTo>
                    <a:pt x="1323" y="3177"/>
                  </a:lnTo>
                  <a:lnTo>
                    <a:pt x="1301" y="3177"/>
                  </a:lnTo>
                  <a:lnTo>
                    <a:pt x="1279" y="3181"/>
                  </a:lnTo>
                  <a:lnTo>
                    <a:pt x="1257" y="3185"/>
                  </a:lnTo>
                  <a:lnTo>
                    <a:pt x="1235" y="3191"/>
                  </a:lnTo>
                  <a:lnTo>
                    <a:pt x="1211" y="3201"/>
                  </a:lnTo>
                  <a:lnTo>
                    <a:pt x="1191" y="3209"/>
                  </a:lnTo>
                  <a:lnTo>
                    <a:pt x="1169" y="3221"/>
                  </a:lnTo>
                  <a:lnTo>
                    <a:pt x="1147" y="3233"/>
                  </a:lnTo>
                  <a:lnTo>
                    <a:pt x="1127" y="3247"/>
                  </a:lnTo>
                  <a:lnTo>
                    <a:pt x="1109" y="3263"/>
                  </a:lnTo>
                  <a:lnTo>
                    <a:pt x="1089" y="3281"/>
                  </a:lnTo>
                  <a:lnTo>
                    <a:pt x="1089" y="3281"/>
                  </a:lnTo>
                  <a:lnTo>
                    <a:pt x="1073" y="3297"/>
                  </a:lnTo>
                  <a:lnTo>
                    <a:pt x="1053" y="3313"/>
                  </a:lnTo>
                  <a:lnTo>
                    <a:pt x="1007" y="3345"/>
                  </a:lnTo>
                  <a:lnTo>
                    <a:pt x="962" y="3373"/>
                  </a:lnTo>
                  <a:lnTo>
                    <a:pt x="942" y="3385"/>
                  </a:lnTo>
                  <a:lnTo>
                    <a:pt x="924" y="3391"/>
                  </a:lnTo>
                  <a:lnTo>
                    <a:pt x="924" y="3391"/>
                  </a:lnTo>
                  <a:lnTo>
                    <a:pt x="890" y="3369"/>
                  </a:lnTo>
                  <a:lnTo>
                    <a:pt x="844" y="3331"/>
                  </a:lnTo>
                  <a:lnTo>
                    <a:pt x="790" y="3285"/>
                  </a:lnTo>
                  <a:lnTo>
                    <a:pt x="732" y="3231"/>
                  </a:lnTo>
                  <a:lnTo>
                    <a:pt x="732" y="3231"/>
                  </a:lnTo>
                  <a:lnTo>
                    <a:pt x="706" y="3203"/>
                  </a:lnTo>
                  <a:lnTo>
                    <a:pt x="680" y="3173"/>
                  </a:lnTo>
                  <a:lnTo>
                    <a:pt x="656" y="3143"/>
                  </a:lnTo>
                  <a:lnTo>
                    <a:pt x="634" y="3113"/>
                  </a:lnTo>
                  <a:lnTo>
                    <a:pt x="614" y="3083"/>
                  </a:lnTo>
                  <a:lnTo>
                    <a:pt x="596" y="3057"/>
                  </a:lnTo>
                  <a:lnTo>
                    <a:pt x="582" y="3033"/>
                  </a:lnTo>
                  <a:lnTo>
                    <a:pt x="572" y="3013"/>
                  </a:lnTo>
                  <a:lnTo>
                    <a:pt x="572" y="3013"/>
                  </a:lnTo>
                  <a:lnTo>
                    <a:pt x="590" y="2983"/>
                  </a:lnTo>
                  <a:lnTo>
                    <a:pt x="616" y="2947"/>
                  </a:lnTo>
                  <a:lnTo>
                    <a:pt x="648" y="2911"/>
                  </a:lnTo>
                  <a:lnTo>
                    <a:pt x="682" y="2873"/>
                  </a:lnTo>
                  <a:lnTo>
                    <a:pt x="682" y="2873"/>
                  </a:lnTo>
                  <a:lnTo>
                    <a:pt x="700" y="2851"/>
                  </a:lnTo>
                  <a:lnTo>
                    <a:pt x="716" y="2827"/>
                  </a:lnTo>
                  <a:lnTo>
                    <a:pt x="728" y="2799"/>
                  </a:lnTo>
                  <a:lnTo>
                    <a:pt x="738" y="2769"/>
                  </a:lnTo>
                  <a:lnTo>
                    <a:pt x="746" y="2739"/>
                  </a:lnTo>
                  <a:lnTo>
                    <a:pt x="750" y="2707"/>
                  </a:lnTo>
                  <a:lnTo>
                    <a:pt x="754" y="2675"/>
                  </a:lnTo>
                  <a:lnTo>
                    <a:pt x="754" y="2641"/>
                  </a:lnTo>
                  <a:lnTo>
                    <a:pt x="754" y="2611"/>
                  </a:lnTo>
                  <a:lnTo>
                    <a:pt x="752" y="2579"/>
                  </a:lnTo>
                  <a:lnTo>
                    <a:pt x="746" y="2523"/>
                  </a:lnTo>
                  <a:lnTo>
                    <a:pt x="736" y="2477"/>
                  </a:lnTo>
                  <a:lnTo>
                    <a:pt x="728" y="2446"/>
                  </a:lnTo>
                  <a:lnTo>
                    <a:pt x="728" y="2446"/>
                  </a:lnTo>
                  <a:lnTo>
                    <a:pt x="720" y="2428"/>
                  </a:lnTo>
                  <a:lnTo>
                    <a:pt x="710" y="2410"/>
                  </a:lnTo>
                  <a:lnTo>
                    <a:pt x="698" y="2392"/>
                  </a:lnTo>
                  <a:lnTo>
                    <a:pt x="686" y="2376"/>
                  </a:lnTo>
                  <a:lnTo>
                    <a:pt x="670" y="2360"/>
                  </a:lnTo>
                  <a:lnTo>
                    <a:pt x="654" y="2346"/>
                  </a:lnTo>
                  <a:lnTo>
                    <a:pt x="636" y="2332"/>
                  </a:lnTo>
                  <a:lnTo>
                    <a:pt x="616" y="2320"/>
                  </a:lnTo>
                  <a:lnTo>
                    <a:pt x="596" y="2308"/>
                  </a:lnTo>
                  <a:lnTo>
                    <a:pt x="574" y="2298"/>
                  </a:lnTo>
                  <a:lnTo>
                    <a:pt x="552" y="2288"/>
                  </a:lnTo>
                  <a:lnTo>
                    <a:pt x="528" y="2282"/>
                  </a:lnTo>
                  <a:lnTo>
                    <a:pt x="504" y="2276"/>
                  </a:lnTo>
                  <a:lnTo>
                    <a:pt x="480" y="2272"/>
                  </a:lnTo>
                  <a:lnTo>
                    <a:pt x="456" y="2268"/>
                  </a:lnTo>
                  <a:lnTo>
                    <a:pt x="430" y="2268"/>
                  </a:lnTo>
                  <a:lnTo>
                    <a:pt x="430" y="2268"/>
                  </a:lnTo>
                  <a:lnTo>
                    <a:pt x="406" y="2268"/>
                  </a:lnTo>
                  <a:lnTo>
                    <a:pt x="380" y="2264"/>
                  </a:lnTo>
                  <a:lnTo>
                    <a:pt x="326" y="2256"/>
                  </a:lnTo>
                  <a:lnTo>
                    <a:pt x="274" y="2244"/>
                  </a:lnTo>
                  <a:lnTo>
                    <a:pt x="254" y="2238"/>
                  </a:lnTo>
                  <a:lnTo>
                    <a:pt x="236" y="2230"/>
                  </a:lnTo>
                  <a:lnTo>
                    <a:pt x="236" y="2230"/>
                  </a:lnTo>
                  <a:lnTo>
                    <a:pt x="228" y="2190"/>
                  </a:lnTo>
                  <a:lnTo>
                    <a:pt x="220" y="2132"/>
                  </a:lnTo>
                  <a:lnTo>
                    <a:pt x="216" y="2060"/>
                  </a:lnTo>
                  <a:lnTo>
                    <a:pt x="214" y="1980"/>
                  </a:lnTo>
                  <a:lnTo>
                    <a:pt x="214" y="1980"/>
                  </a:lnTo>
                  <a:lnTo>
                    <a:pt x="214" y="1942"/>
                  </a:lnTo>
                  <a:lnTo>
                    <a:pt x="218" y="1904"/>
                  </a:lnTo>
                  <a:lnTo>
                    <a:pt x="222" y="1864"/>
                  </a:lnTo>
                  <a:lnTo>
                    <a:pt x="226" y="1828"/>
                  </a:lnTo>
                  <a:lnTo>
                    <a:pt x="234" y="1792"/>
                  </a:lnTo>
                  <a:lnTo>
                    <a:pt x="240" y="1760"/>
                  </a:lnTo>
                  <a:lnTo>
                    <a:pt x="248" y="1734"/>
                  </a:lnTo>
                  <a:lnTo>
                    <a:pt x="254" y="1712"/>
                  </a:lnTo>
                  <a:lnTo>
                    <a:pt x="254" y="1712"/>
                  </a:lnTo>
                  <a:lnTo>
                    <a:pt x="288" y="1706"/>
                  </a:lnTo>
                  <a:lnTo>
                    <a:pt x="332" y="1698"/>
                  </a:lnTo>
                  <a:lnTo>
                    <a:pt x="380" y="1694"/>
                  </a:lnTo>
                  <a:lnTo>
                    <a:pt x="430" y="1692"/>
                  </a:lnTo>
                  <a:lnTo>
                    <a:pt x="430" y="1692"/>
                  </a:lnTo>
                  <a:lnTo>
                    <a:pt x="460" y="1690"/>
                  </a:lnTo>
                  <a:lnTo>
                    <a:pt x="488" y="1684"/>
                  </a:lnTo>
                  <a:lnTo>
                    <a:pt x="516" y="1672"/>
                  </a:lnTo>
                  <a:lnTo>
                    <a:pt x="544" y="1658"/>
                  </a:lnTo>
                  <a:lnTo>
                    <a:pt x="572" y="1642"/>
                  </a:lnTo>
                  <a:lnTo>
                    <a:pt x="598" y="1622"/>
                  </a:lnTo>
                  <a:lnTo>
                    <a:pt x="622" y="1602"/>
                  </a:lnTo>
                  <a:lnTo>
                    <a:pt x="646" y="1578"/>
                  </a:lnTo>
                  <a:lnTo>
                    <a:pt x="668" y="1556"/>
                  </a:lnTo>
                  <a:lnTo>
                    <a:pt x="688" y="1534"/>
                  </a:lnTo>
                  <a:lnTo>
                    <a:pt x="724" y="1488"/>
                  </a:lnTo>
                  <a:lnTo>
                    <a:pt x="750" y="1451"/>
                  </a:lnTo>
                  <a:lnTo>
                    <a:pt x="766" y="1421"/>
                  </a:lnTo>
                  <a:lnTo>
                    <a:pt x="766" y="1421"/>
                  </a:lnTo>
                  <a:lnTo>
                    <a:pt x="774" y="1403"/>
                  </a:lnTo>
                  <a:lnTo>
                    <a:pt x="780" y="1383"/>
                  </a:lnTo>
                  <a:lnTo>
                    <a:pt x="784" y="1363"/>
                  </a:lnTo>
                  <a:lnTo>
                    <a:pt x="786" y="1341"/>
                  </a:lnTo>
                  <a:lnTo>
                    <a:pt x="786" y="1321"/>
                  </a:lnTo>
                  <a:lnTo>
                    <a:pt x="784" y="1299"/>
                  </a:lnTo>
                  <a:lnTo>
                    <a:pt x="782" y="1275"/>
                  </a:lnTo>
                  <a:lnTo>
                    <a:pt x="776" y="1253"/>
                  </a:lnTo>
                  <a:lnTo>
                    <a:pt x="770" y="1231"/>
                  </a:lnTo>
                  <a:lnTo>
                    <a:pt x="762" y="1209"/>
                  </a:lnTo>
                  <a:lnTo>
                    <a:pt x="752" y="1187"/>
                  </a:lnTo>
                  <a:lnTo>
                    <a:pt x="742" y="1165"/>
                  </a:lnTo>
                  <a:lnTo>
                    <a:pt x="728" y="1145"/>
                  </a:lnTo>
                  <a:lnTo>
                    <a:pt x="714" y="1125"/>
                  </a:lnTo>
                  <a:lnTo>
                    <a:pt x="698" y="1105"/>
                  </a:lnTo>
                  <a:lnTo>
                    <a:pt x="682" y="1087"/>
                  </a:lnTo>
                  <a:lnTo>
                    <a:pt x="682" y="1087"/>
                  </a:lnTo>
                  <a:lnTo>
                    <a:pt x="666" y="1069"/>
                  </a:lnTo>
                  <a:lnTo>
                    <a:pt x="648" y="1049"/>
                  </a:lnTo>
                  <a:lnTo>
                    <a:pt x="616" y="1003"/>
                  </a:lnTo>
                  <a:lnTo>
                    <a:pt x="588" y="959"/>
                  </a:lnTo>
                  <a:lnTo>
                    <a:pt x="578" y="939"/>
                  </a:lnTo>
                  <a:lnTo>
                    <a:pt x="570" y="923"/>
                  </a:lnTo>
                  <a:lnTo>
                    <a:pt x="570" y="923"/>
                  </a:lnTo>
                  <a:lnTo>
                    <a:pt x="594" y="887"/>
                  </a:lnTo>
                  <a:lnTo>
                    <a:pt x="630" y="841"/>
                  </a:lnTo>
                  <a:lnTo>
                    <a:pt x="676" y="787"/>
                  </a:lnTo>
                  <a:lnTo>
                    <a:pt x="732" y="729"/>
                  </a:lnTo>
                  <a:lnTo>
                    <a:pt x="732" y="729"/>
                  </a:lnTo>
                  <a:lnTo>
                    <a:pt x="760" y="703"/>
                  </a:lnTo>
                  <a:lnTo>
                    <a:pt x="788" y="679"/>
                  </a:lnTo>
                  <a:lnTo>
                    <a:pt x="820" y="653"/>
                  </a:lnTo>
                  <a:lnTo>
                    <a:pt x="850" y="631"/>
                  </a:lnTo>
                  <a:lnTo>
                    <a:pt x="878" y="611"/>
                  </a:lnTo>
                  <a:lnTo>
                    <a:pt x="906" y="593"/>
                  </a:lnTo>
                  <a:lnTo>
                    <a:pt x="930" y="579"/>
                  </a:lnTo>
                  <a:lnTo>
                    <a:pt x="950" y="569"/>
                  </a:lnTo>
                  <a:lnTo>
                    <a:pt x="950" y="569"/>
                  </a:lnTo>
                  <a:lnTo>
                    <a:pt x="980" y="589"/>
                  </a:lnTo>
                  <a:lnTo>
                    <a:pt x="1015" y="615"/>
                  </a:lnTo>
                  <a:lnTo>
                    <a:pt x="1053" y="645"/>
                  </a:lnTo>
                  <a:lnTo>
                    <a:pt x="1089" y="679"/>
                  </a:lnTo>
                  <a:lnTo>
                    <a:pt x="1089" y="679"/>
                  </a:lnTo>
                  <a:lnTo>
                    <a:pt x="1111" y="699"/>
                  </a:lnTo>
                  <a:lnTo>
                    <a:pt x="1137" y="713"/>
                  </a:lnTo>
                  <a:lnTo>
                    <a:pt x="1165" y="727"/>
                  </a:lnTo>
                  <a:lnTo>
                    <a:pt x="1193" y="735"/>
                  </a:lnTo>
                  <a:lnTo>
                    <a:pt x="1225" y="743"/>
                  </a:lnTo>
                  <a:lnTo>
                    <a:pt x="1257" y="747"/>
                  </a:lnTo>
                  <a:lnTo>
                    <a:pt x="1289" y="751"/>
                  </a:lnTo>
                  <a:lnTo>
                    <a:pt x="1321" y="751"/>
                  </a:lnTo>
                  <a:lnTo>
                    <a:pt x="1353" y="751"/>
                  </a:lnTo>
                  <a:lnTo>
                    <a:pt x="1383" y="749"/>
                  </a:lnTo>
                  <a:lnTo>
                    <a:pt x="1439" y="743"/>
                  </a:lnTo>
                  <a:lnTo>
                    <a:pt x="1485" y="735"/>
                  </a:lnTo>
                  <a:lnTo>
                    <a:pt x="1517" y="725"/>
                  </a:lnTo>
                  <a:lnTo>
                    <a:pt x="1517" y="725"/>
                  </a:lnTo>
                  <a:lnTo>
                    <a:pt x="1537" y="717"/>
                  </a:lnTo>
                  <a:lnTo>
                    <a:pt x="1555" y="709"/>
                  </a:lnTo>
                  <a:lnTo>
                    <a:pt x="1571" y="697"/>
                  </a:lnTo>
                  <a:lnTo>
                    <a:pt x="1589" y="683"/>
                  </a:lnTo>
                  <a:lnTo>
                    <a:pt x="1605" y="667"/>
                  </a:lnTo>
                  <a:lnTo>
                    <a:pt x="1619" y="651"/>
                  </a:lnTo>
                  <a:lnTo>
                    <a:pt x="1633" y="633"/>
                  </a:lnTo>
                  <a:lnTo>
                    <a:pt x="1645" y="613"/>
                  </a:lnTo>
                  <a:lnTo>
                    <a:pt x="1657" y="593"/>
                  </a:lnTo>
                  <a:lnTo>
                    <a:pt x="1667" y="573"/>
                  </a:lnTo>
                  <a:lnTo>
                    <a:pt x="1675" y="549"/>
                  </a:lnTo>
                  <a:lnTo>
                    <a:pt x="1683" y="527"/>
                  </a:lnTo>
                  <a:lnTo>
                    <a:pt x="1689" y="503"/>
                  </a:lnTo>
                  <a:lnTo>
                    <a:pt x="1693" y="480"/>
                  </a:lnTo>
                  <a:lnTo>
                    <a:pt x="1695" y="454"/>
                  </a:lnTo>
                  <a:lnTo>
                    <a:pt x="1697" y="430"/>
                  </a:lnTo>
                  <a:lnTo>
                    <a:pt x="1697" y="430"/>
                  </a:lnTo>
                  <a:lnTo>
                    <a:pt x="1697" y="406"/>
                  </a:lnTo>
                  <a:lnTo>
                    <a:pt x="1699" y="380"/>
                  </a:lnTo>
                  <a:lnTo>
                    <a:pt x="1709" y="324"/>
                  </a:lnTo>
                  <a:lnTo>
                    <a:pt x="1721" y="274"/>
                  </a:lnTo>
                  <a:lnTo>
                    <a:pt x="1727" y="252"/>
                  </a:lnTo>
                  <a:lnTo>
                    <a:pt x="1733" y="234"/>
                  </a:lnTo>
                  <a:lnTo>
                    <a:pt x="1733" y="234"/>
                  </a:lnTo>
                  <a:lnTo>
                    <a:pt x="1775" y="226"/>
                  </a:lnTo>
                  <a:lnTo>
                    <a:pt x="1833" y="220"/>
                  </a:lnTo>
                  <a:lnTo>
                    <a:pt x="1905" y="214"/>
                  </a:lnTo>
                  <a:lnTo>
                    <a:pt x="1985" y="212"/>
                  </a:lnTo>
                  <a:lnTo>
                    <a:pt x="1985" y="212"/>
                  </a:lnTo>
                  <a:lnTo>
                    <a:pt x="2023" y="212"/>
                  </a:lnTo>
                  <a:lnTo>
                    <a:pt x="2061" y="216"/>
                  </a:lnTo>
                  <a:lnTo>
                    <a:pt x="2099" y="220"/>
                  </a:lnTo>
                  <a:lnTo>
                    <a:pt x="2137" y="226"/>
                  </a:lnTo>
                  <a:lnTo>
                    <a:pt x="2173" y="232"/>
                  </a:lnTo>
                  <a:lnTo>
                    <a:pt x="2203" y="238"/>
                  </a:lnTo>
                  <a:lnTo>
                    <a:pt x="2231" y="246"/>
                  </a:lnTo>
                  <a:lnTo>
                    <a:pt x="2251" y="252"/>
                  </a:lnTo>
                  <a:lnTo>
                    <a:pt x="2251" y="252"/>
                  </a:lnTo>
                  <a:lnTo>
                    <a:pt x="2259" y="288"/>
                  </a:lnTo>
                  <a:lnTo>
                    <a:pt x="2265" y="330"/>
                  </a:lnTo>
                  <a:lnTo>
                    <a:pt x="2271" y="380"/>
                  </a:lnTo>
                  <a:lnTo>
                    <a:pt x="2273" y="430"/>
                  </a:lnTo>
                  <a:lnTo>
                    <a:pt x="2273" y="430"/>
                  </a:lnTo>
                  <a:lnTo>
                    <a:pt x="2275" y="458"/>
                  </a:lnTo>
                  <a:lnTo>
                    <a:pt x="2281" y="488"/>
                  </a:lnTo>
                  <a:lnTo>
                    <a:pt x="2293" y="515"/>
                  </a:lnTo>
                  <a:lnTo>
                    <a:pt x="2307" y="541"/>
                  </a:lnTo>
                  <a:lnTo>
                    <a:pt x="2323" y="569"/>
                  </a:lnTo>
                  <a:lnTo>
                    <a:pt x="2343" y="595"/>
                  </a:lnTo>
                  <a:lnTo>
                    <a:pt x="2363" y="619"/>
                  </a:lnTo>
                  <a:lnTo>
                    <a:pt x="2385" y="643"/>
                  </a:lnTo>
                  <a:lnTo>
                    <a:pt x="2409" y="665"/>
                  </a:lnTo>
                  <a:lnTo>
                    <a:pt x="2431" y="685"/>
                  </a:lnTo>
                  <a:lnTo>
                    <a:pt x="2475" y="721"/>
                  </a:lnTo>
                  <a:lnTo>
                    <a:pt x="2515" y="747"/>
                  </a:lnTo>
                  <a:lnTo>
                    <a:pt x="2543" y="763"/>
                  </a:lnTo>
                  <a:lnTo>
                    <a:pt x="2543" y="763"/>
                  </a:lnTo>
                  <a:lnTo>
                    <a:pt x="2563" y="771"/>
                  </a:lnTo>
                  <a:lnTo>
                    <a:pt x="2581" y="777"/>
                  </a:lnTo>
                  <a:lnTo>
                    <a:pt x="2603" y="781"/>
                  </a:lnTo>
                  <a:lnTo>
                    <a:pt x="2623" y="783"/>
                  </a:lnTo>
                  <a:lnTo>
                    <a:pt x="2645" y="783"/>
                  </a:lnTo>
                  <a:lnTo>
                    <a:pt x="2667" y="783"/>
                  </a:lnTo>
                  <a:lnTo>
                    <a:pt x="2689" y="779"/>
                  </a:lnTo>
                  <a:lnTo>
                    <a:pt x="2711" y="775"/>
                  </a:lnTo>
                  <a:lnTo>
                    <a:pt x="2735" y="767"/>
                  </a:lnTo>
                  <a:lnTo>
                    <a:pt x="2757" y="759"/>
                  </a:lnTo>
                  <a:lnTo>
                    <a:pt x="2779" y="751"/>
                  </a:lnTo>
                  <a:lnTo>
                    <a:pt x="2801" y="739"/>
                  </a:lnTo>
                  <a:lnTo>
                    <a:pt x="2821" y="727"/>
                  </a:lnTo>
                  <a:lnTo>
                    <a:pt x="2841" y="713"/>
                  </a:lnTo>
                  <a:lnTo>
                    <a:pt x="2861" y="697"/>
                  </a:lnTo>
                  <a:lnTo>
                    <a:pt x="2879" y="679"/>
                  </a:lnTo>
                  <a:lnTo>
                    <a:pt x="2879" y="679"/>
                  </a:lnTo>
                  <a:lnTo>
                    <a:pt x="2897" y="663"/>
                  </a:lnTo>
                  <a:lnTo>
                    <a:pt x="2917" y="647"/>
                  </a:lnTo>
                  <a:lnTo>
                    <a:pt x="2961" y="615"/>
                  </a:lnTo>
                  <a:lnTo>
                    <a:pt x="3008" y="587"/>
                  </a:lnTo>
                  <a:lnTo>
                    <a:pt x="3028" y="575"/>
                  </a:lnTo>
                  <a:lnTo>
                    <a:pt x="3044" y="569"/>
                  </a:lnTo>
                  <a:lnTo>
                    <a:pt x="3044" y="569"/>
                  </a:lnTo>
                  <a:lnTo>
                    <a:pt x="3078" y="593"/>
                  </a:lnTo>
                  <a:lnTo>
                    <a:pt x="3124" y="629"/>
                  </a:lnTo>
                  <a:lnTo>
                    <a:pt x="3178" y="675"/>
                  </a:lnTo>
                  <a:lnTo>
                    <a:pt x="3236" y="729"/>
                  </a:lnTo>
                  <a:lnTo>
                    <a:pt x="3236" y="729"/>
                  </a:lnTo>
                  <a:lnTo>
                    <a:pt x="3262" y="757"/>
                  </a:lnTo>
                  <a:lnTo>
                    <a:pt x="3288" y="787"/>
                  </a:lnTo>
                  <a:lnTo>
                    <a:pt x="3312" y="817"/>
                  </a:lnTo>
                  <a:lnTo>
                    <a:pt x="3336" y="847"/>
                  </a:lnTo>
                  <a:lnTo>
                    <a:pt x="3356" y="877"/>
                  </a:lnTo>
                  <a:lnTo>
                    <a:pt x="3374" y="903"/>
                  </a:lnTo>
                  <a:lnTo>
                    <a:pt x="3388" y="927"/>
                  </a:lnTo>
                  <a:lnTo>
                    <a:pt x="3398" y="947"/>
                  </a:lnTo>
                  <a:lnTo>
                    <a:pt x="3398" y="947"/>
                  </a:lnTo>
                  <a:lnTo>
                    <a:pt x="3378" y="977"/>
                  </a:lnTo>
                  <a:lnTo>
                    <a:pt x="3352" y="1013"/>
                  </a:lnTo>
                  <a:lnTo>
                    <a:pt x="3322" y="1049"/>
                  </a:lnTo>
                  <a:lnTo>
                    <a:pt x="3288" y="1087"/>
                  </a:lnTo>
                  <a:lnTo>
                    <a:pt x="3288" y="1087"/>
                  </a:lnTo>
                  <a:lnTo>
                    <a:pt x="3268" y="1109"/>
                  </a:lnTo>
                  <a:lnTo>
                    <a:pt x="3252" y="1133"/>
                  </a:lnTo>
                  <a:lnTo>
                    <a:pt x="3240" y="1161"/>
                  </a:lnTo>
                  <a:lnTo>
                    <a:pt x="3230" y="1191"/>
                  </a:lnTo>
                  <a:lnTo>
                    <a:pt x="3224" y="1221"/>
                  </a:lnTo>
                  <a:lnTo>
                    <a:pt x="3218" y="1253"/>
                  </a:lnTo>
                  <a:lnTo>
                    <a:pt x="3216" y="1285"/>
                  </a:lnTo>
                  <a:lnTo>
                    <a:pt x="3214" y="1317"/>
                  </a:lnTo>
                  <a:lnTo>
                    <a:pt x="3216" y="1349"/>
                  </a:lnTo>
                  <a:lnTo>
                    <a:pt x="3218" y="1381"/>
                  </a:lnTo>
                  <a:lnTo>
                    <a:pt x="3224" y="1437"/>
                  </a:lnTo>
                  <a:lnTo>
                    <a:pt x="3232" y="1483"/>
                  </a:lnTo>
                  <a:lnTo>
                    <a:pt x="3242" y="1514"/>
                  </a:lnTo>
                  <a:lnTo>
                    <a:pt x="3242" y="1514"/>
                  </a:lnTo>
                  <a:lnTo>
                    <a:pt x="3248" y="1532"/>
                  </a:lnTo>
                  <a:lnTo>
                    <a:pt x="3258" y="1550"/>
                  </a:lnTo>
                  <a:lnTo>
                    <a:pt x="3270" y="1568"/>
                  </a:lnTo>
                  <a:lnTo>
                    <a:pt x="3284" y="1584"/>
                  </a:lnTo>
                  <a:lnTo>
                    <a:pt x="3298" y="1600"/>
                  </a:lnTo>
                  <a:lnTo>
                    <a:pt x="3316" y="1614"/>
                  </a:lnTo>
                  <a:lnTo>
                    <a:pt x="3334" y="1628"/>
                  </a:lnTo>
                  <a:lnTo>
                    <a:pt x="3352" y="1640"/>
                  </a:lnTo>
                  <a:lnTo>
                    <a:pt x="3372" y="1652"/>
                  </a:lnTo>
                  <a:lnTo>
                    <a:pt x="3394" y="1662"/>
                  </a:lnTo>
                  <a:lnTo>
                    <a:pt x="3416" y="1672"/>
                  </a:lnTo>
                  <a:lnTo>
                    <a:pt x="3440" y="1678"/>
                  </a:lnTo>
                  <a:lnTo>
                    <a:pt x="3464" y="1684"/>
                  </a:lnTo>
                  <a:lnTo>
                    <a:pt x="3488" y="1688"/>
                  </a:lnTo>
                  <a:lnTo>
                    <a:pt x="3514" y="1692"/>
                  </a:lnTo>
                  <a:lnTo>
                    <a:pt x="3538" y="1692"/>
                  </a:lnTo>
                  <a:lnTo>
                    <a:pt x="3538" y="1692"/>
                  </a:lnTo>
                  <a:lnTo>
                    <a:pt x="3588" y="1694"/>
                  </a:lnTo>
                  <a:lnTo>
                    <a:pt x="3636" y="1698"/>
                  </a:lnTo>
                  <a:lnTo>
                    <a:pt x="3680" y="1706"/>
                  </a:lnTo>
                  <a:lnTo>
                    <a:pt x="3714" y="1712"/>
                  </a:lnTo>
                  <a:lnTo>
                    <a:pt x="3714" y="1712"/>
                  </a:lnTo>
                  <a:lnTo>
                    <a:pt x="3722" y="1734"/>
                  </a:lnTo>
                  <a:lnTo>
                    <a:pt x="3728" y="1760"/>
                  </a:lnTo>
                  <a:lnTo>
                    <a:pt x="3736" y="1792"/>
                  </a:lnTo>
                  <a:lnTo>
                    <a:pt x="3742" y="1828"/>
                  </a:lnTo>
                  <a:lnTo>
                    <a:pt x="3748" y="1864"/>
                  </a:lnTo>
                  <a:lnTo>
                    <a:pt x="3752" y="1904"/>
                  </a:lnTo>
                  <a:lnTo>
                    <a:pt x="3754" y="1942"/>
                  </a:lnTo>
                  <a:lnTo>
                    <a:pt x="3756" y="1980"/>
                  </a:lnTo>
                  <a:lnTo>
                    <a:pt x="3756" y="1980"/>
                  </a:lnTo>
                  <a:lnTo>
                    <a:pt x="3754" y="2018"/>
                  </a:lnTo>
                  <a:lnTo>
                    <a:pt x="3752" y="2056"/>
                  </a:lnTo>
                  <a:lnTo>
                    <a:pt x="3748" y="2096"/>
                  </a:lnTo>
                  <a:lnTo>
                    <a:pt x="3742" y="2132"/>
                  </a:lnTo>
                  <a:lnTo>
                    <a:pt x="3736" y="2168"/>
                  </a:lnTo>
                  <a:lnTo>
                    <a:pt x="3728" y="2200"/>
                  </a:lnTo>
                  <a:lnTo>
                    <a:pt x="3722" y="2226"/>
                  </a:lnTo>
                  <a:lnTo>
                    <a:pt x="3714" y="2248"/>
                  </a:lnTo>
                  <a:lnTo>
                    <a:pt x="3714" y="2248"/>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6">
              <a:extLst>
                <a:ext uri="{FF2B5EF4-FFF2-40B4-BE49-F238E27FC236}">
                  <a16:creationId xmlns:a16="http://schemas.microsoft.com/office/drawing/2014/main" id="{DB05DAE4-2A96-4FA8-98A1-318899BE30D5}"/>
                </a:ext>
              </a:extLst>
            </p:cNvPr>
            <p:cNvSpPr>
              <a:spLocks noEditPoints="1"/>
            </p:cNvSpPr>
            <p:nvPr/>
          </p:nvSpPr>
          <p:spPr bwMode="gray">
            <a:xfrm>
              <a:off x="4818063" y="2144713"/>
              <a:ext cx="2559050" cy="2555875"/>
            </a:xfrm>
            <a:custGeom>
              <a:avLst/>
              <a:gdLst>
                <a:gd name="T0" fmla="*/ 682 w 1612"/>
                <a:gd name="T1" fmla="*/ 10 h 1610"/>
                <a:gd name="T2" fmla="*/ 492 w 1612"/>
                <a:gd name="T3" fmla="*/ 64 h 1610"/>
                <a:gd name="T4" fmla="*/ 324 w 1612"/>
                <a:gd name="T5" fmla="*/ 160 h 1610"/>
                <a:gd name="T6" fmla="*/ 184 w 1612"/>
                <a:gd name="T7" fmla="*/ 294 h 1610"/>
                <a:gd name="T8" fmla="*/ 80 w 1612"/>
                <a:gd name="T9" fmla="*/ 457 h 1610"/>
                <a:gd name="T10" fmla="*/ 16 w 1612"/>
                <a:gd name="T11" fmla="*/ 643 h 1610"/>
                <a:gd name="T12" fmla="*/ 0 w 1612"/>
                <a:gd name="T13" fmla="*/ 805 h 1610"/>
                <a:gd name="T14" fmla="*/ 24 w 1612"/>
                <a:gd name="T15" fmla="*/ 1007 h 1610"/>
                <a:gd name="T16" fmla="*/ 96 w 1612"/>
                <a:gd name="T17" fmla="*/ 1189 h 1610"/>
                <a:gd name="T18" fmla="*/ 210 w 1612"/>
                <a:gd name="T19" fmla="*/ 1346 h 1610"/>
                <a:gd name="T20" fmla="*/ 356 w 1612"/>
                <a:gd name="T21" fmla="*/ 1472 h 1610"/>
                <a:gd name="T22" fmla="*/ 528 w 1612"/>
                <a:gd name="T23" fmla="*/ 1560 h 1610"/>
                <a:gd name="T24" fmla="*/ 724 w 1612"/>
                <a:gd name="T25" fmla="*/ 1606 h 1610"/>
                <a:gd name="T26" fmla="*/ 888 w 1612"/>
                <a:gd name="T27" fmla="*/ 1606 h 1610"/>
                <a:gd name="T28" fmla="*/ 1082 w 1612"/>
                <a:gd name="T29" fmla="*/ 1560 h 1610"/>
                <a:gd name="T30" fmla="*/ 1256 w 1612"/>
                <a:gd name="T31" fmla="*/ 1472 h 1610"/>
                <a:gd name="T32" fmla="*/ 1402 w 1612"/>
                <a:gd name="T33" fmla="*/ 1346 h 1610"/>
                <a:gd name="T34" fmla="*/ 1514 w 1612"/>
                <a:gd name="T35" fmla="*/ 1189 h 1610"/>
                <a:gd name="T36" fmla="*/ 1586 w 1612"/>
                <a:gd name="T37" fmla="*/ 1007 h 1610"/>
                <a:gd name="T38" fmla="*/ 1612 w 1612"/>
                <a:gd name="T39" fmla="*/ 805 h 1610"/>
                <a:gd name="T40" fmla="*/ 1594 w 1612"/>
                <a:gd name="T41" fmla="*/ 643 h 1610"/>
                <a:gd name="T42" fmla="*/ 1532 w 1612"/>
                <a:gd name="T43" fmla="*/ 457 h 1610"/>
                <a:gd name="T44" fmla="*/ 1426 w 1612"/>
                <a:gd name="T45" fmla="*/ 294 h 1610"/>
                <a:gd name="T46" fmla="*/ 1288 w 1612"/>
                <a:gd name="T47" fmla="*/ 160 h 1610"/>
                <a:gd name="T48" fmla="*/ 1118 w 1612"/>
                <a:gd name="T49" fmla="*/ 64 h 1610"/>
                <a:gd name="T50" fmla="*/ 928 w 1612"/>
                <a:gd name="T51" fmla="*/ 10 h 1610"/>
                <a:gd name="T52" fmla="*/ 806 w 1612"/>
                <a:gd name="T53" fmla="*/ 1398 h 1610"/>
                <a:gd name="T54" fmla="*/ 686 w 1612"/>
                <a:gd name="T55" fmla="*/ 1386 h 1610"/>
                <a:gd name="T56" fmla="*/ 548 w 1612"/>
                <a:gd name="T57" fmla="*/ 1338 h 1610"/>
                <a:gd name="T58" fmla="*/ 428 w 1612"/>
                <a:gd name="T59" fmla="*/ 1263 h 1610"/>
                <a:gd name="T60" fmla="*/ 330 w 1612"/>
                <a:gd name="T61" fmla="*/ 1159 h 1610"/>
                <a:gd name="T62" fmla="*/ 258 w 1612"/>
                <a:gd name="T63" fmla="*/ 1035 h 1610"/>
                <a:gd name="T64" fmla="*/ 218 w 1612"/>
                <a:gd name="T65" fmla="*/ 895 h 1610"/>
                <a:gd name="T66" fmla="*/ 212 w 1612"/>
                <a:gd name="T67" fmla="*/ 775 h 1610"/>
                <a:gd name="T68" fmla="*/ 238 w 1612"/>
                <a:gd name="T69" fmla="*/ 629 h 1610"/>
                <a:gd name="T70" fmla="*/ 298 w 1612"/>
                <a:gd name="T71" fmla="*/ 497 h 1610"/>
                <a:gd name="T72" fmla="*/ 386 w 1612"/>
                <a:gd name="T73" fmla="*/ 385 h 1610"/>
                <a:gd name="T74" fmla="*/ 498 w 1612"/>
                <a:gd name="T75" fmla="*/ 298 h 1610"/>
                <a:gd name="T76" fmla="*/ 630 w 1612"/>
                <a:gd name="T77" fmla="*/ 240 h 1610"/>
                <a:gd name="T78" fmla="*/ 774 w 1612"/>
                <a:gd name="T79" fmla="*/ 214 h 1610"/>
                <a:gd name="T80" fmla="*/ 896 w 1612"/>
                <a:gd name="T81" fmla="*/ 220 h 1610"/>
                <a:gd name="T82" fmla="*/ 1036 w 1612"/>
                <a:gd name="T83" fmla="*/ 260 h 1610"/>
                <a:gd name="T84" fmla="*/ 1160 w 1612"/>
                <a:gd name="T85" fmla="*/ 329 h 1610"/>
                <a:gd name="T86" fmla="*/ 1262 w 1612"/>
                <a:gd name="T87" fmla="*/ 427 h 1610"/>
                <a:gd name="T88" fmla="*/ 1340 w 1612"/>
                <a:gd name="T89" fmla="*/ 549 h 1610"/>
                <a:gd name="T90" fmla="*/ 1386 w 1612"/>
                <a:gd name="T91" fmla="*/ 685 h 1610"/>
                <a:gd name="T92" fmla="*/ 1398 w 1612"/>
                <a:gd name="T93" fmla="*/ 805 h 1610"/>
                <a:gd name="T94" fmla="*/ 1380 w 1612"/>
                <a:gd name="T95" fmla="*/ 953 h 1610"/>
                <a:gd name="T96" fmla="*/ 1326 w 1612"/>
                <a:gd name="T97" fmla="*/ 1087 h 1610"/>
                <a:gd name="T98" fmla="*/ 1244 w 1612"/>
                <a:gd name="T99" fmla="*/ 1203 h 1610"/>
                <a:gd name="T100" fmla="*/ 1136 w 1612"/>
                <a:gd name="T101" fmla="*/ 1297 h 1610"/>
                <a:gd name="T102" fmla="*/ 1010 w 1612"/>
                <a:gd name="T103" fmla="*/ 1362 h 1610"/>
                <a:gd name="T104" fmla="*/ 866 w 1612"/>
                <a:gd name="T105" fmla="*/ 1394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2" h="1610">
                  <a:moveTo>
                    <a:pt x="806" y="0"/>
                  </a:moveTo>
                  <a:lnTo>
                    <a:pt x="806" y="0"/>
                  </a:lnTo>
                  <a:lnTo>
                    <a:pt x="764" y="2"/>
                  </a:lnTo>
                  <a:lnTo>
                    <a:pt x="724" y="4"/>
                  </a:lnTo>
                  <a:lnTo>
                    <a:pt x="682" y="10"/>
                  </a:lnTo>
                  <a:lnTo>
                    <a:pt x="644" y="16"/>
                  </a:lnTo>
                  <a:lnTo>
                    <a:pt x="604" y="26"/>
                  </a:lnTo>
                  <a:lnTo>
                    <a:pt x="566" y="36"/>
                  </a:lnTo>
                  <a:lnTo>
                    <a:pt x="528" y="50"/>
                  </a:lnTo>
                  <a:lnTo>
                    <a:pt x="492" y="64"/>
                  </a:lnTo>
                  <a:lnTo>
                    <a:pt x="456" y="80"/>
                  </a:lnTo>
                  <a:lnTo>
                    <a:pt x="422" y="98"/>
                  </a:lnTo>
                  <a:lnTo>
                    <a:pt x="388" y="118"/>
                  </a:lnTo>
                  <a:lnTo>
                    <a:pt x="356" y="138"/>
                  </a:lnTo>
                  <a:lnTo>
                    <a:pt x="324" y="160"/>
                  </a:lnTo>
                  <a:lnTo>
                    <a:pt x="294" y="184"/>
                  </a:lnTo>
                  <a:lnTo>
                    <a:pt x="264" y="210"/>
                  </a:lnTo>
                  <a:lnTo>
                    <a:pt x="236" y="236"/>
                  </a:lnTo>
                  <a:lnTo>
                    <a:pt x="210" y="264"/>
                  </a:lnTo>
                  <a:lnTo>
                    <a:pt x="184" y="294"/>
                  </a:lnTo>
                  <a:lnTo>
                    <a:pt x="160" y="323"/>
                  </a:lnTo>
                  <a:lnTo>
                    <a:pt x="138" y="355"/>
                  </a:lnTo>
                  <a:lnTo>
                    <a:pt x="116" y="387"/>
                  </a:lnTo>
                  <a:lnTo>
                    <a:pt x="96" y="421"/>
                  </a:lnTo>
                  <a:lnTo>
                    <a:pt x="80" y="457"/>
                  </a:lnTo>
                  <a:lnTo>
                    <a:pt x="62" y="491"/>
                  </a:lnTo>
                  <a:lnTo>
                    <a:pt x="48" y="529"/>
                  </a:lnTo>
                  <a:lnTo>
                    <a:pt x="36" y="565"/>
                  </a:lnTo>
                  <a:lnTo>
                    <a:pt x="24" y="603"/>
                  </a:lnTo>
                  <a:lnTo>
                    <a:pt x="16" y="643"/>
                  </a:lnTo>
                  <a:lnTo>
                    <a:pt x="8" y="683"/>
                  </a:lnTo>
                  <a:lnTo>
                    <a:pt x="4" y="723"/>
                  </a:lnTo>
                  <a:lnTo>
                    <a:pt x="0" y="763"/>
                  </a:lnTo>
                  <a:lnTo>
                    <a:pt x="0" y="805"/>
                  </a:lnTo>
                  <a:lnTo>
                    <a:pt x="0" y="805"/>
                  </a:lnTo>
                  <a:lnTo>
                    <a:pt x="0" y="847"/>
                  </a:lnTo>
                  <a:lnTo>
                    <a:pt x="4" y="887"/>
                  </a:lnTo>
                  <a:lnTo>
                    <a:pt x="8" y="927"/>
                  </a:lnTo>
                  <a:lnTo>
                    <a:pt x="16" y="967"/>
                  </a:lnTo>
                  <a:lnTo>
                    <a:pt x="24" y="1007"/>
                  </a:lnTo>
                  <a:lnTo>
                    <a:pt x="36" y="1045"/>
                  </a:lnTo>
                  <a:lnTo>
                    <a:pt x="48" y="1081"/>
                  </a:lnTo>
                  <a:lnTo>
                    <a:pt x="62" y="1119"/>
                  </a:lnTo>
                  <a:lnTo>
                    <a:pt x="80" y="1155"/>
                  </a:lnTo>
                  <a:lnTo>
                    <a:pt x="96" y="1189"/>
                  </a:lnTo>
                  <a:lnTo>
                    <a:pt x="116" y="1223"/>
                  </a:lnTo>
                  <a:lnTo>
                    <a:pt x="138" y="1255"/>
                  </a:lnTo>
                  <a:lnTo>
                    <a:pt x="160" y="1287"/>
                  </a:lnTo>
                  <a:lnTo>
                    <a:pt x="184" y="1316"/>
                  </a:lnTo>
                  <a:lnTo>
                    <a:pt x="210" y="1346"/>
                  </a:lnTo>
                  <a:lnTo>
                    <a:pt x="236" y="1374"/>
                  </a:lnTo>
                  <a:lnTo>
                    <a:pt x="264" y="1400"/>
                  </a:lnTo>
                  <a:lnTo>
                    <a:pt x="294" y="1426"/>
                  </a:lnTo>
                  <a:lnTo>
                    <a:pt x="324" y="1450"/>
                  </a:lnTo>
                  <a:lnTo>
                    <a:pt x="356" y="1472"/>
                  </a:lnTo>
                  <a:lnTo>
                    <a:pt x="388" y="1494"/>
                  </a:lnTo>
                  <a:lnTo>
                    <a:pt x="422" y="1512"/>
                  </a:lnTo>
                  <a:lnTo>
                    <a:pt x="456" y="1530"/>
                  </a:lnTo>
                  <a:lnTo>
                    <a:pt x="492" y="1546"/>
                  </a:lnTo>
                  <a:lnTo>
                    <a:pt x="528" y="1560"/>
                  </a:lnTo>
                  <a:lnTo>
                    <a:pt x="566" y="1574"/>
                  </a:lnTo>
                  <a:lnTo>
                    <a:pt x="604" y="1584"/>
                  </a:lnTo>
                  <a:lnTo>
                    <a:pt x="644" y="1594"/>
                  </a:lnTo>
                  <a:lnTo>
                    <a:pt x="682" y="1600"/>
                  </a:lnTo>
                  <a:lnTo>
                    <a:pt x="724" y="1606"/>
                  </a:lnTo>
                  <a:lnTo>
                    <a:pt x="764" y="1608"/>
                  </a:lnTo>
                  <a:lnTo>
                    <a:pt x="806" y="1610"/>
                  </a:lnTo>
                  <a:lnTo>
                    <a:pt x="806" y="1610"/>
                  </a:lnTo>
                  <a:lnTo>
                    <a:pt x="846" y="1608"/>
                  </a:lnTo>
                  <a:lnTo>
                    <a:pt x="888" y="1606"/>
                  </a:lnTo>
                  <a:lnTo>
                    <a:pt x="928" y="1600"/>
                  </a:lnTo>
                  <a:lnTo>
                    <a:pt x="968" y="1594"/>
                  </a:lnTo>
                  <a:lnTo>
                    <a:pt x="1006" y="1584"/>
                  </a:lnTo>
                  <a:lnTo>
                    <a:pt x="1044" y="1574"/>
                  </a:lnTo>
                  <a:lnTo>
                    <a:pt x="1082" y="1560"/>
                  </a:lnTo>
                  <a:lnTo>
                    <a:pt x="1118" y="1546"/>
                  </a:lnTo>
                  <a:lnTo>
                    <a:pt x="1154" y="1530"/>
                  </a:lnTo>
                  <a:lnTo>
                    <a:pt x="1190" y="1512"/>
                  </a:lnTo>
                  <a:lnTo>
                    <a:pt x="1222" y="1494"/>
                  </a:lnTo>
                  <a:lnTo>
                    <a:pt x="1256" y="1472"/>
                  </a:lnTo>
                  <a:lnTo>
                    <a:pt x="1288" y="1450"/>
                  </a:lnTo>
                  <a:lnTo>
                    <a:pt x="1318" y="1426"/>
                  </a:lnTo>
                  <a:lnTo>
                    <a:pt x="1346" y="1400"/>
                  </a:lnTo>
                  <a:lnTo>
                    <a:pt x="1374" y="1374"/>
                  </a:lnTo>
                  <a:lnTo>
                    <a:pt x="1402" y="1346"/>
                  </a:lnTo>
                  <a:lnTo>
                    <a:pt x="1426" y="1316"/>
                  </a:lnTo>
                  <a:lnTo>
                    <a:pt x="1450" y="1287"/>
                  </a:lnTo>
                  <a:lnTo>
                    <a:pt x="1474" y="1255"/>
                  </a:lnTo>
                  <a:lnTo>
                    <a:pt x="1494" y="1223"/>
                  </a:lnTo>
                  <a:lnTo>
                    <a:pt x="1514" y="1189"/>
                  </a:lnTo>
                  <a:lnTo>
                    <a:pt x="1532" y="1155"/>
                  </a:lnTo>
                  <a:lnTo>
                    <a:pt x="1548" y="1119"/>
                  </a:lnTo>
                  <a:lnTo>
                    <a:pt x="1562" y="1081"/>
                  </a:lnTo>
                  <a:lnTo>
                    <a:pt x="1574" y="1045"/>
                  </a:lnTo>
                  <a:lnTo>
                    <a:pt x="1586" y="1007"/>
                  </a:lnTo>
                  <a:lnTo>
                    <a:pt x="1594" y="967"/>
                  </a:lnTo>
                  <a:lnTo>
                    <a:pt x="1602" y="927"/>
                  </a:lnTo>
                  <a:lnTo>
                    <a:pt x="1606" y="887"/>
                  </a:lnTo>
                  <a:lnTo>
                    <a:pt x="1610" y="847"/>
                  </a:lnTo>
                  <a:lnTo>
                    <a:pt x="1612" y="805"/>
                  </a:lnTo>
                  <a:lnTo>
                    <a:pt x="1612" y="805"/>
                  </a:lnTo>
                  <a:lnTo>
                    <a:pt x="1610" y="763"/>
                  </a:lnTo>
                  <a:lnTo>
                    <a:pt x="1606" y="723"/>
                  </a:lnTo>
                  <a:lnTo>
                    <a:pt x="1602" y="683"/>
                  </a:lnTo>
                  <a:lnTo>
                    <a:pt x="1594" y="643"/>
                  </a:lnTo>
                  <a:lnTo>
                    <a:pt x="1586" y="603"/>
                  </a:lnTo>
                  <a:lnTo>
                    <a:pt x="1574" y="565"/>
                  </a:lnTo>
                  <a:lnTo>
                    <a:pt x="1562" y="529"/>
                  </a:lnTo>
                  <a:lnTo>
                    <a:pt x="1548" y="491"/>
                  </a:lnTo>
                  <a:lnTo>
                    <a:pt x="1532" y="457"/>
                  </a:lnTo>
                  <a:lnTo>
                    <a:pt x="1514" y="421"/>
                  </a:lnTo>
                  <a:lnTo>
                    <a:pt x="1494" y="387"/>
                  </a:lnTo>
                  <a:lnTo>
                    <a:pt x="1474" y="355"/>
                  </a:lnTo>
                  <a:lnTo>
                    <a:pt x="1450" y="323"/>
                  </a:lnTo>
                  <a:lnTo>
                    <a:pt x="1426" y="294"/>
                  </a:lnTo>
                  <a:lnTo>
                    <a:pt x="1402" y="264"/>
                  </a:lnTo>
                  <a:lnTo>
                    <a:pt x="1374" y="236"/>
                  </a:lnTo>
                  <a:lnTo>
                    <a:pt x="1346" y="210"/>
                  </a:lnTo>
                  <a:lnTo>
                    <a:pt x="1318" y="184"/>
                  </a:lnTo>
                  <a:lnTo>
                    <a:pt x="1288" y="160"/>
                  </a:lnTo>
                  <a:lnTo>
                    <a:pt x="1256" y="138"/>
                  </a:lnTo>
                  <a:lnTo>
                    <a:pt x="1222" y="118"/>
                  </a:lnTo>
                  <a:lnTo>
                    <a:pt x="1190" y="98"/>
                  </a:lnTo>
                  <a:lnTo>
                    <a:pt x="1154" y="80"/>
                  </a:lnTo>
                  <a:lnTo>
                    <a:pt x="1118" y="64"/>
                  </a:lnTo>
                  <a:lnTo>
                    <a:pt x="1082" y="50"/>
                  </a:lnTo>
                  <a:lnTo>
                    <a:pt x="1044" y="36"/>
                  </a:lnTo>
                  <a:lnTo>
                    <a:pt x="1006" y="26"/>
                  </a:lnTo>
                  <a:lnTo>
                    <a:pt x="968" y="16"/>
                  </a:lnTo>
                  <a:lnTo>
                    <a:pt x="928" y="10"/>
                  </a:lnTo>
                  <a:lnTo>
                    <a:pt x="888" y="4"/>
                  </a:lnTo>
                  <a:lnTo>
                    <a:pt x="846" y="2"/>
                  </a:lnTo>
                  <a:lnTo>
                    <a:pt x="806" y="0"/>
                  </a:lnTo>
                  <a:lnTo>
                    <a:pt x="806" y="0"/>
                  </a:lnTo>
                  <a:close/>
                  <a:moveTo>
                    <a:pt x="806" y="1398"/>
                  </a:moveTo>
                  <a:lnTo>
                    <a:pt x="806" y="1398"/>
                  </a:lnTo>
                  <a:lnTo>
                    <a:pt x="774" y="1396"/>
                  </a:lnTo>
                  <a:lnTo>
                    <a:pt x="744" y="1394"/>
                  </a:lnTo>
                  <a:lnTo>
                    <a:pt x="716" y="1390"/>
                  </a:lnTo>
                  <a:lnTo>
                    <a:pt x="686" y="1386"/>
                  </a:lnTo>
                  <a:lnTo>
                    <a:pt x="658" y="1378"/>
                  </a:lnTo>
                  <a:lnTo>
                    <a:pt x="630" y="1370"/>
                  </a:lnTo>
                  <a:lnTo>
                    <a:pt x="602" y="1362"/>
                  </a:lnTo>
                  <a:lnTo>
                    <a:pt x="574" y="1350"/>
                  </a:lnTo>
                  <a:lnTo>
                    <a:pt x="548" y="1338"/>
                  </a:lnTo>
                  <a:lnTo>
                    <a:pt x="522" y="1326"/>
                  </a:lnTo>
                  <a:lnTo>
                    <a:pt x="498" y="1312"/>
                  </a:lnTo>
                  <a:lnTo>
                    <a:pt x="474" y="1297"/>
                  </a:lnTo>
                  <a:lnTo>
                    <a:pt x="450" y="1281"/>
                  </a:lnTo>
                  <a:lnTo>
                    <a:pt x="428" y="1263"/>
                  </a:lnTo>
                  <a:lnTo>
                    <a:pt x="406" y="1245"/>
                  </a:lnTo>
                  <a:lnTo>
                    <a:pt x="386" y="1225"/>
                  </a:lnTo>
                  <a:lnTo>
                    <a:pt x="366" y="1203"/>
                  </a:lnTo>
                  <a:lnTo>
                    <a:pt x="348" y="1183"/>
                  </a:lnTo>
                  <a:lnTo>
                    <a:pt x="330" y="1159"/>
                  </a:lnTo>
                  <a:lnTo>
                    <a:pt x="314" y="1137"/>
                  </a:lnTo>
                  <a:lnTo>
                    <a:pt x="298" y="1113"/>
                  </a:lnTo>
                  <a:lnTo>
                    <a:pt x="284" y="1087"/>
                  </a:lnTo>
                  <a:lnTo>
                    <a:pt x="270" y="1063"/>
                  </a:lnTo>
                  <a:lnTo>
                    <a:pt x="258" y="1035"/>
                  </a:lnTo>
                  <a:lnTo>
                    <a:pt x="248" y="1009"/>
                  </a:lnTo>
                  <a:lnTo>
                    <a:pt x="238" y="981"/>
                  </a:lnTo>
                  <a:lnTo>
                    <a:pt x="230" y="953"/>
                  </a:lnTo>
                  <a:lnTo>
                    <a:pt x="224" y="925"/>
                  </a:lnTo>
                  <a:lnTo>
                    <a:pt x="218" y="895"/>
                  </a:lnTo>
                  <a:lnTo>
                    <a:pt x="216" y="865"/>
                  </a:lnTo>
                  <a:lnTo>
                    <a:pt x="212" y="835"/>
                  </a:lnTo>
                  <a:lnTo>
                    <a:pt x="212" y="805"/>
                  </a:lnTo>
                  <a:lnTo>
                    <a:pt x="212" y="805"/>
                  </a:lnTo>
                  <a:lnTo>
                    <a:pt x="212" y="775"/>
                  </a:lnTo>
                  <a:lnTo>
                    <a:pt x="216" y="745"/>
                  </a:lnTo>
                  <a:lnTo>
                    <a:pt x="218" y="715"/>
                  </a:lnTo>
                  <a:lnTo>
                    <a:pt x="224" y="685"/>
                  </a:lnTo>
                  <a:lnTo>
                    <a:pt x="230" y="657"/>
                  </a:lnTo>
                  <a:lnTo>
                    <a:pt x="238" y="629"/>
                  </a:lnTo>
                  <a:lnTo>
                    <a:pt x="248" y="601"/>
                  </a:lnTo>
                  <a:lnTo>
                    <a:pt x="258" y="575"/>
                  </a:lnTo>
                  <a:lnTo>
                    <a:pt x="270" y="549"/>
                  </a:lnTo>
                  <a:lnTo>
                    <a:pt x="284" y="523"/>
                  </a:lnTo>
                  <a:lnTo>
                    <a:pt x="298" y="497"/>
                  </a:lnTo>
                  <a:lnTo>
                    <a:pt x="314" y="473"/>
                  </a:lnTo>
                  <a:lnTo>
                    <a:pt x="330" y="451"/>
                  </a:lnTo>
                  <a:lnTo>
                    <a:pt x="348" y="427"/>
                  </a:lnTo>
                  <a:lnTo>
                    <a:pt x="366" y="407"/>
                  </a:lnTo>
                  <a:lnTo>
                    <a:pt x="386" y="385"/>
                  </a:lnTo>
                  <a:lnTo>
                    <a:pt x="406" y="367"/>
                  </a:lnTo>
                  <a:lnTo>
                    <a:pt x="428" y="347"/>
                  </a:lnTo>
                  <a:lnTo>
                    <a:pt x="450" y="329"/>
                  </a:lnTo>
                  <a:lnTo>
                    <a:pt x="474" y="313"/>
                  </a:lnTo>
                  <a:lnTo>
                    <a:pt x="498" y="298"/>
                  </a:lnTo>
                  <a:lnTo>
                    <a:pt x="522" y="284"/>
                  </a:lnTo>
                  <a:lnTo>
                    <a:pt x="548" y="272"/>
                  </a:lnTo>
                  <a:lnTo>
                    <a:pt x="574" y="260"/>
                  </a:lnTo>
                  <a:lnTo>
                    <a:pt x="602" y="248"/>
                  </a:lnTo>
                  <a:lnTo>
                    <a:pt x="630" y="240"/>
                  </a:lnTo>
                  <a:lnTo>
                    <a:pt x="658" y="232"/>
                  </a:lnTo>
                  <a:lnTo>
                    <a:pt x="686" y="224"/>
                  </a:lnTo>
                  <a:lnTo>
                    <a:pt x="716" y="220"/>
                  </a:lnTo>
                  <a:lnTo>
                    <a:pt x="744" y="216"/>
                  </a:lnTo>
                  <a:lnTo>
                    <a:pt x="774" y="214"/>
                  </a:lnTo>
                  <a:lnTo>
                    <a:pt x="806" y="212"/>
                  </a:lnTo>
                  <a:lnTo>
                    <a:pt x="806" y="212"/>
                  </a:lnTo>
                  <a:lnTo>
                    <a:pt x="836" y="214"/>
                  </a:lnTo>
                  <a:lnTo>
                    <a:pt x="866" y="216"/>
                  </a:lnTo>
                  <a:lnTo>
                    <a:pt x="896" y="220"/>
                  </a:lnTo>
                  <a:lnTo>
                    <a:pt x="924" y="224"/>
                  </a:lnTo>
                  <a:lnTo>
                    <a:pt x="954" y="232"/>
                  </a:lnTo>
                  <a:lnTo>
                    <a:pt x="982" y="240"/>
                  </a:lnTo>
                  <a:lnTo>
                    <a:pt x="1010" y="248"/>
                  </a:lnTo>
                  <a:lnTo>
                    <a:pt x="1036" y="260"/>
                  </a:lnTo>
                  <a:lnTo>
                    <a:pt x="1062" y="272"/>
                  </a:lnTo>
                  <a:lnTo>
                    <a:pt x="1088" y="284"/>
                  </a:lnTo>
                  <a:lnTo>
                    <a:pt x="1112" y="298"/>
                  </a:lnTo>
                  <a:lnTo>
                    <a:pt x="1136" y="313"/>
                  </a:lnTo>
                  <a:lnTo>
                    <a:pt x="1160" y="329"/>
                  </a:lnTo>
                  <a:lnTo>
                    <a:pt x="1182" y="347"/>
                  </a:lnTo>
                  <a:lnTo>
                    <a:pt x="1204" y="367"/>
                  </a:lnTo>
                  <a:lnTo>
                    <a:pt x="1224" y="385"/>
                  </a:lnTo>
                  <a:lnTo>
                    <a:pt x="1244" y="407"/>
                  </a:lnTo>
                  <a:lnTo>
                    <a:pt x="1262" y="427"/>
                  </a:lnTo>
                  <a:lnTo>
                    <a:pt x="1280" y="451"/>
                  </a:lnTo>
                  <a:lnTo>
                    <a:pt x="1298" y="473"/>
                  </a:lnTo>
                  <a:lnTo>
                    <a:pt x="1312" y="497"/>
                  </a:lnTo>
                  <a:lnTo>
                    <a:pt x="1326" y="523"/>
                  </a:lnTo>
                  <a:lnTo>
                    <a:pt x="1340" y="549"/>
                  </a:lnTo>
                  <a:lnTo>
                    <a:pt x="1352" y="575"/>
                  </a:lnTo>
                  <a:lnTo>
                    <a:pt x="1362" y="601"/>
                  </a:lnTo>
                  <a:lnTo>
                    <a:pt x="1372" y="629"/>
                  </a:lnTo>
                  <a:lnTo>
                    <a:pt x="1380" y="657"/>
                  </a:lnTo>
                  <a:lnTo>
                    <a:pt x="1386" y="685"/>
                  </a:lnTo>
                  <a:lnTo>
                    <a:pt x="1392" y="715"/>
                  </a:lnTo>
                  <a:lnTo>
                    <a:pt x="1396" y="745"/>
                  </a:lnTo>
                  <a:lnTo>
                    <a:pt x="1398" y="775"/>
                  </a:lnTo>
                  <a:lnTo>
                    <a:pt x="1398" y="805"/>
                  </a:lnTo>
                  <a:lnTo>
                    <a:pt x="1398" y="805"/>
                  </a:lnTo>
                  <a:lnTo>
                    <a:pt x="1398" y="835"/>
                  </a:lnTo>
                  <a:lnTo>
                    <a:pt x="1396" y="865"/>
                  </a:lnTo>
                  <a:lnTo>
                    <a:pt x="1392" y="895"/>
                  </a:lnTo>
                  <a:lnTo>
                    <a:pt x="1386" y="925"/>
                  </a:lnTo>
                  <a:lnTo>
                    <a:pt x="1380" y="953"/>
                  </a:lnTo>
                  <a:lnTo>
                    <a:pt x="1372" y="981"/>
                  </a:lnTo>
                  <a:lnTo>
                    <a:pt x="1362" y="1009"/>
                  </a:lnTo>
                  <a:lnTo>
                    <a:pt x="1352" y="1035"/>
                  </a:lnTo>
                  <a:lnTo>
                    <a:pt x="1340" y="1063"/>
                  </a:lnTo>
                  <a:lnTo>
                    <a:pt x="1326" y="1087"/>
                  </a:lnTo>
                  <a:lnTo>
                    <a:pt x="1312" y="1113"/>
                  </a:lnTo>
                  <a:lnTo>
                    <a:pt x="1298" y="1137"/>
                  </a:lnTo>
                  <a:lnTo>
                    <a:pt x="1280" y="1159"/>
                  </a:lnTo>
                  <a:lnTo>
                    <a:pt x="1262" y="1183"/>
                  </a:lnTo>
                  <a:lnTo>
                    <a:pt x="1244" y="1203"/>
                  </a:lnTo>
                  <a:lnTo>
                    <a:pt x="1224" y="1225"/>
                  </a:lnTo>
                  <a:lnTo>
                    <a:pt x="1204" y="1245"/>
                  </a:lnTo>
                  <a:lnTo>
                    <a:pt x="1182" y="1263"/>
                  </a:lnTo>
                  <a:lnTo>
                    <a:pt x="1160" y="1281"/>
                  </a:lnTo>
                  <a:lnTo>
                    <a:pt x="1136" y="1297"/>
                  </a:lnTo>
                  <a:lnTo>
                    <a:pt x="1112" y="1312"/>
                  </a:lnTo>
                  <a:lnTo>
                    <a:pt x="1088" y="1326"/>
                  </a:lnTo>
                  <a:lnTo>
                    <a:pt x="1062" y="1338"/>
                  </a:lnTo>
                  <a:lnTo>
                    <a:pt x="1036" y="1350"/>
                  </a:lnTo>
                  <a:lnTo>
                    <a:pt x="1010" y="1362"/>
                  </a:lnTo>
                  <a:lnTo>
                    <a:pt x="982" y="1370"/>
                  </a:lnTo>
                  <a:lnTo>
                    <a:pt x="954" y="1378"/>
                  </a:lnTo>
                  <a:lnTo>
                    <a:pt x="924" y="1386"/>
                  </a:lnTo>
                  <a:lnTo>
                    <a:pt x="896" y="1390"/>
                  </a:lnTo>
                  <a:lnTo>
                    <a:pt x="866" y="1394"/>
                  </a:lnTo>
                  <a:lnTo>
                    <a:pt x="836" y="1396"/>
                  </a:lnTo>
                  <a:lnTo>
                    <a:pt x="806" y="1398"/>
                  </a:lnTo>
                  <a:lnTo>
                    <a:pt x="806" y="1398"/>
                  </a:ln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1" name="Content Placeholder 9">
            <a:extLst>
              <a:ext uri="{FF2B5EF4-FFF2-40B4-BE49-F238E27FC236}">
                <a16:creationId xmlns:a16="http://schemas.microsoft.com/office/drawing/2014/main" id="{546708F0-39CD-4F96-BACB-DC9C9D7EE82C}"/>
              </a:ext>
            </a:extLst>
          </p:cNvPr>
          <p:cNvSpPr txBox="1">
            <a:spLocks/>
          </p:cNvSpPr>
          <p:nvPr/>
        </p:nvSpPr>
        <p:spPr bwMode="gray">
          <a:xfrm>
            <a:off x="6129111" y="3079628"/>
            <a:ext cx="2921268" cy="1431449"/>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uk-UA" sz="2000" dirty="0"/>
              <a:t>Інтерв’ю один-на-один на планшетах </a:t>
            </a:r>
          </a:p>
          <a:p>
            <a:pPr>
              <a:spcBef>
                <a:spcPts val="600"/>
              </a:spcBef>
            </a:pPr>
            <a:r>
              <a:rPr lang="uk-UA" sz="2000" dirty="0"/>
              <a:t>+ </a:t>
            </a:r>
          </a:p>
          <a:p>
            <a:pPr>
              <a:spcBef>
                <a:spcPts val="600"/>
              </a:spcBef>
            </a:pPr>
            <a:r>
              <a:rPr lang="uk-UA" sz="2000" dirty="0"/>
              <a:t>пуста упаковка сигарет респондента</a:t>
            </a:r>
          </a:p>
        </p:txBody>
      </p:sp>
      <p:sp>
        <p:nvSpPr>
          <p:cNvPr id="3" name="Номер слайда 2">
            <a:extLst>
              <a:ext uri="{FF2B5EF4-FFF2-40B4-BE49-F238E27FC236}">
                <a16:creationId xmlns:a16="http://schemas.microsoft.com/office/drawing/2014/main" id="{5AF5D3E2-B0AE-43D8-BC3F-52B912336FCF}"/>
              </a:ext>
            </a:extLst>
          </p:cNvPr>
          <p:cNvSpPr>
            <a:spLocks noGrp="1"/>
          </p:cNvSpPr>
          <p:nvPr>
            <p:ph type="sldNum" sz="quarter" idx="4"/>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12291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Диаграмма 34">
            <a:extLst>
              <a:ext uri="{FF2B5EF4-FFF2-40B4-BE49-F238E27FC236}">
                <a16:creationId xmlns:a16="http://schemas.microsoft.com/office/drawing/2014/main" id="{8E1D7511-C006-4463-BA28-DFBA63F6ACE4}"/>
              </a:ext>
            </a:extLst>
          </p:cNvPr>
          <p:cNvGraphicFramePr/>
          <p:nvPr>
            <p:extLst>
              <p:ext uri="{D42A27DB-BD31-4B8C-83A1-F6EECF244321}">
                <p14:modId xmlns:p14="http://schemas.microsoft.com/office/powerpoint/2010/main" val="1526535840"/>
              </p:ext>
            </p:extLst>
          </p:nvPr>
        </p:nvGraphicFramePr>
        <p:xfrm>
          <a:off x="505938" y="2097782"/>
          <a:ext cx="11200788" cy="360679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59998" y="387174"/>
            <a:ext cx="11465999" cy="1202499"/>
          </a:xfrm>
        </p:spPr>
        <p:txBody>
          <a:bodyPr/>
          <a:lstStyle/>
          <a:p>
            <a:r>
              <a:rPr lang="ru-RU" sz="2800" dirty="0">
                <a:solidFill>
                  <a:schemeClr val="tx1">
                    <a:lumMod val="50000"/>
                  </a:schemeClr>
                </a:solidFill>
                <a:latin typeface="Arial" panose="020B0604020202020204" pitchFamily="34" charset="0"/>
                <a:cs typeface="Arial" panose="020B0604020202020204" pitchFamily="34" charset="0"/>
              </a:rPr>
              <a:t>В лютому 2023 року, рівень нелегальної тютюнової продукції сягнув 20,2%. </a:t>
            </a:r>
            <a:endParaRPr lang="ru-RU" sz="2800" dirty="0">
              <a:solidFill>
                <a:schemeClr val="tx1">
                  <a:lumMod val="60000"/>
                  <a:lumOff val="40000"/>
                </a:schemeClr>
              </a:solidFill>
              <a:latin typeface="Arial" panose="020B0604020202020204" pitchFamily="34" charset="0"/>
              <a:cs typeface="Arial" panose="020B0604020202020204" pitchFamily="34" charset="0"/>
            </a:endParaRPr>
          </a:p>
        </p:txBody>
      </p:sp>
      <p:sp>
        <p:nvSpPr>
          <p:cNvPr id="2" name="Content Placeholder 1"/>
          <p:cNvSpPr>
            <a:spLocks noGrp="1"/>
          </p:cNvSpPr>
          <p:nvPr>
            <p:ph sz="quarter" idx="14"/>
          </p:nvPr>
        </p:nvSpPr>
        <p:spPr>
          <a:xfrm>
            <a:off x="220062" y="2033661"/>
            <a:ext cx="11466000" cy="3645445"/>
          </a:xfrm>
        </p:spPr>
        <p:txBody>
          <a:bodyPr/>
          <a:lstStyle/>
          <a:p>
            <a:r>
              <a:rPr lang="en-GB" dirty="0"/>
              <a:t>  </a:t>
            </a:r>
          </a:p>
        </p:txBody>
      </p:sp>
      <p:graphicFrame>
        <p:nvGraphicFramePr>
          <p:cNvPr id="8" name="Таблица 8">
            <a:extLst>
              <a:ext uri="{FF2B5EF4-FFF2-40B4-BE49-F238E27FC236}">
                <a16:creationId xmlns:a16="http://schemas.microsoft.com/office/drawing/2014/main" id="{AB27AFBE-47A1-4CC9-8F9D-4F849307F823}"/>
              </a:ext>
            </a:extLst>
          </p:cNvPr>
          <p:cNvGraphicFramePr>
            <a:graphicFrameLocks noGrp="1"/>
          </p:cNvGraphicFramePr>
          <p:nvPr>
            <p:extLst>
              <p:ext uri="{D42A27DB-BD31-4B8C-83A1-F6EECF244321}">
                <p14:modId xmlns:p14="http://schemas.microsoft.com/office/powerpoint/2010/main" val="2328204755"/>
              </p:ext>
            </p:extLst>
          </p:nvPr>
        </p:nvGraphicFramePr>
        <p:xfrm>
          <a:off x="1267266" y="5704575"/>
          <a:ext cx="9841832" cy="370840"/>
        </p:xfrm>
        <a:graphic>
          <a:graphicData uri="http://schemas.openxmlformats.org/drawingml/2006/table">
            <a:tbl>
              <a:tblPr firstRow="1" bandRow="1">
                <a:tableStyleId>{5C22544A-7EE6-4342-B048-85BDC9FD1C3A}</a:tableStyleId>
              </a:tblPr>
              <a:tblGrid>
                <a:gridCol w="3283991">
                  <a:extLst>
                    <a:ext uri="{9D8B030D-6E8A-4147-A177-3AD203B41FA5}">
                      <a16:colId xmlns:a16="http://schemas.microsoft.com/office/drawing/2014/main" val="499169790"/>
                    </a:ext>
                  </a:extLst>
                </a:gridCol>
                <a:gridCol w="2329342">
                  <a:extLst>
                    <a:ext uri="{9D8B030D-6E8A-4147-A177-3AD203B41FA5}">
                      <a16:colId xmlns:a16="http://schemas.microsoft.com/office/drawing/2014/main" val="1535140074"/>
                    </a:ext>
                  </a:extLst>
                </a:gridCol>
                <a:gridCol w="2329342">
                  <a:extLst>
                    <a:ext uri="{9D8B030D-6E8A-4147-A177-3AD203B41FA5}">
                      <a16:colId xmlns:a16="http://schemas.microsoft.com/office/drawing/2014/main" val="267156175"/>
                    </a:ext>
                  </a:extLst>
                </a:gridCol>
                <a:gridCol w="1227168">
                  <a:extLst>
                    <a:ext uri="{9D8B030D-6E8A-4147-A177-3AD203B41FA5}">
                      <a16:colId xmlns:a16="http://schemas.microsoft.com/office/drawing/2014/main" val="754544841"/>
                    </a:ext>
                  </a:extLst>
                </a:gridCol>
                <a:gridCol w="671989">
                  <a:extLst>
                    <a:ext uri="{9D8B030D-6E8A-4147-A177-3AD203B41FA5}">
                      <a16:colId xmlns:a16="http://schemas.microsoft.com/office/drawing/2014/main" val="396834472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mn-cs"/>
                        </a:rPr>
                        <a:t>2019</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mn-cs"/>
                        </a:rPr>
                        <a:t>2020</a:t>
                      </a:r>
                      <a:endParaRPr lang="ru-RU" sz="1200" b="0" kern="1200" dirty="0">
                        <a:solidFill>
                          <a:schemeClr val="tx1"/>
                        </a:solidFill>
                        <a:latin typeface="Arial" panose="020B0604020202020204"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mn-cs"/>
                        </a:rPr>
                        <a:t>2021</a:t>
                      </a:r>
                      <a:endParaRPr lang="ru-RU" sz="1200" b="0" kern="1200" dirty="0">
                        <a:solidFill>
                          <a:schemeClr val="tx1"/>
                        </a:solidFill>
                        <a:latin typeface="Arial" panose="020B0604020202020204"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mn-cs"/>
                        </a:rPr>
                        <a:t>2022</a:t>
                      </a:r>
                      <a:endParaRPr lang="ru-RU" sz="1200" b="0" kern="1200" dirty="0">
                        <a:solidFill>
                          <a:schemeClr val="tx1"/>
                        </a:solidFill>
                        <a:latin typeface="Arial" panose="020B0604020202020204"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mn-cs"/>
                        </a:rPr>
                        <a:t>   2023</a:t>
                      </a:r>
                      <a:endParaRPr lang="ru-RU" sz="1200" b="0" kern="1200" dirty="0">
                        <a:solidFill>
                          <a:schemeClr val="tx1"/>
                        </a:solidFill>
                        <a:latin typeface="Arial" panose="020B0604020202020204" pitchFamily="34" charset="0"/>
                        <a:ea typeface="+mn-ea"/>
                        <a:cs typeface="+mn-cs"/>
                      </a:endParaRPr>
                    </a:p>
                  </a:txBody>
                  <a:tcPr anchor="ctr">
                    <a:noFill/>
                  </a:tcPr>
                </a:tc>
                <a:extLst>
                  <a:ext uri="{0D108BD9-81ED-4DB2-BD59-A6C34878D82A}">
                    <a16:rowId xmlns:a16="http://schemas.microsoft.com/office/drawing/2014/main" val="2772166469"/>
                  </a:ext>
                </a:extLst>
              </a:tr>
            </a:tbl>
          </a:graphicData>
        </a:graphic>
      </p:graphicFrame>
      <p:sp>
        <p:nvSpPr>
          <p:cNvPr id="5" name="Номер слайда 4">
            <a:extLst>
              <a:ext uri="{FF2B5EF4-FFF2-40B4-BE49-F238E27FC236}">
                <a16:creationId xmlns:a16="http://schemas.microsoft.com/office/drawing/2014/main" id="{53E6B378-146C-FD52-788C-7649CF8F2545}"/>
              </a:ext>
            </a:extLst>
          </p:cNvPr>
          <p:cNvSpPr>
            <a:spLocks noGrp="1"/>
          </p:cNvSpPr>
          <p:nvPr>
            <p:ph type="sldNum" sz="quarter" idx="10"/>
          </p:nvPr>
        </p:nvSpPr>
        <p:spPr/>
        <p:txBody>
          <a:bodyPr/>
          <a:lstStyle/>
          <a:p>
            <a:fld id="{4034BEE3-566C-4068-A777-C3A4762E861B}" type="slidenum">
              <a:rPr lang="en-GB" smtClean="0"/>
              <a:pPr/>
              <a:t>4</a:t>
            </a:fld>
            <a:endParaRPr lang="en-GB" dirty="0"/>
          </a:p>
        </p:txBody>
      </p:sp>
      <p:graphicFrame>
        <p:nvGraphicFramePr>
          <p:cNvPr id="4" name="Таблица 8">
            <a:extLst>
              <a:ext uri="{FF2B5EF4-FFF2-40B4-BE49-F238E27FC236}">
                <a16:creationId xmlns:a16="http://schemas.microsoft.com/office/drawing/2014/main" id="{9764D33D-2456-D941-CE9F-1C69750D8071}"/>
              </a:ext>
            </a:extLst>
          </p:cNvPr>
          <p:cNvGraphicFramePr>
            <a:graphicFrameLocks noGrp="1"/>
          </p:cNvGraphicFramePr>
          <p:nvPr>
            <p:extLst>
              <p:ext uri="{D42A27DB-BD31-4B8C-83A1-F6EECF244321}">
                <p14:modId xmlns:p14="http://schemas.microsoft.com/office/powerpoint/2010/main" val="1290175957"/>
              </p:ext>
            </p:extLst>
          </p:nvPr>
        </p:nvGraphicFramePr>
        <p:xfrm>
          <a:off x="1280914" y="2015212"/>
          <a:ext cx="5405590" cy="1202498"/>
        </p:xfrm>
        <a:graphic>
          <a:graphicData uri="http://schemas.openxmlformats.org/drawingml/2006/table">
            <a:tbl>
              <a:tblPr firstRow="1" bandRow="1">
                <a:tableStyleId>{5C22544A-7EE6-4342-B048-85BDC9FD1C3A}</a:tableStyleId>
              </a:tblPr>
              <a:tblGrid>
                <a:gridCol w="5405590">
                  <a:extLst>
                    <a:ext uri="{9D8B030D-6E8A-4147-A177-3AD203B41FA5}">
                      <a16:colId xmlns:a16="http://schemas.microsoft.com/office/drawing/2014/main" val="4143059911"/>
                    </a:ext>
                  </a:extLst>
                </a:gridCol>
              </a:tblGrid>
              <a:tr h="342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chemeClr val="tx1"/>
                          </a:solidFill>
                          <a:effectLst/>
                          <a:uLnTx/>
                          <a:uFillTx/>
                          <a:latin typeface="+mn-lt"/>
                          <a:ea typeface="+mn-ea"/>
                          <a:cs typeface="+mn-cs"/>
                        </a:rPr>
                        <a:t>Підроблена продукція</a:t>
                      </a:r>
                      <a:r>
                        <a:rPr kumimoji="0" lang="en-US" sz="1400" b="0" i="0" u="none" strike="noStrike" kern="1200" cap="none" spc="0" normalizeH="0" baseline="0" noProof="0" dirty="0">
                          <a:ln>
                            <a:noFill/>
                          </a:ln>
                          <a:solidFill>
                            <a:schemeClr val="tx1"/>
                          </a:solidFill>
                          <a:effectLst/>
                          <a:uLnTx/>
                          <a:uFillTx/>
                          <a:latin typeface="+mn-lt"/>
                          <a:ea typeface="+mn-ea"/>
                          <a:cs typeface="+mn-cs"/>
                        </a:rPr>
                        <a:t>, %</a:t>
                      </a:r>
                      <a:endParaRPr kumimoji="0" lang="uk-UA" sz="1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000"/>
                    </a:solidFill>
                  </a:tcPr>
                </a:tc>
                <a:extLst>
                  <a:ext uri="{0D108BD9-81ED-4DB2-BD59-A6C34878D82A}">
                    <a16:rowId xmlns:a16="http://schemas.microsoft.com/office/drawing/2014/main" val="334655001"/>
                  </a:ext>
                </a:extLst>
              </a:tr>
              <a:tr h="510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a:solidFill>
                            <a:schemeClr val="tx1"/>
                          </a:solidFill>
                        </a:rPr>
                        <a:t>Продукц</a:t>
                      </a:r>
                      <a:r>
                        <a:rPr lang="uk-UA" sz="1400" b="0" dirty="0">
                          <a:solidFill>
                            <a:schemeClr val="tx1"/>
                          </a:solidFill>
                        </a:rPr>
                        <a:t>і</a:t>
                      </a:r>
                      <a:r>
                        <a:rPr lang="ru-RU" sz="1400" b="0" dirty="0">
                          <a:solidFill>
                            <a:schemeClr val="tx1"/>
                          </a:solidFill>
                        </a:rPr>
                        <a:t>я, </a:t>
                      </a:r>
                      <a:r>
                        <a:rPr lang="ru-RU" sz="1400" b="0" dirty="0" err="1">
                          <a:solidFill>
                            <a:schemeClr val="tx1"/>
                          </a:solidFill>
                        </a:rPr>
                        <a:t>що</a:t>
                      </a:r>
                      <a:r>
                        <a:rPr lang="ru-RU" sz="1400" b="0" dirty="0">
                          <a:solidFill>
                            <a:schemeClr val="tx1"/>
                          </a:solidFill>
                        </a:rPr>
                        <a:t> </a:t>
                      </a:r>
                      <a:r>
                        <a:rPr lang="ru-RU" sz="1400" b="0" dirty="0" err="1">
                          <a:solidFill>
                            <a:schemeClr val="tx1"/>
                          </a:solidFill>
                        </a:rPr>
                        <a:t>маркована</a:t>
                      </a:r>
                      <a:r>
                        <a:rPr lang="ru-RU" sz="1400" b="0" dirty="0">
                          <a:solidFill>
                            <a:schemeClr val="tx1"/>
                          </a:solidFill>
                        </a:rPr>
                        <a:t> </a:t>
                      </a:r>
                      <a:r>
                        <a:rPr lang="ru-RU" sz="1400" b="0" dirty="0" err="1">
                          <a:solidFill>
                            <a:schemeClr val="tx1"/>
                          </a:solidFill>
                        </a:rPr>
                        <a:t>надписом</a:t>
                      </a:r>
                      <a:r>
                        <a:rPr lang="ru-RU" sz="1400" b="0" dirty="0">
                          <a:solidFill>
                            <a:schemeClr val="tx1"/>
                          </a:solidFill>
                        </a:rPr>
                        <a:t> </a:t>
                      </a:r>
                      <a:r>
                        <a:rPr lang="ru-RU" sz="1400" b="0" dirty="0" err="1">
                          <a:solidFill>
                            <a:schemeClr val="tx1"/>
                          </a:solidFill>
                        </a:rPr>
                        <a:t>Duty</a:t>
                      </a:r>
                      <a:r>
                        <a:rPr lang="ru-RU" sz="1400" b="0" dirty="0">
                          <a:solidFill>
                            <a:schemeClr val="tx1"/>
                          </a:solidFill>
                        </a:rPr>
                        <a:t> </a:t>
                      </a:r>
                      <a:r>
                        <a:rPr lang="ru-RU" sz="1400" b="0" dirty="0" err="1">
                          <a:solidFill>
                            <a:schemeClr val="tx1"/>
                          </a:solidFill>
                        </a:rPr>
                        <a:t>Free</a:t>
                      </a:r>
                      <a:r>
                        <a:rPr lang="ru-RU" sz="1400" b="0" dirty="0">
                          <a:solidFill>
                            <a:schemeClr val="tx1"/>
                          </a:solidFill>
                        </a:rPr>
                        <a:t> </a:t>
                      </a:r>
                      <a:r>
                        <a:rPr lang="ru-RU" sz="1400" b="0" dirty="0" err="1">
                          <a:solidFill>
                            <a:schemeClr val="tx1"/>
                          </a:solidFill>
                        </a:rPr>
                        <a:t>або</a:t>
                      </a:r>
                      <a:r>
                        <a:rPr lang="ru-RU" sz="1400" b="0" dirty="0">
                          <a:solidFill>
                            <a:schemeClr val="tx1"/>
                          </a:solidFill>
                        </a:rPr>
                        <a:t> </a:t>
                      </a:r>
                      <a:r>
                        <a:rPr lang="ru-RU" sz="1400" b="0" dirty="0" err="1">
                          <a:solidFill>
                            <a:schemeClr val="tx1"/>
                          </a:solidFill>
                        </a:rPr>
                        <a:t>призначена</a:t>
                      </a:r>
                      <a:r>
                        <a:rPr lang="ru-RU" sz="1400" b="0" dirty="0">
                          <a:solidFill>
                            <a:schemeClr val="tx1"/>
                          </a:solidFill>
                        </a:rPr>
                        <a:t> для експорту, яка нелегально реалізується в </a:t>
                      </a:r>
                      <a:r>
                        <a:rPr lang="ru-RU" sz="1400" b="0" dirty="0" err="1">
                          <a:solidFill>
                            <a:schemeClr val="tx1"/>
                          </a:solidFill>
                        </a:rPr>
                        <a:t>Україні</a:t>
                      </a:r>
                      <a:r>
                        <a:rPr lang="en-US" sz="1400" b="0" dirty="0">
                          <a:solidFill>
                            <a:schemeClr val="tx1"/>
                          </a:solidFill>
                        </a:rPr>
                        <a:t>,</a:t>
                      </a:r>
                      <a:r>
                        <a:rPr lang="uk-UA" sz="1400" b="0" dirty="0">
                          <a:solidFill>
                            <a:schemeClr val="tx1"/>
                          </a:solidFill>
                        </a:rPr>
                        <a:t> </a:t>
                      </a:r>
                      <a:r>
                        <a:rPr lang="en-US" sz="1400" b="0" dirty="0">
                          <a:solidFill>
                            <a:schemeClr val="tx1"/>
                          </a:solidFill>
                        </a:rPr>
                        <a:t>%</a:t>
                      </a:r>
                      <a:endParaRPr lang="ru-RU"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DB00"/>
                    </a:solidFill>
                  </a:tcPr>
                </a:tc>
                <a:extLst>
                  <a:ext uri="{0D108BD9-81ED-4DB2-BD59-A6C34878D82A}">
                    <a16:rowId xmlns:a16="http://schemas.microsoft.com/office/drawing/2014/main" val="2413301934"/>
                  </a:ext>
                </a:extLst>
              </a:tr>
              <a:tr h="342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chemeClr val="tx1"/>
                          </a:solidFill>
                          <a:effectLst/>
                          <a:uLnTx/>
                          <a:uFillTx/>
                          <a:latin typeface="+mn-lt"/>
                          <a:ea typeface="+mn-ea"/>
                          <a:cs typeface="+mn-cs"/>
                        </a:rPr>
                        <a:t>Контрабанда,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AE9F"/>
                    </a:solidFill>
                  </a:tcPr>
                </a:tc>
                <a:extLst>
                  <a:ext uri="{0D108BD9-81ED-4DB2-BD59-A6C34878D82A}">
                    <a16:rowId xmlns:a16="http://schemas.microsoft.com/office/drawing/2014/main" val="677434635"/>
                  </a:ext>
                </a:extLst>
              </a:tr>
            </a:tbl>
          </a:graphicData>
        </a:graphic>
      </p:graphicFrame>
    </p:spTree>
    <p:extLst>
      <p:ext uri="{BB962C8B-B14F-4D97-AF65-F5344CB8AC3E}">
        <p14:creationId xmlns:p14="http://schemas.microsoft.com/office/powerpoint/2010/main" val="12987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Диаграмма 34">
            <a:extLst>
              <a:ext uri="{FF2B5EF4-FFF2-40B4-BE49-F238E27FC236}">
                <a16:creationId xmlns:a16="http://schemas.microsoft.com/office/drawing/2014/main" id="{8E1D7511-C006-4463-BA28-DFBA63F6ACE4}"/>
              </a:ext>
            </a:extLst>
          </p:cNvPr>
          <p:cNvGraphicFramePr/>
          <p:nvPr>
            <p:extLst>
              <p:ext uri="{D42A27DB-BD31-4B8C-83A1-F6EECF244321}">
                <p14:modId xmlns:p14="http://schemas.microsoft.com/office/powerpoint/2010/main" val="468493257"/>
              </p:ext>
            </p:extLst>
          </p:nvPr>
        </p:nvGraphicFramePr>
        <p:xfrm>
          <a:off x="505938" y="1723803"/>
          <a:ext cx="11200788" cy="398579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59998" y="387174"/>
            <a:ext cx="11465999" cy="886739"/>
          </a:xfrm>
        </p:spPr>
        <p:txBody>
          <a:bodyPr/>
          <a:lstStyle/>
          <a:p>
            <a:r>
              <a:rPr lang="uk-UA" sz="2800" dirty="0">
                <a:latin typeface="Arial" panose="020B0604020202020204" pitchFamily="34" charset="0"/>
                <a:cs typeface="Arial" panose="020B0604020202020204" pitchFamily="34" charset="0"/>
              </a:rPr>
              <a:t>Середньорічний показник обсягів нелегального ринку сигарет в Україні продовжує зростати</a:t>
            </a:r>
            <a:endParaRPr lang="en-GB" sz="2800" dirty="0"/>
          </a:p>
        </p:txBody>
      </p:sp>
      <p:sp>
        <p:nvSpPr>
          <p:cNvPr id="2" name="Content Placeholder 1"/>
          <p:cNvSpPr>
            <a:spLocks noGrp="1"/>
          </p:cNvSpPr>
          <p:nvPr>
            <p:ph sz="quarter" idx="14"/>
          </p:nvPr>
        </p:nvSpPr>
        <p:spPr>
          <a:xfrm>
            <a:off x="220062" y="2033661"/>
            <a:ext cx="11466000" cy="3645445"/>
          </a:xfrm>
        </p:spPr>
        <p:txBody>
          <a:bodyPr/>
          <a:lstStyle/>
          <a:p>
            <a:r>
              <a:rPr lang="en-GB" dirty="0"/>
              <a:t>  </a:t>
            </a:r>
          </a:p>
        </p:txBody>
      </p:sp>
      <p:sp>
        <p:nvSpPr>
          <p:cNvPr id="7" name="Номер слайда 6">
            <a:extLst>
              <a:ext uri="{FF2B5EF4-FFF2-40B4-BE49-F238E27FC236}">
                <a16:creationId xmlns:a16="http://schemas.microsoft.com/office/drawing/2014/main" id="{B5367F0E-2B9E-090E-F70F-234274172312}"/>
              </a:ext>
            </a:extLst>
          </p:cNvPr>
          <p:cNvSpPr>
            <a:spLocks noGrp="1"/>
          </p:cNvSpPr>
          <p:nvPr>
            <p:ph type="sldNum" sz="quarter" idx="10"/>
          </p:nvPr>
        </p:nvSpPr>
        <p:spPr/>
        <p:txBody>
          <a:bodyPr/>
          <a:lstStyle/>
          <a:p>
            <a:fld id="{4034BEE3-566C-4068-A777-C3A4762E861B}" type="slidenum">
              <a:rPr lang="en-GB" smtClean="0"/>
              <a:pPr/>
              <a:t>5</a:t>
            </a:fld>
            <a:endParaRPr lang="en-GB" dirty="0"/>
          </a:p>
        </p:txBody>
      </p:sp>
      <p:graphicFrame>
        <p:nvGraphicFramePr>
          <p:cNvPr id="5" name="Таблица 8">
            <a:extLst>
              <a:ext uri="{FF2B5EF4-FFF2-40B4-BE49-F238E27FC236}">
                <a16:creationId xmlns:a16="http://schemas.microsoft.com/office/drawing/2014/main" id="{30563090-9AC0-7EF6-62DA-5CF24EEEF5CD}"/>
              </a:ext>
            </a:extLst>
          </p:cNvPr>
          <p:cNvGraphicFramePr>
            <a:graphicFrameLocks noGrp="1"/>
          </p:cNvGraphicFramePr>
          <p:nvPr>
            <p:extLst>
              <p:ext uri="{D42A27DB-BD31-4B8C-83A1-F6EECF244321}">
                <p14:modId xmlns:p14="http://schemas.microsoft.com/office/powerpoint/2010/main" val="584466787"/>
              </p:ext>
            </p:extLst>
          </p:nvPr>
        </p:nvGraphicFramePr>
        <p:xfrm>
          <a:off x="1267266" y="2015212"/>
          <a:ext cx="5405590" cy="1202498"/>
        </p:xfrm>
        <a:graphic>
          <a:graphicData uri="http://schemas.openxmlformats.org/drawingml/2006/table">
            <a:tbl>
              <a:tblPr firstRow="1" bandRow="1">
                <a:tableStyleId>{5C22544A-7EE6-4342-B048-85BDC9FD1C3A}</a:tableStyleId>
              </a:tblPr>
              <a:tblGrid>
                <a:gridCol w="5405590">
                  <a:extLst>
                    <a:ext uri="{9D8B030D-6E8A-4147-A177-3AD203B41FA5}">
                      <a16:colId xmlns:a16="http://schemas.microsoft.com/office/drawing/2014/main" val="4143059911"/>
                    </a:ext>
                  </a:extLst>
                </a:gridCol>
              </a:tblGrid>
              <a:tr h="342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chemeClr val="tx1"/>
                          </a:solidFill>
                          <a:effectLst/>
                          <a:uLnTx/>
                          <a:uFillTx/>
                          <a:latin typeface="+mn-lt"/>
                          <a:ea typeface="+mn-ea"/>
                          <a:cs typeface="+mn-cs"/>
                        </a:rPr>
                        <a:t>Підроблена продукція</a:t>
                      </a:r>
                      <a:r>
                        <a:rPr kumimoji="0" lang="en-US" sz="1400" b="0" i="0" u="none" strike="noStrike" kern="1200" cap="none" spc="0" normalizeH="0" baseline="0" noProof="0" dirty="0">
                          <a:ln>
                            <a:noFill/>
                          </a:ln>
                          <a:solidFill>
                            <a:schemeClr val="tx1"/>
                          </a:solidFill>
                          <a:effectLst/>
                          <a:uLnTx/>
                          <a:uFillTx/>
                          <a:latin typeface="+mn-lt"/>
                          <a:ea typeface="+mn-ea"/>
                          <a:cs typeface="+mn-cs"/>
                        </a:rPr>
                        <a:t>, %</a:t>
                      </a:r>
                      <a:endParaRPr kumimoji="0" lang="uk-UA" sz="1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000"/>
                    </a:solidFill>
                  </a:tcPr>
                </a:tc>
                <a:extLst>
                  <a:ext uri="{0D108BD9-81ED-4DB2-BD59-A6C34878D82A}">
                    <a16:rowId xmlns:a16="http://schemas.microsoft.com/office/drawing/2014/main" val="334655001"/>
                  </a:ext>
                </a:extLst>
              </a:tr>
              <a:tr h="510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a:solidFill>
                            <a:schemeClr val="tx1"/>
                          </a:solidFill>
                        </a:rPr>
                        <a:t>Продукц</a:t>
                      </a:r>
                      <a:r>
                        <a:rPr lang="uk-UA" sz="1400" b="0" dirty="0">
                          <a:solidFill>
                            <a:schemeClr val="tx1"/>
                          </a:solidFill>
                        </a:rPr>
                        <a:t>і</a:t>
                      </a:r>
                      <a:r>
                        <a:rPr lang="ru-RU" sz="1400" b="0" dirty="0">
                          <a:solidFill>
                            <a:schemeClr val="tx1"/>
                          </a:solidFill>
                        </a:rPr>
                        <a:t>я, </a:t>
                      </a:r>
                      <a:r>
                        <a:rPr lang="ru-RU" sz="1400" b="0" dirty="0" err="1">
                          <a:solidFill>
                            <a:schemeClr val="tx1"/>
                          </a:solidFill>
                        </a:rPr>
                        <a:t>що</a:t>
                      </a:r>
                      <a:r>
                        <a:rPr lang="ru-RU" sz="1400" b="0" dirty="0">
                          <a:solidFill>
                            <a:schemeClr val="tx1"/>
                          </a:solidFill>
                        </a:rPr>
                        <a:t> </a:t>
                      </a:r>
                      <a:r>
                        <a:rPr lang="ru-RU" sz="1400" b="0" dirty="0" err="1">
                          <a:solidFill>
                            <a:schemeClr val="tx1"/>
                          </a:solidFill>
                        </a:rPr>
                        <a:t>маркована</a:t>
                      </a:r>
                      <a:r>
                        <a:rPr lang="ru-RU" sz="1400" b="0" dirty="0">
                          <a:solidFill>
                            <a:schemeClr val="tx1"/>
                          </a:solidFill>
                        </a:rPr>
                        <a:t> </a:t>
                      </a:r>
                      <a:r>
                        <a:rPr lang="ru-RU" sz="1400" b="0" dirty="0" err="1">
                          <a:solidFill>
                            <a:schemeClr val="tx1"/>
                          </a:solidFill>
                        </a:rPr>
                        <a:t>надписом</a:t>
                      </a:r>
                      <a:r>
                        <a:rPr lang="ru-RU" sz="1400" b="0" dirty="0">
                          <a:solidFill>
                            <a:schemeClr val="tx1"/>
                          </a:solidFill>
                        </a:rPr>
                        <a:t> </a:t>
                      </a:r>
                      <a:r>
                        <a:rPr lang="ru-RU" sz="1400" b="0" dirty="0" err="1">
                          <a:solidFill>
                            <a:schemeClr val="tx1"/>
                          </a:solidFill>
                        </a:rPr>
                        <a:t>Duty</a:t>
                      </a:r>
                      <a:r>
                        <a:rPr lang="ru-RU" sz="1400" b="0" dirty="0">
                          <a:solidFill>
                            <a:schemeClr val="tx1"/>
                          </a:solidFill>
                        </a:rPr>
                        <a:t> </a:t>
                      </a:r>
                      <a:r>
                        <a:rPr lang="ru-RU" sz="1400" b="0" dirty="0" err="1">
                          <a:solidFill>
                            <a:schemeClr val="tx1"/>
                          </a:solidFill>
                        </a:rPr>
                        <a:t>Free</a:t>
                      </a:r>
                      <a:r>
                        <a:rPr lang="ru-RU" sz="1400" b="0" dirty="0">
                          <a:solidFill>
                            <a:schemeClr val="tx1"/>
                          </a:solidFill>
                        </a:rPr>
                        <a:t> </a:t>
                      </a:r>
                      <a:r>
                        <a:rPr lang="ru-RU" sz="1400" b="0" dirty="0" err="1">
                          <a:solidFill>
                            <a:schemeClr val="tx1"/>
                          </a:solidFill>
                        </a:rPr>
                        <a:t>або</a:t>
                      </a:r>
                      <a:r>
                        <a:rPr lang="ru-RU" sz="1400" b="0" dirty="0">
                          <a:solidFill>
                            <a:schemeClr val="tx1"/>
                          </a:solidFill>
                        </a:rPr>
                        <a:t> </a:t>
                      </a:r>
                      <a:r>
                        <a:rPr lang="ru-RU" sz="1400" b="0" dirty="0" err="1">
                          <a:solidFill>
                            <a:schemeClr val="tx1"/>
                          </a:solidFill>
                        </a:rPr>
                        <a:t>призначена</a:t>
                      </a:r>
                      <a:r>
                        <a:rPr lang="ru-RU" sz="1400" b="0" dirty="0">
                          <a:solidFill>
                            <a:schemeClr val="tx1"/>
                          </a:solidFill>
                        </a:rPr>
                        <a:t> для експорту, яка нелегально реалізується в </a:t>
                      </a:r>
                      <a:r>
                        <a:rPr lang="ru-RU" sz="1400" b="0" dirty="0" err="1">
                          <a:solidFill>
                            <a:schemeClr val="tx1"/>
                          </a:solidFill>
                        </a:rPr>
                        <a:t>Україні</a:t>
                      </a:r>
                      <a:r>
                        <a:rPr lang="en-US" sz="1400" b="0" dirty="0">
                          <a:solidFill>
                            <a:schemeClr val="tx1"/>
                          </a:solidFill>
                        </a:rPr>
                        <a:t>,</a:t>
                      </a:r>
                      <a:r>
                        <a:rPr lang="uk-UA" sz="1400" b="0" dirty="0">
                          <a:solidFill>
                            <a:schemeClr val="tx1"/>
                          </a:solidFill>
                        </a:rPr>
                        <a:t> </a:t>
                      </a:r>
                      <a:r>
                        <a:rPr lang="en-US" sz="1400" b="0" dirty="0">
                          <a:solidFill>
                            <a:schemeClr val="tx1"/>
                          </a:solidFill>
                        </a:rPr>
                        <a:t>%</a:t>
                      </a:r>
                      <a:endParaRPr lang="ru-RU"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DB00"/>
                    </a:solidFill>
                  </a:tcPr>
                </a:tc>
                <a:extLst>
                  <a:ext uri="{0D108BD9-81ED-4DB2-BD59-A6C34878D82A}">
                    <a16:rowId xmlns:a16="http://schemas.microsoft.com/office/drawing/2014/main" val="2413301934"/>
                  </a:ext>
                </a:extLst>
              </a:tr>
              <a:tr h="342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chemeClr val="tx1"/>
                          </a:solidFill>
                          <a:effectLst/>
                          <a:uLnTx/>
                          <a:uFillTx/>
                          <a:latin typeface="+mn-lt"/>
                          <a:ea typeface="+mn-ea"/>
                          <a:cs typeface="+mn-cs"/>
                        </a:rPr>
                        <a:t>Контрабанда,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AE9F"/>
                    </a:solidFill>
                  </a:tcPr>
                </a:tc>
                <a:extLst>
                  <a:ext uri="{0D108BD9-81ED-4DB2-BD59-A6C34878D82A}">
                    <a16:rowId xmlns:a16="http://schemas.microsoft.com/office/drawing/2014/main" val="677434635"/>
                  </a:ext>
                </a:extLst>
              </a:tr>
            </a:tbl>
          </a:graphicData>
        </a:graphic>
      </p:graphicFrame>
    </p:spTree>
    <p:extLst>
      <p:ext uri="{BB962C8B-B14F-4D97-AF65-F5344CB8AC3E}">
        <p14:creationId xmlns:p14="http://schemas.microsoft.com/office/powerpoint/2010/main" val="9658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8">
            <a:extLst>
              <a:ext uri="{FF2B5EF4-FFF2-40B4-BE49-F238E27FC236}">
                <a16:creationId xmlns:a16="http://schemas.microsoft.com/office/drawing/2014/main" id="{1C16E0A7-C38D-4CD3-A08D-B8466DC4DAFE}"/>
              </a:ext>
            </a:extLst>
          </p:cNvPr>
          <p:cNvSpPr/>
          <p:nvPr/>
        </p:nvSpPr>
        <p:spPr>
          <a:xfrm>
            <a:off x="-1" y="168830"/>
            <a:ext cx="12192001" cy="113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360362" y="498958"/>
            <a:ext cx="11466513" cy="703132"/>
          </a:xfrm>
        </p:spPr>
        <p:txBody>
          <a:bodyPr/>
          <a:lstStyle/>
          <a:p>
            <a:r>
              <a:rPr lang="uk-UA" sz="2800" dirty="0">
                <a:latin typeface="Arial" panose="020B0604020202020204" pitchFamily="34" charset="0"/>
                <a:ea typeface="+mn-ea"/>
                <a:cs typeface="Arial" panose="020B0604020202020204" pitchFamily="34" charset="0"/>
              </a:rPr>
              <a:t>Обсяг тіньового ринку сигарет в Україні в грошовому вимірі </a:t>
            </a:r>
          </a:p>
        </p:txBody>
      </p:sp>
      <p:sp>
        <p:nvSpPr>
          <p:cNvPr id="6" name="Прямоугольник 5">
            <a:extLst>
              <a:ext uri="{FF2B5EF4-FFF2-40B4-BE49-F238E27FC236}">
                <a16:creationId xmlns:a16="http://schemas.microsoft.com/office/drawing/2014/main" id="{129EF311-B11A-4C63-8DB3-10E899C4111F}"/>
              </a:ext>
            </a:extLst>
          </p:cNvPr>
          <p:cNvSpPr/>
          <p:nvPr/>
        </p:nvSpPr>
        <p:spPr>
          <a:xfrm>
            <a:off x="3779621" y="1668692"/>
            <a:ext cx="4632754" cy="1200329"/>
          </a:xfrm>
          <a:prstGeom prst="rect">
            <a:avLst/>
          </a:prstGeom>
        </p:spPr>
        <p:txBody>
          <a:bodyPr wrap="square">
            <a:spAutoFit/>
          </a:bodyPr>
          <a:lstStyle/>
          <a:p>
            <a:pPr algn="ctr"/>
            <a:r>
              <a:rPr lang="en-US" sz="4400" b="1" dirty="0">
                <a:solidFill>
                  <a:srgbClr val="FF5000"/>
                </a:solidFill>
              </a:rPr>
              <a:t>7 </a:t>
            </a:r>
            <a:r>
              <a:rPr lang="en-US" sz="4400" b="1" dirty="0">
                <a:solidFill>
                  <a:schemeClr val="accent5"/>
                </a:solidFill>
              </a:rPr>
              <a:t>455</a:t>
            </a:r>
            <a:r>
              <a:rPr lang="en-US" sz="4400" b="1" dirty="0">
                <a:solidFill>
                  <a:srgbClr val="FF5000"/>
                </a:solidFill>
              </a:rPr>
              <a:t> 500 000</a:t>
            </a:r>
          </a:p>
          <a:p>
            <a:pPr algn="ctr"/>
            <a:r>
              <a:rPr lang="uk-UA" sz="2800" b="1" dirty="0"/>
              <a:t>штук сигарет у 2023</a:t>
            </a:r>
            <a:endParaRPr lang="en-US" sz="2800" b="1" dirty="0"/>
          </a:p>
        </p:txBody>
      </p:sp>
      <p:sp>
        <p:nvSpPr>
          <p:cNvPr id="9" name="Шеврон 20">
            <a:extLst>
              <a:ext uri="{FF2B5EF4-FFF2-40B4-BE49-F238E27FC236}">
                <a16:creationId xmlns:a16="http://schemas.microsoft.com/office/drawing/2014/main" id="{F32A8F84-0510-48C1-BB62-69C861F2536E}"/>
              </a:ext>
            </a:extLst>
          </p:cNvPr>
          <p:cNvSpPr/>
          <p:nvPr/>
        </p:nvSpPr>
        <p:spPr bwMode="ltGray">
          <a:xfrm rot="5400000">
            <a:off x="5640369" y="2107617"/>
            <a:ext cx="879722" cy="2622570"/>
          </a:xfrm>
          <a:prstGeom prst="chevron">
            <a:avLst>
              <a:gd name="adj" fmla="val 48401"/>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3600" b="0" dirty="0" err="1">
              <a:solidFill>
                <a:schemeClr val="tx1"/>
              </a:solidFill>
            </a:endParaRPr>
          </a:p>
        </p:txBody>
      </p:sp>
      <p:sp>
        <p:nvSpPr>
          <p:cNvPr id="10" name="Прямоугольник 9">
            <a:extLst>
              <a:ext uri="{FF2B5EF4-FFF2-40B4-BE49-F238E27FC236}">
                <a16:creationId xmlns:a16="http://schemas.microsoft.com/office/drawing/2014/main" id="{1F4F3297-D077-45D1-8150-683D993DF2CD}"/>
              </a:ext>
            </a:extLst>
          </p:cNvPr>
          <p:cNvSpPr/>
          <p:nvPr>
            <p:custDataLst>
              <p:tags r:id="rId1"/>
            </p:custDataLst>
          </p:nvPr>
        </p:nvSpPr>
        <p:spPr>
          <a:xfrm>
            <a:off x="2866030" y="4020603"/>
            <a:ext cx="6605516" cy="1631216"/>
          </a:xfrm>
          <a:prstGeom prst="rect">
            <a:avLst/>
          </a:prstGeom>
        </p:spPr>
        <p:txBody>
          <a:bodyPr wrap="square">
            <a:spAutoFit/>
          </a:bodyPr>
          <a:lstStyle/>
          <a:p>
            <a:pPr algn="ctr"/>
            <a:r>
              <a:rPr lang="uk-UA" sz="2800" b="1" dirty="0"/>
              <a:t>Оцінка несплачених податків</a:t>
            </a:r>
          </a:p>
          <a:p>
            <a:pPr algn="ctr"/>
            <a:r>
              <a:rPr lang="uk-UA" sz="2800" b="1" dirty="0"/>
              <a:t> у бюджет України у 2023</a:t>
            </a:r>
          </a:p>
          <a:p>
            <a:pPr algn="ctr"/>
            <a:r>
              <a:rPr lang="ru-RU" sz="4400" b="1" dirty="0">
                <a:solidFill>
                  <a:schemeClr val="bg2"/>
                </a:solidFill>
              </a:rPr>
              <a:t> </a:t>
            </a:r>
            <a:r>
              <a:rPr lang="nn-NO" sz="4400" b="1" dirty="0">
                <a:solidFill>
                  <a:srgbClr val="FF5000"/>
                </a:solidFill>
              </a:rPr>
              <a:t>22 000 000 000 </a:t>
            </a:r>
            <a:r>
              <a:rPr lang="uk-UA" sz="4400" b="1" dirty="0">
                <a:solidFill>
                  <a:srgbClr val="FF5000"/>
                </a:solidFill>
              </a:rPr>
              <a:t>грн</a:t>
            </a:r>
            <a:endParaRPr lang="nn-NO" sz="4400" b="1" dirty="0">
              <a:solidFill>
                <a:srgbClr val="FF5000"/>
              </a:solidFill>
            </a:endParaRPr>
          </a:p>
        </p:txBody>
      </p:sp>
      <p:sp>
        <p:nvSpPr>
          <p:cNvPr id="3" name="Номер слайда 2">
            <a:extLst>
              <a:ext uri="{FF2B5EF4-FFF2-40B4-BE49-F238E27FC236}">
                <a16:creationId xmlns:a16="http://schemas.microsoft.com/office/drawing/2014/main" id="{F93D9DA6-0CCB-F4F2-E29E-36EC4A29643F}"/>
              </a:ext>
            </a:extLst>
          </p:cNvPr>
          <p:cNvSpPr>
            <a:spLocks noGrp="1"/>
          </p:cNvSpPr>
          <p:nvPr>
            <p:ph type="sldNum" sz="quarter" idx="4"/>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41668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152D7387-6EE7-42DE-6020-F000CC1D7D36}"/>
              </a:ext>
            </a:extLst>
          </p:cNvPr>
          <p:cNvSpPr>
            <a:spLocks noGrp="1"/>
          </p:cNvSpPr>
          <p:nvPr>
            <p:ph type="sldNum" sz="quarter" idx="4"/>
          </p:nvPr>
        </p:nvSpPr>
        <p:spPr/>
        <p:txBody>
          <a:bodyPr/>
          <a:lstStyle/>
          <a:p>
            <a:fld id="{4034BEE3-566C-4068-A777-C3A4762E861B}" type="slidenum">
              <a:rPr lang="en-GB" smtClean="0"/>
              <a:pPr/>
              <a:t>7</a:t>
            </a:fld>
            <a:endParaRPr lang="en-GB" dirty="0"/>
          </a:p>
        </p:txBody>
      </p:sp>
      <p:sp>
        <p:nvSpPr>
          <p:cNvPr id="6" name="Текст 5">
            <a:extLst>
              <a:ext uri="{FF2B5EF4-FFF2-40B4-BE49-F238E27FC236}">
                <a16:creationId xmlns:a16="http://schemas.microsoft.com/office/drawing/2014/main" id="{A530420B-8DF1-0099-C4EC-7A8E735245AF}"/>
              </a:ext>
            </a:extLst>
          </p:cNvPr>
          <p:cNvSpPr>
            <a:spLocks noGrp="1"/>
          </p:cNvSpPr>
          <p:nvPr>
            <p:ph type="body" sz="quarter" idx="18"/>
          </p:nvPr>
        </p:nvSpPr>
        <p:spPr/>
        <p:txBody>
          <a:bodyPr/>
          <a:lstStyle/>
          <a:p>
            <a:endParaRPr lang="ru-RU"/>
          </a:p>
        </p:txBody>
      </p:sp>
      <p:pic>
        <p:nvPicPr>
          <p:cNvPr id="10" name="Рисунок 9">
            <a:extLst>
              <a:ext uri="{FF2B5EF4-FFF2-40B4-BE49-F238E27FC236}">
                <a16:creationId xmlns:a16="http://schemas.microsoft.com/office/drawing/2014/main" id="{C5035275-95F2-C363-6294-834CC9965F8B}"/>
              </a:ext>
            </a:extLst>
          </p:cNvPr>
          <p:cNvPicPr>
            <a:picLocks noChangeAspect="1"/>
          </p:cNvPicPr>
          <p:nvPr/>
        </p:nvPicPr>
        <p:blipFill>
          <a:blip r:embed="rId2">
            <a:duotone>
              <a:schemeClr val="accent6">
                <a:shade val="45000"/>
                <a:satMod val="135000"/>
              </a:schemeClr>
              <a:prstClr val="white"/>
            </a:duotone>
          </a:blip>
          <a:stretch>
            <a:fillRect/>
          </a:stretch>
        </p:blipFill>
        <p:spPr>
          <a:xfrm>
            <a:off x="4921738" y="1563977"/>
            <a:ext cx="2358740" cy="1194927"/>
          </a:xfrm>
          <a:prstGeom prst="rect">
            <a:avLst/>
          </a:prstGeom>
        </p:spPr>
      </p:pic>
      <p:sp>
        <p:nvSpPr>
          <p:cNvPr id="11" name="TextBox 10">
            <a:extLst>
              <a:ext uri="{FF2B5EF4-FFF2-40B4-BE49-F238E27FC236}">
                <a16:creationId xmlns:a16="http://schemas.microsoft.com/office/drawing/2014/main" id="{EAC9FF67-D509-DEBA-1F08-50D4A2CADC5C}"/>
              </a:ext>
            </a:extLst>
          </p:cNvPr>
          <p:cNvSpPr txBox="1"/>
          <p:nvPr/>
        </p:nvSpPr>
        <p:spPr>
          <a:xfrm>
            <a:off x="523699" y="3098351"/>
            <a:ext cx="4398499" cy="1785104"/>
          </a:xfrm>
          <a:prstGeom prst="rect">
            <a:avLst/>
          </a:prstGeom>
          <a:noFill/>
        </p:spPr>
        <p:txBody>
          <a:bodyPr wrap="square" lIns="0" tIns="0" rIns="0" bIns="0" rtlCol="0">
            <a:spAutoFit/>
          </a:bodyPr>
          <a:lstStyle/>
          <a:p>
            <a:pPr algn="ctr"/>
            <a:r>
              <a:rPr lang="uk-UA" sz="4000" b="1" dirty="0">
                <a:solidFill>
                  <a:schemeClr val="accent5"/>
                </a:solidFill>
              </a:rPr>
              <a:t>22</a:t>
            </a:r>
            <a:r>
              <a:rPr lang="en-US" sz="4000" b="1" dirty="0">
                <a:solidFill>
                  <a:schemeClr val="accent5"/>
                </a:solidFill>
              </a:rPr>
              <a:t> </a:t>
            </a:r>
            <a:r>
              <a:rPr lang="ru-RU" sz="4000" b="1" dirty="0">
                <a:solidFill>
                  <a:schemeClr val="accent5"/>
                </a:solidFill>
              </a:rPr>
              <a:t>млрд </a:t>
            </a:r>
            <a:r>
              <a:rPr lang="uk-UA" sz="4000" b="1" dirty="0">
                <a:solidFill>
                  <a:schemeClr val="accent5"/>
                </a:solidFill>
              </a:rPr>
              <a:t>грн</a:t>
            </a:r>
          </a:p>
          <a:p>
            <a:pPr algn="ctr"/>
            <a:r>
              <a:rPr lang="uk-UA" sz="2000" b="1" dirty="0"/>
              <a:t>несплачених податків</a:t>
            </a:r>
          </a:p>
          <a:p>
            <a:pPr algn="ctr"/>
            <a:r>
              <a:rPr lang="uk-UA" sz="2000" b="1" dirty="0"/>
              <a:t> з </a:t>
            </a:r>
            <a:r>
              <a:rPr lang="ru-RU" sz="2000" b="1" dirty="0" err="1">
                <a:solidFill>
                  <a:schemeClr val="tx1">
                    <a:lumMod val="50000"/>
                  </a:schemeClr>
                </a:solidFill>
                <a:latin typeface="Arial" panose="020B0604020202020204" pitchFamily="34" charset="0"/>
                <a:cs typeface="Arial" panose="020B0604020202020204" pitchFamily="34" charset="0"/>
              </a:rPr>
              <a:t>нелегальної</a:t>
            </a:r>
            <a:r>
              <a:rPr lang="ru-RU" sz="2000" b="1" dirty="0">
                <a:solidFill>
                  <a:schemeClr val="tx1">
                    <a:lumMod val="50000"/>
                  </a:schemeClr>
                </a:solidFill>
                <a:latin typeface="Arial" panose="020B0604020202020204" pitchFamily="34" charset="0"/>
                <a:cs typeface="Arial" panose="020B0604020202020204" pitchFamily="34" charset="0"/>
              </a:rPr>
              <a:t> </a:t>
            </a:r>
            <a:r>
              <a:rPr lang="ru-RU" sz="2000" b="1" dirty="0" err="1">
                <a:solidFill>
                  <a:schemeClr val="tx1">
                    <a:lumMod val="50000"/>
                  </a:schemeClr>
                </a:solidFill>
                <a:latin typeface="Arial" panose="020B0604020202020204" pitchFamily="34" charset="0"/>
                <a:cs typeface="Arial" panose="020B0604020202020204" pitchFamily="34" charset="0"/>
              </a:rPr>
              <a:t>тютюнової</a:t>
            </a:r>
            <a:r>
              <a:rPr lang="ru-RU" sz="2000" b="1" dirty="0">
                <a:solidFill>
                  <a:schemeClr val="tx1">
                    <a:lumMod val="50000"/>
                  </a:schemeClr>
                </a:solidFill>
                <a:latin typeface="Arial" panose="020B0604020202020204" pitchFamily="34" charset="0"/>
                <a:cs typeface="Arial" panose="020B0604020202020204" pitchFamily="34" charset="0"/>
              </a:rPr>
              <a:t> </a:t>
            </a:r>
            <a:r>
              <a:rPr lang="ru-RU" sz="2000" b="1" dirty="0" err="1">
                <a:solidFill>
                  <a:schemeClr val="tx1">
                    <a:lumMod val="50000"/>
                  </a:schemeClr>
                </a:solidFill>
                <a:latin typeface="Arial" panose="020B0604020202020204" pitchFamily="34" charset="0"/>
                <a:cs typeface="Arial" panose="020B0604020202020204" pitchFamily="34" charset="0"/>
              </a:rPr>
              <a:t>продукції</a:t>
            </a:r>
            <a:r>
              <a:rPr lang="ru-RU" sz="2000" b="1" dirty="0">
                <a:solidFill>
                  <a:schemeClr val="tx1">
                    <a:lumMod val="50000"/>
                  </a:schemeClr>
                </a:solidFill>
                <a:latin typeface="Arial" panose="020B0604020202020204" pitchFamily="34" charset="0"/>
                <a:cs typeface="Arial" panose="020B0604020202020204" pitchFamily="34" charset="0"/>
              </a:rPr>
              <a:t> </a:t>
            </a:r>
            <a:r>
              <a:rPr lang="uk-UA" sz="2000" b="1" dirty="0"/>
              <a:t>у 2023</a:t>
            </a:r>
          </a:p>
          <a:p>
            <a:endParaRPr lang="ru-RU" sz="1600" dirty="0"/>
          </a:p>
        </p:txBody>
      </p:sp>
      <p:sp>
        <p:nvSpPr>
          <p:cNvPr id="12" name="TextBox 11">
            <a:extLst>
              <a:ext uri="{FF2B5EF4-FFF2-40B4-BE49-F238E27FC236}">
                <a16:creationId xmlns:a16="http://schemas.microsoft.com/office/drawing/2014/main" id="{1E61FD0E-15F8-9D26-2D7C-E3D2DC2EF23D}"/>
              </a:ext>
            </a:extLst>
          </p:cNvPr>
          <p:cNvSpPr txBox="1"/>
          <p:nvPr/>
        </p:nvSpPr>
        <p:spPr>
          <a:xfrm>
            <a:off x="7827528" y="3098351"/>
            <a:ext cx="3569358" cy="1477328"/>
          </a:xfrm>
          <a:prstGeom prst="rect">
            <a:avLst/>
          </a:prstGeom>
          <a:noFill/>
        </p:spPr>
        <p:txBody>
          <a:bodyPr wrap="square" lIns="0" tIns="0" rIns="0" bIns="0" rtlCol="0">
            <a:spAutoFit/>
          </a:bodyPr>
          <a:lstStyle/>
          <a:p>
            <a:pPr algn="ctr"/>
            <a:r>
              <a:rPr lang="uk-UA" sz="4000" b="1" dirty="0">
                <a:solidFill>
                  <a:schemeClr val="accent5"/>
                </a:solidFill>
              </a:rPr>
              <a:t>15 тисяч</a:t>
            </a:r>
            <a:r>
              <a:rPr lang="uk-UA" sz="4000" b="1" dirty="0"/>
              <a:t> </a:t>
            </a:r>
            <a:br>
              <a:rPr lang="uk-UA" sz="4000" b="1" dirty="0"/>
            </a:br>
            <a:r>
              <a:rPr lang="uk-UA" sz="2000" b="1" dirty="0"/>
              <a:t>річних </a:t>
            </a:r>
            <a:r>
              <a:rPr lang="uk-UA" sz="2000" b="1" dirty="0" err="1"/>
              <a:t>оплат</a:t>
            </a:r>
            <a:r>
              <a:rPr lang="uk-UA" sz="2000" b="1" dirty="0"/>
              <a:t> військовослужбовців</a:t>
            </a:r>
          </a:p>
          <a:p>
            <a:endParaRPr lang="ru-RU" sz="1600" dirty="0" err="1"/>
          </a:p>
        </p:txBody>
      </p:sp>
      <p:pic>
        <p:nvPicPr>
          <p:cNvPr id="14" name="Рисунок 13">
            <a:extLst>
              <a:ext uri="{FF2B5EF4-FFF2-40B4-BE49-F238E27FC236}">
                <a16:creationId xmlns:a16="http://schemas.microsoft.com/office/drawing/2014/main" id="{4C875B2F-4899-AF42-4032-64100A7A3AE0}"/>
              </a:ext>
            </a:extLst>
          </p:cNvPr>
          <p:cNvPicPr>
            <a:picLocks noChangeAspect="1"/>
          </p:cNvPicPr>
          <p:nvPr/>
        </p:nvPicPr>
        <p:blipFill>
          <a:blip r:embed="rId3"/>
          <a:stretch>
            <a:fillRect/>
          </a:stretch>
        </p:blipFill>
        <p:spPr>
          <a:xfrm>
            <a:off x="2126153" y="1563976"/>
            <a:ext cx="1193586" cy="1440000"/>
          </a:xfrm>
          <a:prstGeom prst="rect">
            <a:avLst/>
          </a:prstGeom>
        </p:spPr>
      </p:pic>
      <p:pic>
        <p:nvPicPr>
          <p:cNvPr id="20" name="Рисунок 19">
            <a:extLst>
              <a:ext uri="{FF2B5EF4-FFF2-40B4-BE49-F238E27FC236}">
                <a16:creationId xmlns:a16="http://schemas.microsoft.com/office/drawing/2014/main" id="{B1A72AA8-1B4C-4A95-1014-6D9E1147D612}"/>
              </a:ext>
            </a:extLst>
          </p:cNvPr>
          <p:cNvPicPr>
            <a:picLocks noChangeAspect="1"/>
          </p:cNvPicPr>
          <p:nvPr/>
        </p:nvPicPr>
        <p:blipFill>
          <a:blip r:embed="rId4"/>
          <a:stretch>
            <a:fillRect/>
          </a:stretch>
        </p:blipFill>
        <p:spPr>
          <a:xfrm>
            <a:off x="8882478" y="1563976"/>
            <a:ext cx="1440000" cy="1440000"/>
          </a:xfrm>
          <a:prstGeom prst="rect">
            <a:avLst/>
          </a:prstGeom>
        </p:spPr>
      </p:pic>
    </p:spTree>
    <p:extLst>
      <p:ext uri="{BB962C8B-B14F-4D97-AF65-F5344CB8AC3E}">
        <p14:creationId xmlns:p14="http://schemas.microsoft.com/office/powerpoint/2010/main" val="209806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C04497-55E4-19FA-F820-3FCD262E2163}"/>
              </a:ext>
            </a:extLst>
          </p:cNvPr>
          <p:cNvSpPr/>
          <p:nvPr/>
        </p:nvSpPr>
        <p:spPr bwMode="ltGray">
          <a:xfrm>
            <a:off x="5181599" y="1698661"/>
            <a:ext cx="6992035" cy="225105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6" name="Flowchart: Off-page Connector 5">
            <a:extLst>
              <a:ext uri="{FF2B5EF4-FFF2-40B4-BE49-F238E27FC236}">
                <a16:creationId xmlns:a16="http://schemas.microsoft.com/office/drawing/2014/main" id="{F15DC434-F2AC-1803-2677-1AA49CE604BF}"/>
              </a:ext>
            </a:extLst>
          </p:cNvPr>
          <p:cNvSpPr/>
          <p:nvPr/>
        </p:nvSpPr>
        <p:spPr bwMode="ltGray">
          <a:xfrm rot="16200000">
            <a:off x="2311910" y="-596376"/>
            <a:ext cx="2252547" cy="6839637"/>
          </a:xfrm>
          <a:prstGeom prst="flowChartOffpageConnector">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42" name="TextBox 41">
            <a:extLst>
              <a:ext uri="{FF2B5EF4-FFF2-40B4-BE49-F238E27FC236}">
                <a16:creationId xmlns:a16="http://schemas.microsoft.com/office/drawing/2014/main" id="{3F21C6B6-2CE1-4455-BD76-34FC1E06AC73}"/>
              </a:ext>
            </a:extLst>
          </p:cNvPr>
          <p:cNvSpPr txBox="1"/>
          <p:nvPr/>
        </p:nvSpPr>
        <p:spPr>
          <a:xfrm>
            <a:off x="420191" y="433705"/>
            <a:ext cx="11467009" cy="430887"/>
          </a:xfrm>
          <a:prstGeom prst="rect">
            <a:avLst/>
          </a:prstGeom>
          <a:noFill/>
        </p:spPr>
        <p:txBody>
          <a:bodyPr wrap="square" lIns="0" tIns="0" rIns="0" bIns="0" rtlCol="0">
            <a:spAutoFit/>
          </a:bodyPr>
          <a:lstStyle/>
          <a:p>
            <a:pPr>
              <a:spcBef>
                <a:spcPts val="600"/>
              </a:spcBef>
            </a:pPr>
            <a:r>
              <a:rPr lang="uk-UA" sz="2800" b="1" dirty="0">
                <a:solidFill>
                  <a:schemeClr val="tx1">
                    <a:lumMod val="50000"/>
                  </a:schemeClr>
                </a:solidFill>
                <a:latin typeface="+mj-lt"/>
              </a:rPr>
              <a:t>Бренди</a:t>
            </a:r>
            <a:r>
              <a:rPr lang="uk-UA" sz="2800" b="1" dirty="0">
                <a:latin typeface="+mj-lt"/>
              </a:rPr>
              <a:t> та виробники </a:t>
            </a:r>
            <a:r>
              <a:rPr lang="ru-RU" sz="2800" b="1" dirty="0" err="1">
                <a:latin typeface="+mj-lt"/>
              </a:rPr>
              <a:t>контрафактної</a:t>
            </a:r>
            <a:r>
              <a:rPr lang="ru-RU" sz="2800" b="1" dirty="0">
                <a:latin typeface="+mj-lt"/>
              </a:rPr>
              <a:t> </a:t>
            </a:r>
            <a:r>
              <a:rPr lang="ru-RU" sz="2800" b="1" dirty="0" err="1">
                <a:latin typeface="+mj-lt"/>
              </a:rPr>
              <a:t>тютюнової</a:t>
            </a:r>
            <a:r>
              <a:rPr lang="ru-RU" sz="2800" b="1" dirty="0">
                <a:latin typeface="+mj-lt"/>
              </a:rPr>
              <a:t> </a:t>
            </a:r>
            <a:r>
              <a:rPr lang="ru-RU" sz="2800" b="1" dirty="0" err="1">
                <a:latin typeface="+mj-lt"/>
              </a:rPr>
              <a:t>продукції</a:t>
            </a:r>
            <a:endParaRPr lang="uk-UA" sz="2800" b="1" dirty="0">
              <a:solidFill>
                <a:schemeClr val="tx1">
                  <a:lumMod val="50000"/>
                </a:schemeClr>
              </a:solidFill>
              <a:latin typeface="+mj-lt"/>
            </a:endParaRPr>
          </a:p>
        </p:txBody>
      </p:sp>
      <p:sp>
        <p:nvSpPr>
          <p:cNvPr id="5" name="TextBox 4">
            <a:extLst>
              <a:ext uri="{FF2B5EF4-FFF2-40B4-BE49-F238E27FC236}">
                <a16:creationId xmlns:a16="http://schemas.microsoft.com/office/drawing/2014/main" id="{C2E1BAB9-89C0-32DE-6ED7-8F18AB7A1EC6}"/>
              </a:ext>
            </a:extLst>
          </p:cNvPr>
          <p:cNvSpPr txBox="1"/>
          <p:nvPr/>
        </p:nvSpPr>
        <p:spPr>
          <a:xfrm>
            <a:off x="7047952" y="6424295"/>
            <a:ext cx="3125296" cy="184666"/>
          </a:xfrm>
          <a:prstGeom prst="rect">
            <a:avLst/>
          </a:prstGeom>
          <a:noFill/>
        </p:spPr>
        <p:txBody>
          <a:bodyPr wrap="square" lIns="0" tIns="0" rIns="0" bIns="0" rtlCol="0">
            <a:spAutoFit/>
          </a:bodyPr>
          <a:lstStyle/>
          <a:p>
            <a:r>
              <a:rPr lang="ru-RU" sz="1200" dirty="0"/>
              <a:t> * </a:t>
            </a:r>
            <a:r>
              <a:rPr lang="uk-UA" sz="1200" dirty="0"/>
              <a:t>Згідно того, як зазначено на пачці сигарет </a:t>
            </a:r>
            <a:endParaRPr lang="ru-RU" sz="1200" dirty="0"/>
          </a:p>
        </p:txBody>
      </p:sp>
      <p:graphicFrame>
        <p:nvGraphicFramePr>
          <p:cNvPr id="9" name="Table 18">
            <a:extLst>
              <a:ext uri="{FF2B5EF4-FFF2-40B4-BE49-F238E27FC236}">
                <a16:creationId xmlns:a16="http://schemas.microsoft.com/office/drawing/2014/main" id="{CC81339A-A5EC-527C-14EE-089E17EE4420}"/>
              </a:ext>
            </a:extLst>
          </p:cNvPr>
          <p:cNvGraphicFramePr>
            <a:graphicFrameLocks noGrp="1"/>
          </p:cNvGraphicFramePr>
          <p:nvPr>
            <p:custDataLst>
              <p:tags r:id="rId1"/>
            </p:custDataLst>
            <p:extLst>
              <p:ext uri="{D42A27DB-BD31-4B8C-83A1-F6EECF244321}">
                <p14:modId xmlns:p14="http://schemas.microsoft.com/office/powerpoint/2010/main" val="2062820287"/>
              </p:ext>
            </p:extLst>
          </p:nvPr>
        </p:nvGraphicFramePr>
        <p:xfrm>
          <a:off x="1769621" y="2175351"/>
          <a:ext cx="3752874" cy="1533525"/>
        </p:xfrm>
        <a:graphic>
          <a:graphicData uri="http://schemas.openxmlformats.org/drawingml/2006/table">
            <a:tbl>
              <a:tblPr bandRow="1">
                <a:tableStyleId>{5C22544A-7EE6-4342-B048-85BDC9FD1C3A}</a:tableStyleId>
              </a:tblPr>
              <a:tblGrid>
                <a:gridCol w="3752874">
                  <a:extLst>
                    <a:ext uri="{9D8B030D-6E8A-4147-A177-3AD203B41FA5}">
                      <a16:colId xmlns:a16="http://schemas.microsoft.com/office/drawing/2014/main" val="4258047616"/>
                    </a:ext>
                  </a:extLst>
                </a:gridCol>
              </a:tblGrid>
              <a:tr h="1312683">
                <a:tc>
                  <a:txBody>
                    <a:bodyPr/>
                    <a:lstStyle/>
                    <a:p>
                      <a:pPr algn="l"/>
                      <a:r>
                        <a:rPr lang="uk-UA" sz="2000" b="0" kern="1200" noProof="0" dirty="0">
                          <a:solidFill>
                            <a:schemeClr val="bg1"/>
                          </a:solidFill>
                          <a:latin typeface="+mn-lt"/>
                          <a:ea typeface="+mn-ea"/>
                          <a:cs typeface="+mn-cs"/>
                        </a:rPr>
                        <a:t>Підробленої продукції - сигарети  українських </a:t>
                      </a:r>
                      <a:r>
                        <a:rPr lang="uk-UA" sz="2000" b="0" i="0" u="none" strike="noStrike" baseline="0" noProof="0" dirty="0">
                          <a:solidFill>
                            <a:schemeClr val="bg1"/>
                          </a:solidFill>
                          <a:latin typeface="+mn-lt"/>
                        </a:rPr>
                        <a:t>тютюнових виробників, які мають ознаки</a:t>
                      </a:r>
                      <a:r>
                        <a:rPr lang="uk-UA" sz="2000" b="0" kern="1200" noProof="0" dirty="0">
                          <a:solidFill>
                            <a:schemeClr val="bg1"/>
                          </a:solidFill>
                          <a:latin typeface="+mn-lt"/>
                          <a:ea typeface="+mn-ea"/>
                          <a:cs typeface="+mn-cs"/>
                        </a:rPr>
                        <a:t> </a:t>
                      </a:r>
                      <a:r>
                        <a:rPr lang="uk-UA" sz="2000" b="0" i="0" u="none" strike="noStrike" baseline="0" noProof="0" dirty="0">
                          <a:solidFill>
                            <a:schemeClr val="bg1"/>
                          </a:solidFill>
                          <a:latin typeface="+mn-lt"/>
                        </a:rPr>
                        <a:t>підроблених акцизних марок</a:t>
                      </a:r>
                    </a:p>
                  </a:txBody>
                  <a:tcPr marL="9525" marR="9525" marT="9525" marB="0" anchor="ctr">
                    <a:lnL w="0" cmpd="sng">
                      <a:noFill/>
                    </a:lnL>
                    <a:lnR w="0" cmpd="sng">
                      <a:noFill/>
                    </a:lnR>
                    <a:lnT w="0" cmpd="sng">
                      <a:noFill/>
                    </a:lnT>
                    <a:lnB w="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6243844"/>
                  </a:ext>
                </a:extLst>
              </a:tr>
            </a:tbl>
          </a:graphicData>
        </a:graphic>
      </p:graphicFrame>
      <p:graphicFrame>
        <p:nvGraphicFramePr>
          <p:cNvPr id="7" name="Table 18">
            <a:extLst>
              <a:ext uri="{FF2B5EF4-FFF2-40B4-BE49-F238E27FC236}">
                <a16:creationId xmlns:a16="http://schemas.microsoft.com/office/drawing/2014/main" id="{4A935902-A98F-E4C5-D312-7E549FFC6C11}"/>
              </a:ext>
            </a:extLst>
          </p:cNvPr>
          <p:cNvGraphicFramePr>
            <a:graphicFrameLocks noGrp="1"/>
          </p:cNvGraphicFramePr>
          <p:nvPr>
            <p:custDataLst>
              <p:tags r:id="rId2"/>
            </p:custDataLst>
            <p:extLst>
              <p:ext uri="{D42A27DB-BD31-4B8C-83A1-F6EECF244321}">
                <p14:modId xmlns:p14="http://schemas.microsoft.com/office/powerpoint/2010/main" val="1928917077"/>
              </p:ext>
            </p:extLst>
          </p:nvPr>
        </p:nvGraphicFramePr>
        <p:xfrm>
          <a:off x="6906720" y="2158664"/>
          <a:ext cx="3125296" cy="1731012"/>
        </p:xfrm>
        <a:graphic>
          <a:graphicData uri="http://schemas.openxmlformats.org/drawingml/2006/table">
            <a:tbl>
              <a:tblPr bandRow="1">
                <a:tableStyleId>{5C22544A-7EE6-4342-B048-85BDC9FD1C3A}</a:tableStyleId>
              </a:tblPr>
              <a:tblGrid>
                <a:gridCol w="3125296">
                  <a:extLst>
                    <a:ext uri="{9D8B030D-6E8A-4147-A177-3AD203B41FA5}">
                      <a16:colId xmlns:a16="http://schemas.microsoft.com/office/drawing/2014/main" val="4258047616"/>
                    </a:ext>
                  </a:extLst>
                </a:gridCol>
              </a:tblGrid>
              <a:tr h="373598">
                <a:tc>
                  <a:txBody>
                    <a:bodyPr/>
                    <a:lstStyle/>
                    <a:p>
                      <a:pPr algn="r" fontAlgn="ctr"/>
                      <a:r>
                        <a:rPr lang="uk-UA" sz="2000" u="none" strike="noStrike" noProof="0" dirty="0">
                          <a:solidFill>
                            <a:schemeClr val="tx1"/>
                          </a:solidFill>
                          <a:effectLst/>
                        </a:rPr>
                        <a:t>Українське Тютюнове Виробництво</a:t>
                      </a:r>
                      <a:endParaRPr lang="uk-UA" sz="2000" b="0" i="0" u="none" strike="noStrike" noProof="0" dirty="0">
                        <a:solidFill>
                          <a:schemeClr val="tx1"/>
                        </a:solidFill>
                        <a:effectLst/>
                        <a:latin typeface="Arial" panose="020B0604020202020204" pitchFamily="34" charset="0"/>
                      </a:endParaRPr>
                    </a:p>
                  </a:txBody>
                  <a:tcPr marL="0" marR="0" marT="0" marB="0" anchor="ctr">
                    <a:lnL w="0" cmpd="sng">
                      <a:noFill/>
                    </a:lnL>
                    <a:lnR w="0" cmpd="sng">
                      <a:noFill/>
                    </a:lnR>
                    <a:lnT w="0" cmpd="sng">
                      <a:noFill/>
                    </a:lnT>
                    <a:lnB w="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6243844"/>
                  </a:ext>
                </a:extLst>
              </a:tr>
              <a:tr h="83756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uk-UA" sz="2000" b="0" i="0" u="none" strike="noStrike" kern="1200" noProof="0" dirty="0">
                          <a:solidFill>
                            <a:schemeClr val="tx1"/>
                          </a:solidFill>
                          <a:effectLst/>
                          <a:latin typeface="+mn-lt"/>
                          <a:ea typeface="+mn-ea"/>
                          <a:cs typeface="+mn-cs"/>
                        </a:rPr>
                        <a:t>Юнайтед </a:t>
                      </a:r>
                      <a:r>
                        <a:rPr lang="uk-UA" sz="2000" b="0" i="0" u="none" strike="noStrike" kern="1200" noProof="0" dirty="0" err="1">
                          <a:solidFill>
                            <a:schemeClr val="tx1"/>
                          </a:solidFill>
                          <a:effectLst/>
                          <a:latin typeface="+mn-lt"/>
                          <a:ea typeface="+mn-ea"/>
                          <a:cs typeface="+mn-cs"/>
                        </a:rPr>
                        <a:t>Тобако</a:t>
                      </a:r>
                      <a:endParaRPr lang="uk-UA" sz="2000" b="0" i="0" u="none" strike="noStrike" noProof="0" dirty="0">
                        <a:solidFill>
                          <a:schemeClr val="tx1"/>
                        </a:solidFill>
                        <a:effectLst/>
                        <a:latin typeface="+mn-lt"/>
                      </a:endParaRPr>
                    </a:p>
                  </a:txBody>
                  <a:tcPr marL="0" marR="0" marT="0" marB="0" anchor="ctr">
                    <a:lnL w="0" cmpd="sng">
                      <a:noFill/>
                    </a:lnL>
                    <a:lnR w="0" cmpd="sng">
                      <a:noFill/>
                    </a:lnR>
                    <a:lnT w="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1507253"/>
                  </a:ext>
                </a:extLst>
              </a:tr>
              <a:tr h="145139">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uk-UA" sz="1800" b="0" i="0" u="none" strike="noStrike" kern="1200" noProof="0" dirty="0">
                        <a:solidFill>
                          <a:schemeClr val="tx1"/>
                        </a:solidFill>
                        <a:effectLst/>
                        <a:latin typeface="+mn-lt"/>
                        <a:ea typeface="+mn-ea"/>
                        <a:cs typeface="+mn-cs"/>
                      </a:endParaRPr>
                    </a:p>
                  </a:txBody>
                  <a:tcPr marL="9525" marR="9525" marT="9525" marB="0" anchor="ctr">
                    <a:lnL w="0" cmpd="sng">
                      <a:noFill/>
                    </a:lnL>
                    <a:lnR w="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8025576"/>
                  </a:ext>
                </a:extLst>
              </a:tr>
            </a:tbl>
          </a:graphicData>
        </a:graphic>
      </p:graphicFrame>
      <p:sp>
        <p:nvSpPr>
          <p:cNvPr id="14" name="TextBox 13">
            <a:extLst>
              <a:ext uri="{FF2B5EF4-FFF2-40B4-BE49-F238E27FC236}">
                <a16:creationId xmlns:a16="http://schemas.microsoft.com/office/drawing/2014/main" id="{B7F04434-11EC-1FDB-25DE-A61A89560A0A}"/>
              </a:ext>
            </a:extLst>
          </p:cNvPr>
          <p:cNvSpPr txBox="1"/>
          <p:nvPr/>
        </p:nvSpPr>
        <p:spPr>
          <a:xfrm>
            <a:off x="506462" y="2585470"/>
            <a:ext cx="960556" cy="492443"/>
          </a:xfrm>
          <a:prstGeom prst="rect">
            <a:avLst/>
          </a:prstGeom>
          <a:noFill/>
        </p:spPr>
        <p:txBody>
          <a:bodyPr wrap="square" lIns="0" tIns="0" rIns="0" bIns="0" rtlCol="0">
            <a:spAutoFit/>
          </a:bodyPr>
          <a:lstStyle/>
          <a:p>
            <a:r>
              <a:rPr lang="en-US" sz="3200" b="1" dirty="0">
                <a:solidFill>
                  <a:schemeClr val="bg1"/>
                </a:solidFill>
              </a:rPr>
              <a:t>17%</a:t>
            </a:r>
            <a:endParaRPr lang="ru-UA" sz="3200" b="1" dirty="0" err="1">
              <a:solidFill>
                <a:schemeClr val="bg1"/>
              </a:solidFill>
            </a:endParaRPr>
          </a:p>
        </p:txBody>
      </p:sp>
      <p:sp>
        <p:nvSpPr>
          <p:cNvPr id="15" name="TextBox 14">
            <a:extLst>
              <a:ext uri="{FF2B5EF4-FFF2-40B4-BE49-F238E27FC236}">
                <a16:creationId xmlns:a16="http://schemas.microsoft.com/office/drawing/2014/main" id="{6F9234C9-1A3F-0A52-0D58-3F04710C25A7}"/>
              </a:ext>
            </a:extLst>
          </p:cNvPr>
          <p:cNvSpPr txBox="1"/>
          <p:nvPr/>
        </p:nvSpPr>
        <p:spPr>
          <a:xfrm>
            <a:off x="506462" y="4668389"/>
            <a:ext cx="960556" cy="492443"/>
          </a:xfrm>
          <a:prstGeom prst="rect">
            <a:avLst/>
          </a:prstGeom>
          <a:noFill/>
        </p:spPr>
        <p:txBody>
          <a:bodyPr wrap="square" lIns="0" tIns="0" rIns="0" bIns="0" rtlCol="0">
            <a:spAutoFit/>
          </a:bodyPr>
          <a:lstStyle/>
          <a:p>
            <a:r>
              <a:rPr lang="en-US" sz="3200" dirty="0"/>
              <a:t>83%</a:t>
            </a:r>
            <a:endParaRPr lang="ru-UA" sz="3200" dirty="0" err="1"/>
          </a:p>
        </p:txBody>
      </p:sp>
      <p:sp>
        <p:nvSpPr>
          <p:cNvPr id="16" name="TextBox 15">
            <a:extLst>
              <a:ext uri="{FF2B5EF4-FFF2-40B4-BE49-F238E27FC236}">
                <a16:creationId xmlns:a16="http://schemas.microsoft.com/office/drawing/2014/main" id="{BDBAC418-87D1-A69D-994D-6085E6C4C742}"/>
              </a:ext>
            </a:extLst>
          </p:cNvPr>
          <p:cNvSpPr txBox="1"/>
          <p:nvPr/>
        </p:nvSpPr>
        <p:spPr>
          <a:xfrm>
            <a:off x="10308698" y="2351857"/>
            <a:ext cx="713232" cy="307777"/>
          </a:xfrm>
          <a:prstGeom prst="rect">
            <a:avLst/>
          </a:prstGeom>
          <a:noFill/>
        </p:spPr>
        <p:txBody>
          <a:bodyPr wrap="square" lIns="0" tIns="0" rIns="0" bIns="0" rtlCol="0">
            <a:spAutoFit/>
          </a:bodyPr>
          <a:lstStyle/>
          <a:p>
            <a:r>
              <a:rPr lang="en-US" sz="2000" dirty="0"/>
              <a:t>9%</a:t>
            </a:r>
            <a:endParaRPr lang="ru-UA" sz="2000" dirty="0" err="1"/>
          </a:p>
        </p:txBody>
      </p:sp>
      <p:sp>
        <p:nvSpPr>
          <p:cNvPr id="17" name="TextBox 16">
            <a:extLst>
              <a:ext uri="{FF2B5EF4-FFF2-40B4-BE49-F238E27FC236}">
                <a16:creationId xmlns:a16="http://schemas.microsoft.com/office/drawing/2014/main" id="{39A4B8F2-30A1-D56E-A034-BCDF4C983CED}"/>
              </a:ext>
            </a:extLst>
          </p:cNvPr>
          <p:cNvSpPr txBox="1"/>
          <p:nvPr/>
        </p:nvSpPr>
        <p:spPr>
          <a:xfrm>
            <a:off x="10308698" y="3012259"/>
            <a:ext cx="713232" cy="307777"/>
          </a:xfrm>
          <a:prstGeom prst="rect">
            <a:avLst/>
          </a:prstGeom>
          <a:noFill/>
        </p:spPr>
        <p:txBody>
          <a:bodyPr wrap="square" lIns="0" tIns="0" rIns="0" bIns="0" rtlCol="0">
            <a:spAutoFit/>
          </a:bodyPr>
          <a:lstStyle/>
          <a:p>
            <a:r>
              <a:rPr lang="en-US" sz="2000" dirty="0"/>
              <a:t>8%</a:t>
            </a:r>
            <a:endParaRPr lang="ru-UA" sz="2000" dirty="0" err="1"/>
          </a:p>
        </p:txBody>
      </p:sp>
      <p:graphicFrame>
        <p:nvGraphicFramePr>
          <p:cNvPr id="8" name="Table 18">
            <a:extLst>
              <a:ext uri="{FF2B5EF4-FFF2-40B4-BE49-F238E27FC236}">
                <a16:creationId xmlns:a16="http://schemas.microsoft.com/office/drawing/2014/main" id="{359C6F58-54F0-5D9B-219A-1FD8DA4ED13B}"/>
              </a:ext>
            </a:extLst>
          </p:cNvPr>
          <p:cNvGraphicFramePr>
            <a:graphicFrameLocks noGrp="1"/>
          </p:cNvGraphicFramePr>
          <p:nvPr>
            <p:custDataLst>
              <p:tags r:id="rId3"/>
            </p:custDataLst>
            <p:extLst>
              <p:ext uri="{D42A27DB-BD31-4B8C-83A1-F6EECF244321}">
                <p14:modId xmlns:p14="http://schemas.microsoft.com/office/powerpoint/2010/main" val="290867094"/>
              </p:ext>
            </p:extLst>
          </p:nvPr>
        </p:nvGraphicFramePr>
        <p:xfrm>
          <a:off x="1769621" y="4306436"/>
          <a:ext cx="4196281" cy="1211727"/>
        </p:xfrm>
        <a:graphic>
          <a:graphicData uri="http://schemas.openxmlformats.org/drawingml/2006/table">
            <a:tbl>
              <a:tblPr bandRow="1">
                <a:tableStyleId>{5C22544A-7EE6-4342-B048-85BDC9FD1C3A}</a:tableStyleId>
              </a:tblPr>
              <a:tblGrid>
                <a:gridCol w="4196281">
                  <a:extLst>
                    <a:ext uri="{9D8B030D-6E8A-4147-A177-3AD203B41FA5}">
                      <a16:colId xmlns:a16="http://schemas.microsoft.com/office/drawing/2014/main" val="4258047616"/>
                    </a:ext>
                  </a:extLst>
                </a:gridCol>
              </a:tblGrid>
              <a:tr h="1211727">
                <a:tc>
                  <a:txBody>
                    <a:bodyPr/>
                    <a:lstStyle/>
                    <a:p>
                      <a:pPr algn="l"/>
                      <a:r>
                        <a:rPr lang="uk-UA" sz="2000" b="0" i="0" u="none" strike="noStrike" baseline="0" noProof="0" dirty="0">
                          <a:solidFill>
                            <a:schemeClr val="tx1"/>
                          </a:solidFill>
                          <a:latin typeface="+mn-lt"/>
                        </a:rPr>
                        <a:t>Підробки брендів міжнародних тютюнових компаній. Не мають підроблених акцизних марок</a:t>
                      </a:r>
                    </a:p>
                  </a:txBody>
                  <a:tcPr marL="9525" marR="9525" marT="9525" marB="0" anchor="ctr">
                    <a:lnL w="0" cmpd="sng">
                      <a:noFill/>
                    </a:lnL>
                    <a:lnR w="0" cmpd="sng">
                      <a:noFill/>
                    </a:lnR>
                    <a:lnT w="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1507253"/>
                  </a:ext>
                </a:extLst>
              </a:tr>
            </a:tbl>
          </a:graphicData>
        </a:graphic>
      </p:graphicFrame>
      <p:sp>
        <p:nvSpPr>
          <p:cNvPr id="3" name="Номер слайда 2">
            <a:extLst>
              <a:ext uri="{FF2B5EF4-FFF2-40B4-BE49-F238E27FC236}">
                <a16:creationId xmlns:a16="http://schemas.microsoft.com/office/drawing/2014/main" id="{1945ED50-F118-1956-AF77-7A0A96444C0E}"/>
              </a:ext>
            </a:extLst>
          </p:cNvPr>
          <p:cNvSpPr>
            <a:spLocks noGrp="1"/>
          </p:cNvSpPr>
          <p:nvPr>
            <p:ph type="sldNum" sz="quarter" idx="12"/>
          </p:nvPr>
        </p:nvSpPr>
        <p:spPr/>
        <p:txBody>
          <a:bodyPr/>
          <a:lstStyle/>
          <a:p>
            <a:fld id="{CAF6A848-EF3E-413F-91CE-5A8F2C0CD739}" type="slidenum">
              <a:rPr lang="en-US" smtClean="0"/>
              <a:t>8</a:t>
            </a:fld>
            <a:endParaRPr lang="en-US" dirty="0"/>
          </a:p>
        </p:txBody>
      </p:sp>
    </p:spTree>
    <p:extLst>
      <p:ext uri="{BB962C8B-B14F-4D97-AF65-F5344CB8AC3E}">
        <p14:creationId xmlns:p14="http://schemas.microsoft.com/office/powerpoint/2010/main" val="331321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8">
            <a:extLst>
              <a:ext uri="{FF2B5EF4-FFF2-40B4-BE49-F238E27FC236}">
                <a16:creationId xmlns:a16="http://schemas.microsoft.com/office/drawing/2014/main" id="{521211C4-B3A9-5DDA-85FE-AE17CB626BDE}"/>
              </a:ext>
            </a:extLst>
          </p:cNvPr>
          <p:cNvGraphicFramePr>
            <a:graphicFrameLocks noGrp="1"/>
          </p:cNvGraphicFramePr>
          <p:nvPr>
            <p:custDataLst>
              <p:tags r:id="rId1"/>
            </p:custDataLst>
            <p:extLst>
              <p:ext uri="{D42A27DB-BD31-4B8C-83A1-F6EECF244321}">
                <p14:modId xmlns:p14="http://schemas.microsoft.com/office/powerpoint/2010/main" val="4003610652"/>
              </p:ext>
            </p:extLst>
          </p:nvPr>
        </p:nvGraphicFramePr>
        <p:xfrm>
          <a:off x="685799" y="1927627"/>
          <a:ext cx="1425575" cy="4046455"/>
        </p:xfrm>
        <a:graphic>
          <a:graphicData uri="http://schemas.openxmlformats.org/drawingml/2006/table">
            <a:tbl>
              <a:tblPr bandRow="1">
                <a:tableStyleId>{5C22544A-7EE6-4342-B048-85BDC9FD1C3A}</a:tableStyleId>
              </a:tblPr>
              <a:tblGrid>
                <a:gridCol w="1425575">
                  <a:extLst>
                    <a:ext uri="{9D8B030D-6E8A-4147-A177-3AD203B41FA5}">
                      <a16:colId xmlns:a16="http://schemas.microsoft.com/office/drawing/2014/main" val="4258047616"/>
                    </a:ext>
                  </a:extLst>
                </a:gridCol>
              </a:tblGrid>
              <a:tr h="888725">
                <a:tc>
                  <a:txBody>
                    <a:bodyPr/>
                    <a:lstStyle/>
                    <a:p>
                      <a:pPr marL="0" algn="l" defTabSz="914400" rtl="0" eaLnBrk="1" fontAlgn="ctr" latinLnBrk="0" hangingPunct="1"/>
                      <a:r>
                        <a:rPr lang="en-US" sz="2000" b="0" u="none" strike="noStrike" kern="1200" dirty="0">
                          <a:solidFill>
                            <a:schemeClr val="tx1"/>
                          </a:solidFill>
                          <a:effectLst/>
                          <a:latin typeface="+mn-lt"/>
                          <a:ea typeface="+mn-ea"/>
                          <a:cs typeface="+mn-cs"/>
                        </a:rPr>
                        <a:t>Compliment</a:t>
                      </a:r>
                    </a:p>
                  </a:txBody>
                  <a:tcPr marL="0" marR="0" marT="0" marB="0">
                    <a:lnL w="0" cmpd="sng">
                      <a:noFill/>
                    </a:lnL>
                    <a:lnR w="0" cmpd="sng">
                      <a:noFill/>
                    </a:lnR>
                    <a:lnT w="0" cmpd="sng">
                      <a:noFill/>
                    </a:lnT>
                    <a:lnB w="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6243844"/>
                  </a:ext>
                </a:extLst>
              </a:tr>
              <a:tr h="349157">
                <a:tc>
                  <a:txBody>
                    <a:bodyPr/>
                    <a:lstStyle/>
                    <a:p>
                      <a:pPr marL="0" algn="l" defTabSz="914400" rtl="0" eaLnBrk="1" fontAlgn="ctr" latinLnBrk="0" hangingPunct="1"/>
                      <a:r>
                        <a:rPr lang="en-US" sz="2000" b="0" u="none" strike="noStrike" kern="1200" dirty="0" err="1">
                          <a:solidFill>
                            <a:schemeClr val="tx1"/>
                          </a:solidFill>
                          <a:effectLst/>
                          <a:latin typeface="+mn-lt"/>
                          <a:ea typeface="+mn-ea"/>
                          <a:cs typeface="+mn-cs"/>
                        </a:rPr>
                        <a:t>Lifa</a:t>
                      </a:r>
                      <a:endParaRPr lang="en-US" sz="2000" b="0" u="none" strike="noStrike" kern="1200" dirty="0">
                        <a:solidFill>
                          <a:schemeClr val="tx1"/>
                        </a:solidFill>
                        <a:effectLst/>
                        <a:latin typeface="+mn-lt"/>
                        <a:ea typeface="+mn-ea"/>
                        <a:cs typeface="+mn-cs"/>
                      </a:endParaRPr>
                    </a:p>
                  </a:txBody>
                  <a:tcPr marL="9525" marR="9525" marT="9525" marB="0" anchor="ctr">
                    <a:lnL w="0" cmpd="sng">
                      <a:noFill/>
                    </a:lnL>
                    <a:lnR w="0" cmpd="sng">
                      <a:noFill/>
                    </a:lnR>
                    <a:lnT w="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71507253"/>
                  </a:ext>
                </a:extLst>
              </a:tr>
              <a:tr h="1022443">
                <a:tc>
                  <a:txBody>
                    <a:bodyPr/>
                    <a:lstStyle/>
                    <a:p>
                      <a:pPr marL="0" algn="l" defTabSz="914400" rtl="0" eaLnBrk="1" fontAlgn="ctr" latinLnBrk="0" hangingPunct="1"/>
                      <a:r>
                        <a:rPr lang="en-US" sz="2000" b="0" u="none" strike="noStrike" kern="1200" dirty="0">
                          <a:solidFill>
                            <a:schemeClr val="tx1"/>
                          </a:solidFill>
                          <a:effectLst/>
                          <a:latin typeface="+mn-lt"/>
                          <a:ea typeface="+mn-ea"/>
                          <a:cs typeface="+mn-cs"/>
                        </a:rPr>
                        <a:t>Denim</a:t>
                      </a:r>
                    </a:p>
                  </a:txBody>
                  <a:tcPr marL="9525" marR="9525" marT="9525" marB="0" anchor="ctr">
                    <a:lnL w="0" cmpd="sng">
                      <a:noFill/>
                    </a:lnL>
                    <a:lnR w="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8025576"/>
                  </a:ext>
                </a:extLst>
              </a:tr>
              <a:tr h="289179">
                <a:tc>
                  <a:txBody>
                    <a:bodyPr/>
                    <a:lstStyle/>
                    <a:p>
                      <a:pPr marL="0" algn="l" defTabSz="914400" rtl="0" eaLnBrk="1" fontAlgn="ctr" latinLnBrk="0" hangingPunct="1"/>
                      <a:r>
                        <a:rPr lang="en-US" sz="2000" b="0" u="none" strike="noStrike" kern="1200" dirty="0">
                          <a:solidFill>
                            <a:schemeClr val="tx1"/>
                          </a:solidFill>
                          <a:effectLst/>
                          <a:latin typeface="+mn-lt"/>
                          <a:ea typeface="+mn-ea"/>
                          <a:cs typeface="+mn-cs"/>
                        </a:rPr>
                        <a:t>Marvel</a:t>
                      </a:r>
                    </a:p>
                  </a:txBody>
                  <a:tcPr marL="9525" marR="9525" marT="9525" marB="0" anchor="ctr">
                    <a:lnL w="0" cmpd="sng">
                      <a:noFill/>
                    </a:lnL>
                    <a:lnR w="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364584"/>
                  </a:ext>
                </a:extLst>
              </a:tr>
              <a:tr h="965835">
                <a:tc>
                  <a:txBody>
                    <a:bodyPr/>
                    <a:lstStyle/>
                    <a:p>
                      <a:pPr marL="0" algn="l" defTabSz="914400" rtl="0" eaLnBrk="1" fontAlgn="ctr" latinLnBrk="0" hangingPunct="1"/>
                      <a:r>
                        <a:rPr lang="en-US" sz="2000" b="0" u="none" strike="noStrike" kern="1200" dirty="0">
                          <a:solidFill>
                            <a:schemeClr val="tx1"/>
                          </a:solidFill>
                          <a:effectLst/>
                          <a:latin typeface="+mn-lt"/>
                          <a:ea typeface="+mn-ea"/>
                          <a:cs typeface="+mn-cs"/>
                        </a:rPr>
                        <a:t>King</a:t>
                      </a:r>
                    </a:p>
                  </a:txBody>
                  <a:tcPr marL="9525" marR="9525" marT="9525" marB="0" anchor="ctr">
                    <a:lnL w="0" cmpd="sng">
                      <a:noFill/>
                    </a:lnL>
                    <a:lnR w="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4753573"/>
                  </a:ext>
                </a:extLst>
              </a:tr>
              <a:tr h="505970">
                <a:tc>
                  <a:txBody>
                    <a:bodyPr/>
                    <a:lstStyle/>
                    <a:p>
                      <a:pPr marL="0" algn="l" defTabSz="914400" rtl="0" eaLnBrk="1" fontAlgn="ctr" latinLnBrk="0" hangingPunct="1"/>
                      <a:r>
                        <a:rPr lang="en-US" sz="2000" b="0" u="none" strike="noStrike" kern="1200" dirty="0">
                          <a:solidFill>
                            <a:schemeClr val="tx1"/>
                          </a:solidFill>
                          <a:effectLst/>
                          <a:latin typeface="+mn-lt"/>
                          <a:ea typeface="+mn-ea"/>
                          <a:cs typeface="+mn-cs"/>
                        </a:rPr>
                        <a:t>UT</a:t>
                      </a:r>
                    </a:p>
                  </a:txBody>
                  <a:tcPr marL="9525" marR="9525" marT="9525" marB="0">
                    <a:lnL w="0" cmpd="sng">
                      <a:noFill/>
                    </a:lnL>
                    <a:lnR w="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7738642"/>
                  </a:ext>
                </a:extLst>
              </a:tr>
            </a:tbl>
          </a:graphicData>
        </a:graphic>
      </p:graphicFrame>
      <p:pic>
        <p:nvPicPr>
          <p:cNvPr id="1026" name="Picture 2">
            <a:extLst>
              <a:ext uri="{FF2B5EF4-FFF2-40B4-BE49-F238E27FC236}">
                <a16:creationId xmlns:a16="http://schemas.microsoft.com/office/drawing/2014/main" id="{F58372B7-1B80-1788-7EE7-B3DC016CE5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8" t="32856" r="49978" b="60222"/>
          <a:stretch/>
        </p:blipFill>
        <p:spPr bwMode="auto">
          <a:xfrm>
            <a:off x="685799" y="2275735"/>
            <a:ext cx="3057117" cy="224260"/>
          </a:xfrm>
          <a:prstGeom prst="rect">
            <a:avLst/>
          </a:prstGeom>
          <a:solidFill>
            <a:srgbClr val="FFFFFF"/>
          </a:solidFill>
          <a:ln w="12700">
            <a:noFill/>
          </a:ln>
        </p:spPr>
      </p:pic>
      <p:pic>
        <p:nvPicPr>
          <p:cNvPr id="8" name="Picture 2">
            <a:extLst>
              <a:ext uri="{FF2B5EF4-FFF2-40B4-BE49-F238E27FC236}">
                <a16:creationId xmlns:a16="http://schemas.microsoft.com/office/drawing/2014/main" id="{F93148E1-CBD9-AB27-527E-B72FB89B63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8" t="32856" r="49978" b="60222"/>
          <a:stretch/>
        </p:blipFill>
        <p:spPr bwMode="auto">
          <a:xfrm flipV="1">
            <a:off x="2508476" y="2976926"/>
            <a:ext cx="1234440" cy="90554"/>
          </a:xfrm>
          <a:prstGeom prst="rect">
            <a:avLst/>
          </a:prstGeom>
          <a:solidFill>
            <a:srgbClr val="FFFFFF"/>
          </a:solidFill>
          <a:ln w="12700">
            <a:noFill/>
          </a:ln>
        </p:spPr>
      </p:pic>
      <p:graphicFrame>
        <p:nvGraphicFramePr>
          <p:cNvPr id="9" name="Таблица 8">
            <a:extLst>
              <a:ext uri="{FF2B5EF4-FFF2-40B4-BE49-F238E27FC236}">
                <a16:creationId xmlns:a16="http://schemas.microsoft.com/office/drawing/2014/main" id="{5432D5CC-85C7-EBEB-AA01-BDB62BE4353A}"/>
              </a:ext>
            </a:extLst>
          </p:cNvPr>
          <p:cNvGraphicFramePr>
            <a:graphicFrameLocks noGrp="1"/>
          </p:cNvGraphicFramePr>
          <p:nvPr>
            <p:custDataLst>
              <p:tags r:id="rId2"/>
            </p:custDataLst>
            <p:extLst>
              <p:ext uri="{D42A27DB-BD31-4B8C-83A1-F6EECF244321}">
                <p14:modId xmlns:p14="http://schemas.microsoft.com/office/powerpoint/2010/main" val="2147696544"/>
              </p:ext>
            </p:extLst>
          </p:nvPr>
        </p:nvGraphicFramePr>
        <p:xfrm>
          <a:off x="5457014" y="1653308"/>
          <a:ext cx="6369861" cy="3345609"/>
        </p:xfrm>
        <a:graphic>
          <a:graphicData uri="http://schemas.openxmlformats.org/drawingml/2006/table">
            <a:tbl>
              <a:tblPr bandRow="1">
                <a:tableStyleId>{5C22544A-7EE6-4342-B048-85BDC9FD1C3A}</a:tableStyleId>
              </a:tblPr>
              <a:tblGrid>
                <a:gridCol w="4893994">
                  <a:extLst>
                    <a:ext uri="{9D8B030D-6E8A-4147-A177-3AD203B41FA5}">
                      <a16:colId xmlns:a16="http://schemas.microsoft.com/office/drawing/2014/main" val="2839167135"/>
                    </a:ext>
                  </a:extLst>
                </a:gridCol>
                <a:gridCol w="1475867">
                  <a:extLst>
                    <a:ext uri="{9D8B030D-6E8A-4147-A177-3AD203B41FA5}">
                      <a16:colId xmlns:a16="http://schemas.microsoft.com/office/drawing/2014/main" val="615059064"/>
                    </a:ext>
                  </a:extLst>
                </a:gridCol>
              </a:tblGrid>
              <a:tr h="654032">
                <a:tc>
                  <a:txBody>
                    <a:bodyPr/>
                    <a:lstStyle/>
                    <a:p>
                      <a:pPr algn="l" rtl="0" fontAlgn="t"/>
                      <a:endParaRPr lang="en-US" sz="1400" b="0" i="0" u="none" strike="noStrike" dirty="0">
                        <a:solidFill>
                          <a:schemeClr val="tx1"/>
                        </a:solidFill>
                        <a:effectLst/>
                        <a:latin typeface="+mn-lt"/>
                      </a:endParaRPr>
                    </a:p>
                  </a:txBody>
                  <a:tcPr marL="45720" marR="45720" anchor="ctr">
                    <a:lnL w="0" cmpd="sng">
                      <a:solidFill>
                        <a:schemeClr val="lt1"/>
                      </a:solidFill>
                    </a:lnL>
                    <a:lnR w="0" cap="flat" cmpd="sng" algn="ctr">
                      <a:solidFill>
                        <a:schemeClr val="lt1"/>
                      </a:solidFill>
                      <a:prstDash val="solid"/>
                      <a:round/>
                      <a:headEnd type="none" w="med" len="med"/>
                      <a:tailEnd type="none" w="med" len="med"/>
                    </a:lnR>
                    <a:lnT w="0" cap="flat" cmpd="sng" algn="ctr">
                      <a:solidFill>
                        <a:srgbClr val="DFDFD9"/>
                      </a:solidFill>
                      <a:prstDash val="solid"/>
                      <a:round/>
                      <a:headEnd type="none" w="med" len="med"/>
                      <a:tailEnd type="none" w="med" len="med"/>
                    </a:lnT>
                    <a:lnB w="0" cap="flat" cmpd="sng" algn="ctr">
                      <a:solidFill>
                        <a:srgbClr val="DFDFD9"/>
                      </a:solidFill>
                      <a:prstDash val="solid"/>
                      <a:round/>
                      <a:headEnd type="none" w="med" len="med"/>
                      <a:tailEnd type="none" w="med" len="med"/>
                    </a:lnB>
                    <a:solidFill>
                      <a:srgbClr val="FFFFFF"/>
                    </a:solidFill>
                  </a:tcPr>
                </a:tc>
                <a:tc>
                  <a:txBody>
                    <a:bodyPr/>
                    <a:lstStyle/>
                    <a:p>
                      <a:pPr algn="l"/>
                      <a:endParaRPr lang="uk-UA" sz="1400" b="0" dirty="0">
                        <a:solidFill>
                          <a:srgbClr val="333333"/>
                        </a:solidFill>
                        <a:latin typeface="Arial" panose="020B0604020202020204" pitchFamily="34" charset="0"/>
                        <a:cs typeface="Arial" panose="020B0604020202020204" pitchFamily="34" charset="0"/>
                      </a:endParaRPr>
                    </a:p>
                  </a:txBody>
                  <a:tcPr marL="129616" marR="129616" marT="64808" marB="64808" anchor="ctr">
                    <a:lnL w="0" cap="flat" cmpd="sng" algn="ctr">
                      <a:solidFill>
                        <a:schemeClr val="lt1"/>
                      </a:solidFill>
                      <a:prstDash val="solid"/>
                      <a:round/>
                      <a:headEnd type="none" w="med" len="med"/>
                      <a:tailEnd type="none" w="med" len="med"/>
                    </a:lnL>
                    <a:lnR w="0" cmpd="sng">
                      <a:solidFill>
                        <a:schemeClr val="lt1"/>
                      </a:solidFill>
                    </a:lnR>
                    <a:lnT w="0" cap="flat" cmpd="sng" algn="ctr">
                      <a:solidFill>
                        <a:srgbClr val="DFDFD9"/>
                      </a:solidFill>
                      <a:prstDash val="solid"/>
                      <a:round/>
                      <a:headEnd type="none" w="med" len="med"/>
                      <a:tailEnd type="none" w="med" len="med"/>
                    </a:lnT>
                    <a:lnB w="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667908406"/>
                  </a:ext>
                </a:extLst>
              </a:tr>
              <a:tr h="729481">
                <a:tc>
                  <a:txBody>
                    <a:bodyPr/>
                    <a:lstStyle/>
                    <a:p>
                      <a:pPr algn="l" rtl="0" fontAlgn="t"/>
                      <a:r>
                        <a:rPr lang="uk-UA" sz="2000" b="0" i="0" u="none" strike="noStrike" dirty="0" err="1">
                          <a:solidFill>
                            <a:schemeClr val="tx1"/>
                          </a:solidFill>
                          <a:effectLst/>
                          <a:latin typeface="+mn-lt"/>
                        </a:rPr>
                        <a:t>Вінниківська</a:t>
                      </a:r>
                      <a:r>
                        <a:rPr lang="uk-UA" sz="2000" b="0" i="0" u="none" strike="noStrike" dirty="0">
                          <a:solidFill>
                            <a:schemeClr val="tx1"/>
                          </a:solidFill>
                          <a:effectLst/>
                          <a:latin typeface="+mn-lt"/>
                        </a:rPr>
                        <a:t> тютюнова фабрика</a:t>
                      </a:r>
                      <a:endParaRPr lang="en-US" sz="2000" b="0" i="0" u="none" strike="noStrike" dirty="0">
                        <a:solidFill>
                          <a:schemeClr val="tx1"/>
                        </a:solidFill>
                        <a:effectLst/>
                        <a:latin typeface="+mn-lt"/>
                      </a:endParaRPr>
                    </a:p>
                  </a:txBody>
                  <a:tcPr marL="45720" marR="45720" anchor="ctr">
                    <a:lnL w="0" cmpd="sng">
                      <a:solidFill>
                        <a:schemeClr val="lt1"/>
                      </a:solidFill>
                    </a:lnL>
                    <a:lnR w="0" cap="flat" cmpd="sng" algn="ctr">
                      <a:solidFill>
                        <a:schemeClr val="lt1"/>
                      </a:solidFill>
                      <a:prstDash val="solid"/>
                      <a:round/>
                      <a:headEnd type="none" w="med" len="med"/>
                      <a:tailEnd type="none" w="med" len="med"/>
                    </a:lnR>
                    <a:lnT w="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tc>
                  <a:txBody>
                    <a:bodyPr/>
                    <a:lstStyle/>
                    <a:p>
                      <a:pPr algn="ctr"/>
                      <a:r>
                        <a:rPr lang="en-US" sz="2000" b="0" dirty="0">
                          <a:solidFill>
                            <a:srgbClr val="333333"/>
                          </a:solidFill>
                          <a:latin typeface="Arial" panose="020B0604020202020204" pitchFamily="34" charset="0"/>
                          <a:cs typeface="Arial" panose="020B0604020202020204" pitchFamily="34" charset="0"/>
                        </a:rPr>
                        <a:t>75</a:t>
                      </a:r>
                      <a:r>
                        <a:rPr lang="uk-UA" sz="2000" b="0" dirty="0">
                          <a:solidFill>
                            <a:srgbClr val="333333"/>
                          </a:solidFill>
                          <a:latin typeface="Arial" panose="020B0604020202020204" pitchFamily="34" charset="0"/>
                          <a:cs typeface="Arial" panose="020B0604020202020204" pitchFamily="34" charset="0"/>
                        </a:rPr>
                        <a:t>%</a:t>
                      </a:r>
                    </a:p>
                  </a:txBody>
                  <a:tcPr marL="129616" marR="129616" marT="64808" marB="64808" anchor="ctr">
                    <a:lnL w="0" cap="flat" cmpd="sng" algn="ctr">
                      <a:solidFill>
                        <a:schemeClr val="lt1"/>
                      </a:solidFill>
                      <a:prstDash val="solid"/>
                      <a:round/>
                      <a:headEnd type="none" w="med" len="med"/>
                      <a:tailEnd type="none" w="med" len="med"/>
                    </a:lnL>
                    <a:lnR w="0" cmpd="sng">
                      <a:solidFill>
                        <a:schemeClr val="lt1"/>
                      </a:solidFill>
                    </a:lnR>
                    <a:lnT w="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1793611757"/>
                  </a:ext>
                </a:extLst>
              </a:tr>
              <a:tr h="65403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uk-UA" sz="2000" b="0" i="0" u="none" strike="noStrike" kern="1200" dirty="0">
                          <a:solidFill>
                            <a:schemeClr val="tx1"/>
                          </a:solidFill>
                          <a:effectLst/>
                          <a:latin typeface="+mn-lt"/>
                          <a:ea typeface="+mn-ea"/>
                          <a:cs typeface="+mn-cs"/>
                        </a:rPr>
                        <a:t> Юнайтед </a:t>
                      </a:r>
                      <a:r>
                        <a:rPr lang="uk-UA" sz="2000" b="0" i="0" u="none" strike="noStrike" kern="1200" dirty="0" err="1">
                          <a:solidFill>
                            <a:schemeClr val="tx1"/>
                          </a:solidFill>
                          <a:effectLst/>
                          <a:latin typeface="+mn-lt"/>
                          <a:ea typeface="+mn-ea"/>
                          <a:cs typeface="+mn-cs"/>
                        </a:rPr>
                        <a:t>Тобако</a:t>
                      </a:r>
                      <a:endParaRPr lang="en-US" sz="2000" b="0" i="0" u="none" strike="noStrike" kern="1200" dirty="0">
                        <a:solidFill>
                          <a:schemeClr val="tx1"/>
                        </a:solidFill>
                        <a:effectLst/>
                        <a:latin typeface="+mn-lt"/>
                        <a:ea typeface="+mn-ea"/>
                        <a:cs typeface="+mn-cs"/>
                      </a:endParaRPr>
                    </a:p>
                  </a:txBody>
                  <a:tcPr marL="0" marR="0" marT="0" marB="0" anchor="ctr">
                    <a:lnL w="0" cmpd="sng">
                      <a:solidFill>
                        <a:schemeClr val="lt1"/>
                      </a:solidFill>
                    </a:lnL>
                    <a:lnR w="0" cap="flat" cmpd="sng" algn="ctr">
                      <a:solidFill>
                        <a:schemeClr val="lt1"/>
                      </a:solidFill>
                      <a:prstDash val="solid"/>
                      <a:round/>
                      <a:headEnd type="none" w="med" len="med"/>
                      <a:tailEnd type="none" w="med" len="med"/>
                    </a:lnR>
                    <a:lnT w="12700" cmpd="sng">
                      <a:solidFill>
                        <a:srgbClr val="DFDFD9"/>
                      </a:solidFill>
                    </a:lnT>
                    <a:lnB w="12700" cmpd="sng">
                      <a:solidFill>
                        <a:srgbClr val="DFDFD9"/>
                      </a:solidFill>
                    </a:lnB>
                    <a:solidFill>
                      <a:srgbClr val="FFFFFF"/>
                    </a:solidFill>
                  </a:tcPr>
                </a:tc>
                <a:tc>
                  <a:txBody>
                    <a:bodyPr/>
                    <a:lstStyle/>
                    <a:p>
                      <a:pPr marL="0" algn="ctr"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5</a:t>
                      </a:r>
                      <a:r>
                        <a:rPr lang="ru-RU" sz="2000" b="0" kern="1200" dirty="0">
                          <a:solidFill>
                            <a:srgbClr val="333333"/>
                          </a:solidFill>
                          <a:latin typeface="Arial" panose="020B0604020202020204" pitchFamily="34" charset="0"/>
                          <a:ea typeface="+mn-ea"/>
                          <a:cs typeface="Arial" panose="020B0604020202020204" pitchFamily="34" charset="0"/>
                        </a:rPr>
                        <a:t>%</a:t>
                      </a: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mpd="sng">
                      <a:solidFill>
                        <a:srgbClr val="DFDFD9"/>
                      </a:solidFill>
                    </a:lnT>
                    <a:lnB w="12700" cmpd="sng">
                      <a:solidFill>
                        <a:srgbClr val="DFDFD9"/>
                      </a:solidFill>
                    </a:lnB>
                    <a:solidFill>
                      <a:srgbClr val="FFFFFF"/>
                    </a:solidFill>
                  </a:tcPr>
                </a:tc>
                <a:extLst>
                  <a:ext uri="{0D108BD9-81ED-4DB2-BD59-A6C34878D82A}">
                    <a16:rowId xmlns:a16="http://schemas.microsoft.com/office/drawing/2014/main" val="169548239"/>
                  </a:ext>
                </a:extLst>
              </a:tr>
              <a:tr h="654032">
                <a:tc>
                  <a:txBody>
                    <a:bodyPr/>
                    <a:lstStyle/>
                    <a:p>
                      <a:pPr marL="0" algn="l" defTabSz="914400" rtl="0" eaLnBrk="1" fontAlgn="t" latinLnBrk="0" hangingPunct="1"/>
                      <a:r>
                        <a:rPr lang="uk-UA" sz="2000" b="0" i="0" u="none" strike="noStrike" kern="1200" dirty="0">
                          <a:solidFill>
                            <a:schemeClr val="tx1"/>
                          </a:solidFill>
                          <a:effectLst/>
                          <a:latin typeface="+mn-lt"/>
                          <a:ea typeface="+mn-ea"/>
                          <a:cs typeface="+mn-cs"/>
                        </a:rPr>
                        <a:t> Інші</a:t>
                      </a:r>
                      <a:endParaRPr lang="en-US" sz="2000" b="0" i="0" u="none" strike="noStrike" kern="1200" dirty="0">
                        <a:solidFill>
                          <a:schemeClr val="tx1"/>
                        </a:solidFill>
                        <a:effectLst/>
                        <a:latin typeface="+mn-lt"/>
                        <a:ea typeface="+mn-ea"/>
                        <a:cs typeface="+mn-cs"/>
                      </a:endParaRPr>
                    </a:p>
                  </a:txBody>
                  <a:tcPr marL="0" marR="0" marT="0" marB="0"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tc>
                  <a:txBody>
                    <a:bodyPr/>
                    <a:lstStyle/>
                    <a:p>
                      <a:pPr marL="0" algn="ctr" defTabSz="914400" rtl="0" eaLnBrk="1" fontAlgn="t" latinLnBrk="0" hangingPunct="1"/>
                      <a:r>
                        <a:rPr lang="en-US" sz="2000" b="0" kern="1200" dirty="0">
                          <a:solidFill>
                            <a:srgbClr val="333333"/>
                          </a:solidFill>
                          <a:latin typeface="Arial" panose="020B0604020202020204" pitchFamily="34" charset="0"/>
                          <a:ea typeface="+mn-ea"/>
                          <a:cs typeface="Arial" panose="020B0604020202020204" pitchFamily="34" charset="0"/>
                        </a:rPr>
                        <a:t>3</a:t>
                      </a:r>
                      <a:r>
                        <a:rPr lang="uk-UA" sz="2000" b="0" kern="1200" dirty="0">
                          <a:solidFill>
                            <a:srgbClr val="333333"/>
                          </a:solidFill>
                          <a:latin typeface="Arial" panose="020B0604020202020204" pitchFamily="34" charset="0"/>
                          <a:ea typeface="+mn-ea"/>
                          <a:cs typeface="Arial" panose="020B0604020202020204" pitchFamily="34" charset="0"/>
                        </a:rPr>
                        <a:t>%</a:t>
                      </a:r>
                      <a:endParaRPr lang="ru-RU" sz="2000" b="0" kern="1200" dirty="0">
                        <a:solidFill>
                          <a:srgbClr val="333333"/>
                        </a:solidFill>
                        <a:latin typeface="Arial" panose="020B0604020202020204" pitchFamily="34" charset="0"/>
                        <a:ea typeface="+mn-ea"/>
                        <a:cs typeface="Arial" panose="020B0604020202020204" pitchFamily="34" charset="0"/>
                      </a:endParaRP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646081994"/>
                  </a:ext>
                </a:extLst>
              </a:tr>
              <a:tr h="65403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2000" b="0" i="0" u="none" strike="noStrike" kern="1200" dirty="0">
                          <a:solidFill>
                            <a:schemeClr val="bg1">
                              <a:lumMod val="65000"/>
                            </a:schemeClr>
                          </a:solidFill>
                          <a:effectLst/>
                          <a:latin typeface="+mn-lt"/>
                          <a:ea typeface="+mn-ea"/>
                          <a:cs typeface="+mn-cs"/>
                        </a:rPr>
                        <a:t> </a:t>
                      </a:r>
                      <a:r>
                        <a:rPr lang="ru-RU" sz="2000" b="0" i="0" u="none" strike="noStrike" kern="1200" dirty="0" err="1">
                          <a:solidFill>
                            <a:schemeClr val="bg1">
                              <a:lumMod val="65000"/>
                            </a:schemeClr>
                          </a:solidFill>
                          <a:effectLst/>
                          <a:latin typeface="+mn-lt"/>
                          <a:ea typeface="+mn-ea"/>
                          <a:cs typeface="+mn-cs"/>
                        </a:rPr>
                        <a:t>Невизначені</a:t>
                      </a:r>
                      <a:r>
                        <a:rPr lang="en-US" sz="2000" b="0" i="0" u="none" strike="noStrike" kern="1200" dirty="0">
                          <a:solidFill>
                            <a:schemeClr val="bg1">
                              <a:lumMod val="65000"/>
                            </a:schemeClr>
                          </a:solidFill>
                          <a:effectLst/>
                          <a:latin typeface="+mn-lt"/>
                          <a:ea typeface="+mn-ea"/>
                          <a:cs typeface="+mn-cs"/>
                        </a:rPr>
                        <a:t> </a:t>
                      </a:r>
                      <a:r>
                        <a:rPr lang="ru-RU" sz="2000" b="0" i="0" u="none" strike="noStrike" kern="1200" dirty="0" err="1">
                          <a:solidFill>
                            <a:schemeClr val="bg1">
                              <a:lumMod val="65000"/>
                            </a:schemeClr>
                          </a:solidFill>
                          <a:effectLst/>
                          <a:latin typeface="+mn-lt"/>
                          <a:ea typeface="+mn-ea"/>
                          <a:cs typeface="+mn-cs"/>
                        </a:rPr>
                        <a:t>виробники</a:t>
                      </a:r>
                      <a:endParaRPr lang="en-US" sz="2000" b="0" i="0" u="none" strike="noStrike" kern="1200" dirty="0">
                        <a:solidFill>
                          <a:schemeClr val="bg1">
                            <a:lumMod val="65000"/>
                          </a:schemeClr>
                        </a:solidFill>
                        <a:effectLst/>
                        <a:latin typeface="+mn-lt"/>
                        <a:ea typeface="+mn-ea"/>
                        <a:cs typeface="+mn-cs"/>
                      </a:endParaRPr>
                    </a:p>
                  </a:txBody>
                  <a:tcPr marL="0" marR="0" marT="0" marB="0" anchor="ctr">
                    <a:lnL w="0" cmpd="sng">
                      <a:solidFill>
                        <a:schemeClr val="lt1"/>
                      </a:solidFill>
                    </a:lnL>
                    <a:lnR w="0" cap="flat" cmpd="sng" algn="ctr">
                      <a:solidFill>
                        <a:schemeClr val="lt1"/>
                      </a:solidFill>
                      <a:prstDash val="solid"/>
                      <a:round/>
                      <a:headEnd type="none" w="med" len="med"/>
                      <a:tailEnd type="none" w="med" len="med"/>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tc>
                  <a:txBody>
                    <a:bodyPr/>
                    <a:lstStyle/>
                    <a:p>
                      <a:pPr marL="0" algn="ctr" defTabSz="914400" rtl="0" eaLnBrk="1" fontAlgn="t" latinLnBrk="0" hangingPunct="1"/>
                      <a:r>
                        <a:rPr lang="en-US" sz="2000" b="0" kern="1200" dirty="0">
                          <a:solidFill>
                            <a:schemeClr val="bg1">
                              <a:lumMod val="65000"/>
                            </a:schemeClr>
                          </a:solidFill>
                          <a:latin typeface="Arial" panose="020B0604020202020204" pitchFamily="34" charset="0"/>
                          <a:ea typeface="+mn-ea"/>
                          <a:cs typeface="Arial" panose="020B0604020202020204" pitchFamily="34" charset="0"/>
                        </a:rPr>
                        <a:t> 17</a:t>
                      </a:r>
                      <a:r>
                        <a:rPr lang="uk-UA" sz="2000" b="0" kern="1200" dirty="0">
                          <a:solidFill>
                            <a:schemeClr val="bg1">
                              <a:lumMod val="65000"/>
                            </a:schemeClr>
                          </a:solidFill>
                          <a:latin typeface="Arial" panose="020B0604020202020204" pitchFamily="34" charset="0"/>
                          <a:ea typeface="+mn-ea"/>
                          <a:cs typeface="Arial" panose="020B0604020202020204" pitchFamily="34" charset="0"/>
                        </a:rPr>
                        <a:t>%</a:t>
                      </a:r>
                      <a:endParaRPr lang="ru-RU" sz="2000" b="0" kern="1200" dirty="0">
                        <a:solidFill>
                          <a:schemeClr val="bg1">
                            <a:lumMod val="65000"/>
                          </a:schemeClr>
                        </a:solidFill>
                        <a:latin typeface="Arial" panose="020B0604020202020204" pitchFamily="34" charset="0"/>
                        <a:ea typeface="+mn-ea"/>
                        <a:cs typeface="Arial" panose="020B0604020202020204" pitchFamily="34" charset="0"/>
                      </a:endParaRPr>
                    </a:p>
                  </a:txBody>
                  <a:tcPr marL="9525" marR="9525" marT="9525" marB="0" anchor="ctr">
                    <a:lnL w="0" cap="flat" cmpd="sng" algn="ctr">
                      <a:solidFill>
                        <a:schemeClr val="lt1"/>
                      </a:solidFill>
                      <a:prstDash val="solid"/>
                      <a:round/>
                      <a:headEnd type="none" w="med" len="med"/>
                      <a:tailEnd type="none" w="med" len="med"/>
                    </a:lnL>
                    <a:lnR w="0" cmpd="sng">
                      <a:solidFill>
                        <a:schemeClr val="lt1"/>
                      </a:solidFill>
                    </a:lnR>
                    <a:lnT w="12700" cap="flat" cmpd="sng" algn="ctr">
                      <a:solidFill>
                        <a:srgbClr val="DFDFD9"/>
                      </a:solidFill>
                      <a:prstDash val="solid"/>
                      <a:round/>
                      <a:headEnd type="none" w="med" len="med"/>
                      <a:tailEnd type="none" w="med" len="med"/>
                    </a:lnT>
                    <a:lnB w="12700" cap="flat" cmpd="sng" algn="ctr">
                      <a:solidFill>
                        <a:srgbClr val="DFDFD9"/>
                      </a:solidFill>
                      <a:prstDash val="solid"/>
                      <a:round/>
                      <a:headEnd type="none" w="med" len="med"/>
                      <a:tailEnd type="none" w="med" len="med"/>
                    </a:lnB>
                    <a:solidFill>
                      <a:srgbClr val="FFFFFF"/>
                    </a:solidFill>
                  </a:tcPr>
                </a:tc>
                <a:extLst>
                  <a:ext uri="{0D108BD9-81ED-4DB2-BD59-A6C34878D82A}">
                    <a16:rowId xmlns:a16="http://schemas.microsoft.com/office/drawing/2014/main" val="241043667"/>
                  </a:ext>
                </a:extLst>
              </a:tr>
            </a:tbl>
          </a:graphicData>
        </a:graphic>
      </p:graphicFrame>
      <p:sp>
        <p:nvSpPr>
          <p:cNvPr id="11" name="TextBox 10">
            <a:extLst>
              <a:ext uri="{FF2B5EF4-FFF2-40B4-BE49-F238E27FC236}">
                <a16:creationId xmlns:a16="http://schemas.microsoft.com/office/drawing/2014/main" id="{F61D96F3-F08D-B660-6FB5-C2646CB4DD1B}"/>
              </a:ext>
            </a:extLst>
          </p:cNvPr>
          <p:cNvSpPr txBox="1"/>
          <p:nvPr/>
        </p:nvSpPr>
        <p:spPr>
          <a:xfrm>
            <a:off x="362744" y="314724"/>
            <a:ext cx="11466512" cy="861774"/>
          </a:xfrm>
          <a:prstGeom prst="rect">
            <a:avLst/>
          </a:prstGeom>
          <a:noFill/>
        </p:spPr>
        <p:txBody>
          <a:bodyPr wrap="square" lIns="0" tIns="0" rIns="0" bIns="0" rtlCol="0">
            <a:spAutoFit/>
          </a:bodyPr>
          <a:lstStyle/>
          <a:p>
            <a:pPr>
              <a:spcBef>
                <a:spcPts val="600"/>
              </a:spcBef>
            </a:pPr>
            <a:r>
              <a:rPr lang="uk-UA" sz="2800" b="1" dirty="0">
                <a:solidFill>
                  <a:schemeClr val="tx1">
                    <a:lumMod val="50000"/>
                  </a:schemeClr>
                </a:solidFill>
              </a:rPr>
              <a:t>Бренди</a:t>
            </a:r>
            <a:r>
              <a:rPr lang="uk-UA" sz="2800" b="1" dirty="0"/>
              <a:t> та виробники </a:t>
            </a:r>
            <a:r>
              <a:rPr lang="ru-RU" sz="2800" b="1" dirty="0"/>
              <a:t>продукці</a:t>
            </a:r>
            <a:r>
              <a:rPr lang="uk-UA" sz="2800" b="1" dirty="0"/>
              <a:t>ї, що</a:t>
            </a:r>
            <a:r>
              <a:rPr lang="ru-RU" sz="2800" b="1" dirty="0"/>
              <a:t> маркована для Duty Free або для експорту, яка реалізується нелегально</a:t>
            </a:r>
            <a:endParaRPr lang="uk-UA" sz="2800" b="1" dirty="0">
              <a:solidFill>
                <a:schemeClr val="tx1">
                  <a:lumMod val="50000"/>
                </a:schemeClr>
              </a:solidFill>
              <a:latin typeface="+mj-lt"/>
              <a:ea typeface="+mj-ea"/>
              <a:cs typeface="+mj-cs"/>
            </a:endParaRPr>
          </a:p>
        </p:txBody>
      </p:sp>
      <p:pic>
        <p:nvPicPr>
          <p:cNvPr id="14" name="Picture 2">
            <a:extLst>
              <a:ext uri="{FF2B5EF4-FFF2-40B4-BE49-F238E27FC236}">
                <a16:creationId xmlns:a16="http://schemas.microsoft.com/office/drawing/2014/main" id="{DA00CB84-B7FD-20E4-5D96-464ED82780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8" t="32856" r="49978" b="60222"/>
          <a:stretch/>
        </p:blipFill>
        <p:spPr bwMode="auto">
          <a:xfrm flipV="1">
            <a:off x="2746149" y="4242430"/>
            <a:ext cx="996696" cy="73114"/>
          </a:xfrm>
          <a:prstGeom prst="rect">
            <a:avLst/>
          </a:prstGeom>
          <a:solidFill>
            <a:srgbClr val="FFFFFF"/>
          </a:solidFill>
          <a:ln w="12700">
            <a:noFill/>
          </a:ln>
        </p:spPr>
      </p:pic>
      <p:sp>
        <p:nvSpPr>
          <p:cNvPr id="15" name="TextBox 14">
            <a:extLst>
              <a:ext uri="{FF2B5EF4-FFF2-40B4-BE49-F238E27FC236}">
                <a16:creationId xmlns:a16="http://schemas.microsoft.com/office/drawing/2014/main" id="{E280504C-A451-137A-FBD9-441D2C72492C}"/>
              </a:ext>
            </a:extLst>
          </p:cNvPr>
          <p:cNvSpPr txBox="1"/>
          <p:nvPr/>
        </p:nvSpPr>
        <p:spPr>
          <a:xfrm>
            <a:off x="4023289" y="2246933"/>
            <a:ext cx="658368" cy="307777"/>
          </a:xfrm>
          <a:prstGeom prst="rect">
            <a:avLst/>
          </a:prstGeom>
          <a:noFill/>
        </p:spPr>
        <p:txBody>
          <a:bodyPr wrap="square" lIns="0" tIns="0" rIns="0" bIns="0" rtlCol="0">
            <a:spAutoFit/>
          </a:bodyPr>
          <a:lstStyle/>
          <a:p>
            <a:r>
              <a:rPr lang="en-US" sz="2000" dirty="0"/>
              <a:t>62%</a:t>
            </a:r>
            <a:endParaRPr lang="ru-UA" sz="2000" dirty="0" err="1"/>
          </a:p>
        </p:txBody>
      </p:sp>
      <p:sp>
        <p:nvSpPr>
          <p:cNvPr id="16" name="TextBox 15">
            <a:extLst>
              <a:ext uri="{FF2B5EF4-FFF2-40B4-BE49-F238E27FC236}">
                <a16:creationId xmlns:a16="http://schemas.microsoft.com/office/drawing/2014/main" id="{3436765D-B505-7A91-CC8B-1FA226F19D44}"/>
              </a:ext>
            </a:extLst>
          </p:cNvPr>
          <p:cNvSpPr txBox="1"/>
          <p:nvPr/>
        </p:nvSpPr>
        <p:spPr>
          <a:xfrm>
            <a:off x="4035453" y="2867580"/>
            <a:ext cx="713232" cy="307777"/>
          </a:xfrm>
          <a:prstGeom prst="rect">
            <a:avLst/>
          </a:prstGeom>
          <a:noFill/>
        </p:spPr>
        <p:txBody>
          <a:bodyPr wrap="square" lIns="0" tIns="0" rIns="0" bIns="0" rtlCol="0">
            <a:spAutoFit/>
          </a:bodyPr>
          <a:lstStyle/>
          <a:p>
            <a:r>
              <a:rPr lang="en-US" sz="2000" dirty="0"/>
              <a:t>8%</a:t>
            </a:r>
            <a:endParaRPr lang="ru-UA" sz="2000" dirty="0" err="1"/>
          </a:p>
        </p:txBody>
      </p:sp>
      <p:sp>
        <p:nvSpPr>
          <p:cNvPr id="17" name="TextBox 16">
            <a:extLst>
              <a:ext uri="{FF2B5EF4-FFF2-40B4-BE49-F238E27FC236}">
                <a16:creationId xmlns:a16="http://schemas.microsoft.com/office/drawing/2014/main" id="{92FF3BBF-F80D-8790-AE30-52D9868921B2}"/>
              </a:ext>
            </a:extLst>
          </p:cNvPr>
          <p:cNvSpPr txBox="1"/>
          <p:nvPr/>
        </p:nvSpPr>
        <p:spPr>
          <a:xfrm>
            <a:off x="4035453" y="3488227"/>
            <a:ext cx="713232" cy="307777"/>
          </a:xfrm>
          <a:prstGeom prst="rect">
            <a:avLst/>
          </a:prstGeom>
          <a:noFill/>
        </p:spPr>
        <p:txBody>
          <a:bodyPr wrap="square" lIns="0" tIns="0" rIns="0" bIns="0" rtlCol="0">
            <a:spAutoFit/>
          </a:bodyPr>
          <a:lstStyle/>
          <a:p>
            <a:r>
              <a:rPr lang="en-US" sz="2000" dirty="0"/>
              <a:t>4%</a:t>
            </a:r>
            <a:endParaRPr lang="ru-UA" sz="2000" dirty="0" err="1"/>
          </a:p>
        </p:txBody>
      </p:sp>
      <p:sp>
        <p:nvSpPr>
          <p:cNvPr id="18" name="TextBox 17">
            <a:extLst>
              <a:ext uri="{FF2B5EF4-FFF2-40B4-BE49-F238E27FC236}">
                <a16:creationId xmlns:a16="http://schemas.microsoft.com/office/drawing/2014/main" id="{561D9D7F-9DF9-3F22-7E5F-4139E6749097}"/>
              </a:ext>
            </a:extLst>
          </p:cNvPr>
          <p:cNvSpPr txBox="1"/>
          <p:nvPr/>
        </p:nvSpPr>
        <p:spPr>
          <a:xfrm>
            <a:off x="4023289" y="4105500"/>
            <a:ext cx="713232" cy="307777"/>
          </a:xfrm>
          <a:prstGeom prst="rect">
            <a:avLst/>
          </a:prstGeom>
          <a:noFill/>
        </p:spPr>
        <p:txBody>
          <a:bodyPr wrap="square" lIns="0" tIns="0" rIns="0" bIns="0" rtlCol="0">
            <a:spAutoFit/>
          </a:bodyPr>
          <a:lstStyle/>
          <a:p>
            <a:r>
              <a:rPr lang="en-US" sz="2000" dirty="0"/>
              <a:t>3%</a:t>
            </a:r>
            <a:endParaRPr lang="ru-UA" sz="2000" dirty="0" err="1"/>
          </a:p>
        </p:txBody>
      </p:sp>
      <p:pic>
        <p:nvPicPr>
          <p:cNvPr id="3" name="Picture 2">
            <a:extLst>
              <a:ext uri="{FF2B5EF4-FFF2-40B4-BE49-F238E27FC236}">
                <a16:creationId xmlns:a16="http://schemas.microsoft.com/office/drawing/2014/main" id="{964ECE56-94B5-F6A7-7297-4CA54DC7D4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8" t="32856" r="49978" b="60222"/>
          <a:stretch/>
        </p:blipFill>
        <p:spPr bwMode="auto">
          <a:xfrm flipV="1">
            <a:off x="2746220" y="3645811"/>
            <a:ext cx="996696" cy="73114"/>
          </a:xfrm>
          <a:prstGeom prst="rect">
            <a:avLst/>
          </a:prstGeom>
          <a:solidFill>
            <a:srgbClr val="FFFFFF"/>
          </a:solidFill>
          <a:ln w="12700">
            <a:noFill/>
          </a:ln>
        </p:spPr>
      </p:pic>
      <p:sp>
        <p:nvSpPr>
          <p:cNvPr id="5" name="TextBox 4">
            <a:extLst>
              <a:ext uri="{FF2B5EF4-FFF2-40B4-BE49-F238E27FC236}">
                <a16:creationId xmlns:a16="http://schemas.microsoft.com/office/drawing/2014/main" id="{B4D27BE8-5601-7788-DF25-379DD493FFA9}"/>
              </a:ext>
            </a:extLst>
          </p:cNvPr>
          <p:cNvSpPr txBox="1"/>
          <p:nvPr/>
        </p:nvSpPr>
        <p:spPr>
          <a:xfrm>
            <a:off x="4071958" y="5404782"/>
            <a:ext cx="713232" cy="307777"/>
          </a:xfrm>
          <a:prstGeom prst="rect">
            <a:avLst/>
          </a:prstGeom>
          <a:noFill/>
        </p:spPr>
        <p:txBody>
          <a:bodyPr wrap="square" lIns="0" tIns="0" rIns="0" bIns="0" rtlCol="0">
            <a:spAutoFit/>
          </a:bodyPr>
          <a:lstStyle/>
          <a:p>
            <a:r>
              <a:rPr lang="en-US" sz="2000" dirty="0"/>
              <a:t>2%</a:t>
            </a:r>
            <a:endParaRPr lang="ru-UA" sz="2000" dirty="0" err="1"/>
          </a:p>
        </p:txBody>
      </p:sp>
      <p:pic>
        <p:nvPicPr>
          <p:cNvPr id="6" name="Picture 2">
            <a:extLst>
              <a:ext uri="{FF2B5EF4-FFF2-40B4-BE49-F238E27FC236}">
                <a16:creationId xmlns:a16="http://schemas.microsoft.com/office/drawing/2014/main" id="{9D8B46E0-B564-C8C9-E973-BD4E3BA34D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8" t="32856" r="49978" b="60222"/>
          <a:stretch/>
        </p:blipFill>
        <p:spPr bwMode="auto">
          <a:xfrm flipV="1">
            <a:off x="2758313" y="4924439"/>
            <a:ext cx="996696" cy="73114"/>
          </a:xfrm>
          <a:prstGeom prst="rect">
            <a:avLst/>
          </a:prstGeom>
          <a:solidFill>
            <a:srgbClr val="FFFFFF"/>
          </a:solidFill>
          <a:ln w="12700">
            <a:noFill/>
          </a:ln>
        </p:spPr>
      </p:pic>
      <p:sp>
        <p:nvSpPr>
          <p:cNvPr id="7" name="TextBox 6">
            <a:extLst>
              <a:ext uri="{FF2B5EF4-FFF2-40B4-BE49-F238E27FC236}">
                <a16:creationId xmlns:a16="http://schemas.microsoft.com/office/drawing/2014/main" id="{EA521A23-F879-97F2-2D21-41CD40CE136D}"/>
              </a:ext>
            </a:extLst>
          </p:cNvPr>
          <p:cNvSpPr txBox="1"/>
          <p:nvPr/>
        </p:nvSpPr>
        <p:spPr>
          <a:xfrm>
            <a:off x="4035453" y="4787509"/>
            <a:ext cx="713232" cy="307777"/>
          </a:xfrm>
          <a:prstGeom prst="rect">
            <a:avLst/>
          </a:prstGeom>
          <a:noFill/>
        </p:spPr>
        <p:txBody>
          <a:bodyPr wrap="square" lIns="0" tIns="0" rIns="0" bIns="0" rtlCol="0">
            <a:spAutoFit/>
          </a:bodyPr>
          <a:lstStyle/>
          <a:p>
            <a:r>
              <a:rPr lang="en-US" sz="2000" dirty="0"/>
              <a:t>3%</a:t>
            </a:r>
            <a:endParaRPr lang="ru-UA" sz="2000" dirty="0" err="1"/>
          </a:p>
        </p:txBody>
      </p:sp>
      <p:pic>
        <p:nvPicPr>
          <p:cNvPr id="19" name="Picture 2">
            <a:extLst>
              <a:ext uri="{FF2B5EF4-FFF2-40B4-BE49-F238E27FC236}">
                <a16:creationId xmlns:a16="http://schemas.microsoft.com/office/drawing/2014/main" id="{BCCF541F-34ED-DBC3-4CF3-7A2CB33C01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8" t="32856" r="49978" b="60222"/>
          <a:stretch/>
        </p:blipFill>
        <p:spPr bwMode="auto">
          <a:xfrm flipV="1">
            <a:off x="2746149" y="5533559"/>
            <a:ext cx="996696" cy="73114"/>
          </a:xfrm>
          <a:prstGeom prst="rect">
            <a:avLst/>
          </a:prstGeom>
          <a:solidFill>
            <a:srgbClr val="FFFFFF"/>
          </a:solidFill>
          <a:ln w="12700">
            <a:noFill/>
          </a:ln>
        </p:spPr>
      </p:pic>
      <p:sp>
        <p:nvSpPr>
          <p:cNvPr id="20" name="TextBox 19">
            <a:extLst>
              <a:ext uri="{FF2B5EF4-FFF2-40B4-BE49-F238E27FC236}">
                <a16:creationId xmlns:a16="http://schemas.microsoft.com/office/drawing/2014/main" id="{FD89D0E8-460B-DAA0-7B93-03C49AFA82E5}"/>
              </a:ext>
            </a:extLst>
          </p:cNvPr>
          <p:cNvSpPr txBox="1"/>
          <p:nvPr/>
        </p:nvSpPr>
        <p:spPr>
          <a:xfrm>
            <a:off x="5497149" y="6406459"/>
            <a:ext cx="3125296" cy="184666"/>
          </a:xfrm>
          <a:prstGeom prst="rect">
            <a:avLst/>
          </a:prstGeom>
          <a:noFill/>
        </p:spPr>
        <p:txBody>
          <a:bodyPr wrap="square" lIns="0" tIns="0" rIns="0" bIns="0" rtlCol="0">
            <a:spAutoFit/>
          </a:bodyPr>
          <a:lstStyle/>
          <a:p>
            <a:r>
              <a:rPr lang="ru-RU" sz="1200" dirty="0"/>
              <a:t>* </a:t>
            </a:r>
            <a:r>
              <a:rPr lang="uk-UA" sz="1200" dirty="0"/>
              <a:t>Згідно того, як зазначено на пачці сигарет </a:t>
            </a:r>
            <a:endParaRPr lang="ru-RU" sz="1200" dirty="0" err="1"/>
          </a:p>
        </p:txBody>
      </p:sp>
      <p:sp>
        <p:nvSpPr>
          <p:cNvPr id="4" name="Номер слайда 3">
            <a:extLst>
              <a:ext uri="{FF2B5EF4-FFF2-40B4-BE49-F238E27FC236}">
                <a16:creationId xmlns:a16="http://schemas.microsoft.com/office/drawing/2014/main" id="{4E225C93-A88F-3C73-2279-D2494C02DE4F}"/>
              </a:ext>
            </a:extLst>
          </p:cNvPr>
          <p:cNvSpPr>
            <a:spLocks noGrp="1"/>
          </p:cNvSpPr>
          <p:nvPr>
            <p:ph type="sldNum" sz="quarter" idx="4"/>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107036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TOCTABLESPERSLIDE" val="2"/>
  <p:tag name="NUMBEROFPAGES" val="12"/>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4.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5.xml><?xml version="1.0" encoding="utf-8"?>
<p:tagLst xmlns:a="http://schemas.openxmlformats.org/drawingml/2006/main" xmlns:r="http://schemas.openxmlformats.org/officeDocument/2006/relationships" xmlns:p="http://schemas.openxmlformats.org/presentationml/2006/main">
  <p:tag name="LINKEDTO" val="24845910"/>
  <p:tag name="SOURCEHASH" val="22286602"/>
  <p:tag name="SHAPETYPE" val="BACKGROUNDSHAPE"/>
</p:tagLst>
</file>

<file path=ppt/tags/tag16.xml><?xml version="1.0" encoding="utf-8"?>
<p:tagLst xmlns:a="http://schemas.openxmlformats.org/drawingml/2006/main" xmlns:r="http://schemas.openxmlformats.org/officeDocument/2006/relationships" xmlns:p="http://schemas.openxmlformats.org/presentationml/2006/main">
  <p:tag name="LINKEDTO" val="6250253"/>
  <p:tag name="SOURCEHASH" val="56252285"/>
  <p:tag name="SHAPETYPE" val="BACKGROUNDSHAPE"/>
</p:tagLst>
</file>

<file path=ppt/tags/tag17.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 name="LINKEDTO" val="6250253"/>
  <p:tag name="SOURCEHASH" val="36508524"/>
  <p:tag name="SHAPETYPE" val="BACKGROUNDSHAPE"/>
</p:tagLst>
</file>

<file path=ppt/tags/tag18.xml><?xml version="1.0" encoding="utf-8"?>
<p:tagLst xmlns:a="http://schemas.openxmlformats.org/drawingml/2006/main" xmlns:r="http://schemas.openxmlformats.org/officeDocument/2006/relationships" xmlns:p="http://schemas.openxmlformats.org/presentationml/2006/main">
  <p:tag name="CELL_POSITION" val="9,1,48,34288,95,08868"/>
</p:tagLst>
</file>

<file path=ppt/tags/tag19.xml><?xml version="1.0" encoding="utf-8"?>
<p:tagLst xmlns:a="http://schemas.openxmlformats.org/drawingml/2006/main" xmlns:r="http://schemas.openxmlformats.org/officeDocument/2006/relationships" xmlns:p="http://schemas.openxmlformats.org/presentationml/2006/main">
  <p:tag name="CELL_POSITION" val="1,3,5,969828,50,5095"/>
  <p:tag name="TABLETYPE" val="NORMAL"/>
  <p:tag name="TABLE_ID" val="11041789"/>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CELL_POSITION" val="1,3,5,969828,50,5095"/>
  <p:tag name="TABLETYPE" val="NORMAL"/>
  <p:tag name="TABLE_ID" val="11041789"/>
</p:tagLst>
</file>

<file path=ppt/tags/tag21.xml><?xml version="1.0" encoding="utf-8"?>
<p:tagLst xmlns:a="http://schemas.openxmlformats.org/drawingml/2006/main" xmlns:r="http://schemas.openxmlformats.org/officeDocument/2006/relationships" xmlns:p="http://schemas.openxmlformats.org/presentationml/2006/main">
  <p:tag name="CELL_POSITION" val="1,3,5,969828,50,5095"/>
  <p:tag name="TABLETYPE" val="NORMAL"/>
  <p:tag name="TABLE_ID" val="11041789"/>
</p:tagLst>
</file>

<file path=ppt/tags/tag22.xml><?xml version="1.0" encoding="utf-8"?>
<p:tagLst xmlns:a="http://schemas.openxmlformats.org/drawingml/2006/main" xmlns:r="http://schemas.openxmlformats.org/officeDocument/2006/relationships" xmlns:p="http://schemas.openxmlformats.org/presentationml/2006/main">
  <p:tag name="CELL_POSITION" val="1,3,5,969828,50,5095"/>
  <p:tag name="TABLETYPE" val="NORMAL"/>
  <p:tag name="TABLE_ID" val="11041789"/>
</p:tagLst>
</file>

<file path=ppt/tags/tag23.xml><?xml version="1.0" encoding="utf-8"?>
<p:tagLst xmlns:a="http://schemas.openxmlformats.org/drawingml/2006/main" xmlns:r="http://schemas.openxmlformats.org/officeDocument/2006/relationships" xmlns:p="http://schemas.openxmlformats.org/presentationml/2006/main">
  <p:tag name="TABLE_ID" val="40420929"/>
  <p:tag name="CELL_POSITION" val="5,1,23,58607,4,410295"/>
  <p:tag name="TABLETYPE" val="NORMAL"/>
</p:tagLst>
</file>

<file path=ppt/tags/tag24.xml><?xml version="1.0" encoding="utf-8"?>
<p:tagLst xmlns:a="http://schemas.openxmlformats.org/drawingml/2006/main" xmlns:r="http://schemas.openxmlformats.org/officeDocument/2006/relationships" xmlns:p="http://schemas.openxmlformats.org/presentationml/2006/main">
  <p:tag name="TABLE_ID" val="40420929"/>
  <p:tag name="CELL_POSITION" val="5,1,23,58607,4,410295"/>
  <p:tag name="TABLETYPE" val="NORMAL"/>
</p:tagLst>
</file>

<file path=ppt/tags/tag25.xml><?xml version="1.0" encoding="utf-8"?>
<p:tagLst xmlns:a="http://schemas.openxmlformats.org/drawingml/2006/main" xmlns:r="http://schemas.openxmlformats.org/officeDocument/2006/relationships" xmlns:p="http://schemas.openxmlformats.org/presentationml/2006/main">
  <p:tag name="LINKEDTO" val="24845910"/>
  <p:tag name="SOURCEHASH" val="22286602"/>
  <p:tag name="SHAPETYPE" val="BACKGROUNDSHAPE"/>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621E18E1-E447-4C07-B38C-0DB4D1E96E3B}"/>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FC360E35-1948-4014-8F54-3E0652FABC5E}"/>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4DFE48A5-8C20-4926-BD6C-B3F9EAE16DE8}"/>
    </a:ext>
  </a:extLst>
</a:theme>
</file>

<file path=ppt/theme/theme4.xml><?xml version="1.0" encoding="utf-8"?>
<a:theme xmlns:a="http://schemas.openxmlformats.org/drawingml/2006/main" name="OLD_985520343_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5.xml><?xml version="1.0" encoding="utf-8"?>
<a:theme xmlns:a="http://schemas.openxmlformats.org/drawingml/2006/main" name="OLD_-382040221_3_Content slides - no sub heading">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reports and proposals.potx" id="{CEABE82B-428E-415B-8789-916AE08B77B0}" vid="{6B3998C9-C592-4210-91FA-8C83EF52011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WP Colour Theme">
    <a:dk1>
      <a:srgbClr val="595959"/>
    </a:dk1>
    <a:lt1>
      <a:srgbClr val="FFFFFF"/>
    </a:lt1>
    <a:dk2>
      <a:srgbClr val="000000"/>
    </a:dk2>
    <a:lt2>
      <a:srgbClr val="FFFFFF"/>
    </a:lt2>
    <a:accent1>
      <a:srgbClr val="92D400"/>
    </a:accent1>
    <a:accent2>
      <a:srgbClr val="717171"/>
    </a:accent2>
    <a:accent3>
      <a:srgbClr val="C0C0C0"/>
    </a:accent3>
    <a:accent4>
      <a:srgbClr val="3AA960"/>
    </a:accent4>
    <a:accent5>
      <a:srgbClr val="9CD4B9"/>
    </a:accent5>
    <a:accent6>
      <a:srgbClr val="006F7D"/>
    </a:accent6>
    <a:hlink>
      <a:srgbClr val="1D84C7"/>
    </a:hlink>
    <a:folHlink>
      <a:srgbClr val="8353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9" ma:contentTypeDescription="Create a new document." ma:contentTypeScope="" ma:versionID="09c2a4b0508b627c0c149fad733da5c6">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64704655ee80b2c7907e5f3b989bd232"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1AF3404B-4F09-4AB4-85D4-C77C2A498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151f8561-6f96-4f27-8d07-586630768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51f8561-6f96-4f27-8d07-5866307680bb"/>
    <ds:schemaRef ds:uri="349d2e48-d219-423f-a60f-a81395996a24"/>
  </ds:schemaRefs>
</ds:datastoreItem>
</file>

<file path=docProps/app.xml><?xml version="1.0" encoding="utf-8"?>
<Properties xmlns="http://schemas.openxmlformats.org/officeDocument/2006/extended-properties" xmlns:vt="http://schemas.openxmlformats.org/officeDocument/2006/docPropsVTypes">
  <Template>Kantar presentation template 16x9</Template>
  <TotalTime>511</TotalTime>
  <Words>783</Words>
  <Application>Microsoft Office PowerPoint</Application>
  <PresentationFormat>Широкоэкранный</PresentationFormat>
  <Paragraphs>200</Paragraphs>
  <Slides>13</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5</vt:i4>
      </vt:variant>
      <vt:variant>
        <vt:lpstr>Заголовки слайдов</vt:lpstr>
      </vt:variant>
      <vt:variant>
        <vt:i4>13</vt:i4>
      </vt:variant>
    </vt:vector>
  </HeadingPairs>
  <TitlesOfParts>
    <vt:vector size="21" baseType="lpstr">
      <vt:lpstr>Arial</vt:lpstr>
      <vt:lpstr>Calibri</vt:lpstr>
      <vt:lpstr>Wingdings</vt:lpstr>
      <vt:lpstr>Kantar template master</vt:lpstr>
      <vt:lpstr>Content slides - no sub heading</vt:lpstr>
      <vt:lpstr>Technical</vt:lpstr>
      <vt:lpstr>OLD_985520343_Content slides - no sub heading</vt:lpstr>
      <vt:lpstr>OLD_-382040221_3_Content slides - no sub heading</vt:lpstr>
      <vt:lpstr>Дослідження ринку нелегальної торгівлі</vt:lpstr>
      <vt:lpstr>Ціль дослідження</vt:lpstr>
      <vt:lpstr>Дизайн дослідження</vt:lpstr>
      <vt:lpstr>В лютому 2023 року, рівень нелегальної тютюнової продукції сягнув 20,2%. </vt:lpstr>
      <vt:lpstr>Середньорічний показник обсягів нелегального ринку сигарет в Україні продовжує зростати</vt:lpstr>
      <vt:lpstr>Обсяг тіньового ринку сигарет в Україні в грошовому вимірі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Дослідження ринку нелегальної торгівлі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Tetyana Sverdlyk</dc:creator>
  <cp:keywords>Project reference</cp:keywords>
  <dc:description>Date</dc:description>
  <cp:lastModifiedBy>Yezhov, Kyrylo ()</cp:lastModifiedBy>
  <cp:revision>1073</cp:revision>
  <cp:lastPrinted>2017-03-24T13:40:26Z</cp:lastPrinted>
  <dcterms:created xsi:type="dcterms:W3CDTF">2020-03-24T13:13:44Z</dcterms:created>
  <dcterms:modified xsi:type="dcterms:W3CDTF">2023-05-12T17:21:05Z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y fmtid="{D5CDD505-2E9C-101B-9397-08002B2CF9AE}" pid="3" name="MSIP_Label_3741da7a-79c1-417c-b408-16c0bfe99fca_Enabled">
    <vt:lpwstr>true</vt:lpwstr>
  </property>
  <property fmtid="{D5CDD505-2E9C-101B-9397-08002B2CF9AE}" pid="4" name="MSIP_Label_3741da7a-79c1-417c-b408-16c0bfe99fca_SetDate">
    <vt:lpwstr>2023-05-03T13:30:50Z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fd56fb91-ce6e-4929-b99b-2e017093ff75</vt:lpwstr>
  </property>
  <property fmtid="{D5CDD505-2E9C-101B-9397-08002B2CF9AE}" pid="9" name="MSIP_Label_3741da7a-79c1-417c-b408-16c0bfe99fca_ContentBits">
    <vt:lpwstr>0</vt:lpwstr>
  </property>
</Properties>
</file>