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5143500" type="screen16x9"/>
  <p:notesSz cx="6761163" cy="9942513"/>
  <p:embeddedFontLst>
    <p:embeddedFont>
      <p:font typeface="Bookman Old Style" pitchFamily="18" charset="0"/>
      <p:regular r:id="rId5"/>
      <p:bold r:id="rId6"/>
      <p:italic r:id="rId7"/>
      <p:boldItalic r:id="rId8"/>
    </p:embeddedFon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3750" autoAdjust="0"/>
  </p:normalViewPr>
  <p:slideViewPr>
    <p:cSldViewPr snapToGrid="0">
      <p:cViewPr varScale="1">
        <p:scale>
          <a:sx n="87" d="100"/>
          <a:sy n="87" d="100"/>
        </p:scale>
        <p:origin x="-588" y="-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263" y="746125"/>
            <a:ext cx="6624637" cy="372745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13315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88;p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17410" name="Google Shape;89;p2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88;p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RU" sz="1100" smtClean="0">
              <a:latin typeface="Arial" charset="0"/>
              <a:cs typeface="Arial" charset="0"/>
            </a:endParaRPr>
          </a:p>
        </p:txBody>
      </p:sp>
      <p:sp>
        <p:nvSpPr>
          <p:cNvPr id="17410" name="Google Shape;89;p2:notes"/>
          <p:cNvSpPr>
            <a:spLocks noGrp="1" noRot="1" noChangeAspec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8B3-2415-4F9D-919C-4332CBD79F29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8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anchor="t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0FFFC-F878-44AE-B965-1A0B37E3C0BB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1FF43-E524-4731-BAA6-B9014005DCBF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F10E4-4D49-466C-B4C5-C608480838F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78FA-2E46-4473-A6A6-7CBE337F94DB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64" name="Google Shape;64;p34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E8726-2B59-439F-9084-C7593E897B70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605CA-E059-4775-9776-4BDCED83ED6C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>
            <a:spLocks noGrp="1"/>
          </p:cNvSpPr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body" idx="1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8;p25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9;p25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0;p25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75F2-1A5E-4049-ACFB-8FDE570971E8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Google Shape;6;p25"/>
          <p:cNvSpPr txBox="1"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39939" name="Google Shape;7;p25"/>
          <p:cNvSpPr txBox="1"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62468" name="Google Shape;8;p25"/>
          <p:cNvSpPr txBox="1">
            <a:spLocks noGrp="1"/>
          </p:cNvSpPr>
          <p:nvPr>
            <p:ph type="dt" idx="10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solidFill>
                  <a:srgbClr val="888888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9" name="Google Shape;9;p25"/>
          <p:cNvSpPr txBox="1">
            <a:spLocks noGrp="1"/>
          </p:cNvSpPr>
          <p:nvPr>
            <p:ph type="ftr" idx="11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ts val="1400"/>
              <a:buFont typeface="Arial" charset="0"/>
              <a:buNone/>
              <a:defRPr sz="1200">
                <a:solidFill>
                  <a:srgbClr val="888888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70" name="Google Shape;10;p25"/>
          <p:cNvSpPr txBox="1">
            <a:spLocks noGrp="1"/>
          </p:cNvSpPr>
          <p:nvPr>
            <p:ph type="sldNum" idx="12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200">
                <a:solidFill>
                  <a:srgbClr val="888888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1CF9FE30-5143-4F83-B09D-EE45AE7EAC0F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56" r:id="rId3"/>
    <p:sldLayoutId id="2147483654" r:id="rId4"/>
    <p:sldLayoutId id="2147483652" r:id="rId5"/>
    <p:sldLayoutId id="2147483651" r:id="rId6"/>
    <p:sldLayoutId id="2147483650" r:id="rId7"/>
    <p:sldLayoutId id="214748364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226771" y="1126541"/>
            <a:ext cx="8712403" cy="8119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200" dirty="0" smtClean="0">
                <a:solidFill>
                  <a:schemeClr val="tx1"/>
                </a:solidFill>
              </a:rPr>
              <a:t>Взаємовідносини між продавцями (постачальниками) і покупцями регулюються нормами Цивільного Кодексу України (ЦКУ) та Господарського Кодексу України (ГКУ). Строки розрахунків встановлюються договорами.</a:t>
            </a:r>
          </a:p>
          <a:p>
            <a:pPr algn="just"/>
            <a:r>
              <a:rPr lang="uk-UA" sz="1200" dirty="0" smtClean="0">
                <a:solidFill>
                  <a:schemeClr val="tx1"/>
                </a:solidFill>
              </a:rPr>
              <a:t>Торгівельні мережі (через монопольне становище) здійснюють розрахунки з постачальниками харчових продуктів </a:t>
            </a:r>
            <a:br>
              <a:rPr lang="uk-UA" sz="1200" dirty="0" smtClean="0">
                <a:solidFill>
                  <a:schemeClr val="tx1"/>
                </a:solidFill>
              </a:rPr>
            </a:br>
            <a:r>
              <a:rPr lang="uk-UA" sz="1200" dirty="0" smtClean="0">
                <a:solidFill>
                  <a:schemeClr val="tx1"/>
                </a:solidFill>
              </a:rPr>
              <a:t>від 3 до 6 місяців, застосовують систему бонусів і знижок.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13939" y="694946"/>
            <a:ext cx="3811219" cy="3218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Проблематика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5" name="Google Shape;91;p2"/>
          <p:cNvSpPr txBox="1">
            <a:spLocks noChangeArrowheads="1"/>
          </p:cNvSpPr>
          <p:nvPr/>
        </p:nvSpPr>
        <p:spPr bwMode="auto">
          <a:xfrm>
            <a:off x="-488950" y="2573338"/>
            <a:ext cx="79533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uk-UA" b="1">
                <a:solidFill>
                  <a:schemeClr val="tx1"/>
                </a:solidFill>
                <a:latin typeface="Bookman Old Style" pitchFamily="18" charset="0"/>
              </a:rPr>
              <a:t> </a:t>
            </a:r>
            <a:endParaRPr lang="ru-RU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grpSp>
        <p:nvGrpSpPr>
          <p:cNvPr id="16386" name="Google Shape;92;p2"/>
          <p:cNvGrpSpPr>
            <a:grpSpLocks/>
          </p:cNvGrpSpPr>
          <p:nvPr/>
        </p:nvGrpSpPr>
        <p:grpSpPr bwMode="auto">
          <a:xfrm>
            <a:off x="239713" y="226772"/>
            <a:ext cx="8340725" cy="519378"/>
            <a:chOff x="323528" y="258783"/>
            <a:chExt cx="8341200" cy="1016823"/>
          </a:xfrm>
        </p:grpSpPr>
        <p:sp>
          <p:nvSpPr>
            <p:cNvPr id="16428" name="Google Shape;93;p2"/>
            <p:cNvSpPr txBox="1">
              <a:spLocks noChangeArrowheads="1"/>
            </p:cNvSpPr>
            <p:nvPr/>
          </p:nvSpPr>
          <p:spPr bwMode="auto">
            <a:xfrm>
              <a:off x="611560" y="258783"/>
              <a:ext cx="8053168" cy="705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5" tIns="45700" rIns="91425" bIns="45700">
              <a:spAutoFit/>
            </a:bodyPr>
            <a:lstStyle/>
            <a:p>
              <a:pPr>
                <a:buClr>
                  <a:srgbClr val="000000"/>
                </a:buClr>
                <a:buFont typeface="Arial" charset="0"/>
                <a:buNone/>
              </a:pPr>
              <a:r>
                <a:rPr lang="uk-UA" sz="2400" b="1" dirty="0" smtClean="0"/>
                <a:t>Щодо торгівельної діяльності (харчові продукти) </a:t>
              </a:r>
              <a:endParaRPr lang="ru-RU" sz="2400" b="1" dirty="0"/>
            </a:p>
          </p:txBody>
        </p:sp>
        <p:sp>
          <p:nvSpPr>
            <p:cNvPr id="16429" name="Google Shape;94;p2"/>
            <p:cNvSpPr txBox="1">
              <a:spLocks noChangeArrowheads="1"/>
            </p:cNvSpPr>
            <p:nvPr/>
          </p:nvSpPr>
          <p:spPr bwMode="auto">
            <a:xfrm>
              <a:off x="611560" y="771550"/>
              <a:ext cx="11521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>
              <a:spAutoFit/>
            </a:bodyPr>
            <a:lstStyle/>
            <a:p>
              <a:pPr>
                <a:buClr>
                  <a:srgbClr val="000000"/>
                </a:buClr>
                <a:buFont typeface="Arial" charset="0"/>
                <a:buNone/>
              </a:pPr>
              <a:endParaRPr lang="ru-RU" sz="2000"/>
            </a:p>
          </p:txBody>
        </p:sp>
        <p:sp>
          <p:nvSpPr>
            <p:cNvPr id="16430" name="Google Shape;95;p2"/>
            <p:cNvSpPr>
              <a:spLocks noChangeArrowheads="1"/>
            </p:cNvSpPr>
            <p:nvPr/>
          </p:nvSpPr>
          <p:spPr bwMode="auto">
            <a:xfrm flipH="1">
              <a:off x="323528" y="267495"/>
              <a:ext cx="72008" cy="1008111"/>
            </a:xfrm>
            <a:prstGeom prst="rect">
              <a:avLst/>
            </a:prstGeom>
            <a:gradFill rotWithShape="0">
              <a:gsLst>
                <a:gs pos="0">
                  <a:srgbClr val="0082BA"/>
                </a:gs>
                <a:gs pos="100000">
                  <a:srgbClr val="009153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 anchor="ctr"/>
            <a:lstStyle/>
            <a:p>
              <a:pPr algn="ctr">
                <a:buClr>
                  <a:srgbClr val="000000"/>
                </a:buClr>
                <a:buFont typeface="Arial" charset="0"/>
                <a:buNone/>
              </a:pPr>
              <a:endParaRPr lang="ru-RU" sz="1800">
                <a:solidFill>
                  <a:srgbClr val="FFFFFF"/>
                </a:solidFill>
                <a:latin typeface="Calibri" pitchFamily="34" charset="0"/>
                <a:sym typeface="Calibri" pitchFamily="34" charset="0"/>
              </a:endParaRPr>
            </a:p>
          </p:txBody>
        </p:sp>
      </p:grpSp>
      <p:pic>
        <p:nvPicPr>
          <p:cNvPr id="16387" name="Google Shape;96;p2"/>
          <p:cNvPicPr preferRelativeResize="0"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6438" y="4769625"/>
            <a:ext cx="2200275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Прямоугольник 49"/>
          <p:cNvSpPr/>
          <p:nvPr/>
        </p:nvSpPr>
        <p:spPr>
          <a:xfrm>
            <a:off x="2683459" y="1995833"/>
            <a:ext cx="3885590" cy="33040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 проведення змін до законодавства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36522" y="2384756"/>
          <a:ext cx="8717283" cy="2320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031"/>
                <a:gridCol w="4857292"/>
                <a:gridCol w="1894637"/>
                <a:gridCol w="1214323"/>
              </a:tblGrid>
              <a:tr h="50706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Етапи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Законодавство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Розрахунки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Початок дії</a:t>
                      </a:r>
                      <a:endParaRPr lang="ru-RU" dirty="0"/>
                    </a:p>
                  </a:txBody>
                  <a:tcPr/>
                </a:tc>
              </a:tr>
              <a:tr h="7804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  <a:r>
                        <a:rPr lang="uk-UA" sz="1200" baseline="0" dirty="0" smtClean="0"/>
                        <a:t> етап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Внесення змін до ст. 712 ЦКУ,</a:t>
                      </a:r>
                      <a:r>
                        <a:rPr lang="uk-UA" sz="1200" baseline="0" dirty="0" smtClean="0"/>
                        <a:t> доповнення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ст. 267' 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</a:rPr>
                        <a:t>ГКУ </a:t>
                      </a:r>
                      <a:r>
                        <a:rPr lang="uk-UA" sz="1200" baseline="0" dirty="0" smtClean="0"/>
                        <a:t>шляхом приведення до норм законодавства ЄС  (законопроект реєстр</a:t>
                      </a:r>
                      <a:r>
                        <a:rPr lang="uk-UA" sz="1200" baseline="0" smtClean="0"/>
                        <a:t>. </a:t>
                      </a:r>
                      <a:br>
                        <a:rPr lang="uk-UA" sz="1200" baseline="0" smtClean="0"/>
                      </a:br>
                      <a:r>
                        <a:rPr lang="uk-UA" sz="1200" baseline="0" smtClean="0"/>
                        <a:t>№ </a:t>
                      </a:r>
                      <a:r>
                        <a:rPr lang="uk-UA" sz="1200" baseline="0" dirty="0" smtClean="0"/>
                        <a:t>2529)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до</a:t>
                      </a:r>
                      <a:r>
                        <a:rPr lang="uk-UA" sz="1200" baseline="0" dirty="0" smtClean="0"/>
                        <a:t> 10 днів – за швидкопсувні продукти</a:t>
                      </a:r>
                      <a:endParaRPr lang="ru-RU" sz="1200" baseline="0" dirty="0" smtClean="0"/>
                    </a:p>
                    <a:p>
                      <a:r>
                        <a:rPr lang="uk-UA" sz="1200" baseline="0" dirty="0" smtClean="0"/>
                        <a:t>до 60 днів – за інші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0" i="0" u="none" strike="noStrike" cap="none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≈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кінець 2020 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р.</a:t>
                      </a:r>
                      <a:endParaRPr lang="uk-UA" sz="1200" noProof="0" dirty="0"/>
                    </a:p>
                  </a:txBody>
                  <a:tcPr/>
                </a:tc>
              </a:tr>
              <a:tr h="1032783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ІІ етап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i="0" dirty="0" smtClean="0"/>
                        <a:t>Розроблення комплексного Закону України </a:t>
                      </a:r>
                      <a:r>
                        <a:rPr lang="en-US" sz="1200" i="0" dirty="0" smtClean="0"/>
                        <a:t>“</a:t>
                      </a:r>
                      <a:r>
                        <a:rPr lang="uk-UA" sz="1200" i="0" dirty="0" smtClean="0"/>
                        <a:t>Про торгівельну</a:t>
                      </a:r>
                      <a:r>
                        <a:rPr lang="uk-UA" sz="1200" i="0" baseline="0" dirty="0" smtClean="0"/>
                        <a:t> діяльність харчовими продуктами</a:t>
                      </a:r>
                      <a:r>
                        <a:rPr lang="en-US" sz="1200" i="0" dirty="0" smtClean="0"/>
                        <a:t>”</a:t>
                      </a:r>
                      <a:r>
                        <a:rPr lang="uk-UA" sz="1200" i="0" dirty="0" smtClean="0"/>
                        <a:t> , основні положення:</a:t>
                      </a:r>
                      <a:r>
                        <a:rPr lang="uk-UA" sz="1200" i="0" baseline="0" dirty="0" smtClean="0"/>
                        <a:t> </a:t>
                      </a:r>
                    </a:p>
                    <a:p>
                      <a:r>
                        <a:rPr lang="uk-UA" sz="1100" i="1" dirty="0" smtClean="0"/>
                        <a:t>терміни</a:t>
                      </a:r>
                      <a:r>
                        <a:rPr lang="uk-UA" sz="1100" i="1" baseline="0" dirty="0" smtClean="0"/>
                        <a:t> та визначення; принципи організації  торгівельної діяльності; ярмаркова діяльність; торгівельні мережі; доступ малих (локальних) виробників; порядок розрахунків; бонуси  (знижки), тощо</a:t>
                      </a:r>
                      <a:endParaRPr lang="ru-RU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 залежності від виду продукції  з урахування І етапу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uk-UA" sz="1200" b="0" i="0" u="none" strike="noStrike" cap="none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≈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протягом 2021 </a:t>
                      </a:r>
                      <a:r>
                        <a:rPr lang="uk-UA" sz="1200" b="0" i="0" u="none" strike="noStrike" cap="none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р.</a:t>
                      </a:r>
                      <a:endParaRPr lang="uk-UA" sz="1200" noProof="0" dirty="0" smtClean="0"/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91;p2"/>
          <p:cNvSpPr txBox="1">
            <a:spLocks noChangeArrowheads="1"/>
          </p:cNvSpPr>
          <p:nvPr/>
        </p:nvSpPr>
        <p:spPr bwMode="auto">
          <a:xfrm>
            <a:off x="-488950" y="2573338"/>
            <a:ext cx="79533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uk-UA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uk-UA" b="1">
                <a:solidFill>
                  <a:schemeClr val="tx1"/>
                </a:solidFill>
                <a:latin typeface="Bookman Old Style" pitchFamily="18" charset="0"/>
              </a:rPr>
              <a:t> </a:t>
            </a:r>
            <a:endParaRPr lang="ru-RU" b="1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ru-RU"/>
          </a:p>
        </p:txBody>
      </p:sp>
      <p:grpSp>
        <p:nvGrpSpPr>
          <p:cNvPr id="2" name="Google Shape;92;p2"/>
          <p:cNvGrpSpPr>
            <a:grpSpLocks/>
          </p:cNvGrpSpPr>
          <p:nvPr/>
        </p:nvGrpSpPr>
        <p:grpSpPr bwMode="auto">
          <a:xfrm>
            <a:off x="239713" y="226772"/>
            <a:ext cx="8692146" cy="1631289"/>
            <a:chOff x="323528" y="258783"/>
            <a:chExt cx="8341200" cy="3645384"/>
          </a:xfrm>
        </p:grpSpPr>
        <p:sp>
          <p:nvSpPr>
            <p:cNvPr id="16428" name="Google Shape;93;p2"/>
            <p:cNvSpPr txBox="1">
              <a:spLocks noChangeArrowheads="1"/>
            </p:cNvSpPr>
            <p:nvPr/>
          </p:nvSpPr>
          <p:spPr bwMode="auto">
            <a:xfrm>
              <a:off x="611560" y="258783"/>
              <a:ext cx="8053168" cy="3645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5" tIns="45700" rIns="91425" bIns="45700">
              <a:spAutoFit/>
            </a:bodyPr>
            <a:lstStyle/>
            <a:p>
              <a:pPr>
                <a:buClr>
                  <a:srgbClr val="000000"/>
                </a:buClr>
                <a:buFont typeface="Arial" charset="0"/>
                <a:buNone/>
              </a:pPr>
              <a:r>
                <a:rPr lang="uk-UA" sz="23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Прогноз проведення розрахунків торгівельними мережами з постачальниками харчової продукції </a:t>
              </a:r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після прийняття комплексного Закону України </a:t>
              </a:r>
              <a:b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</a:t>
              </a:r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 торгівельну діяльність харчовими продуктами</a:t>
              </a:r>
              <a:r>
                <a:rPr lang="en-US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”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29" name="Google Shape;94;p2"/>
            <p:cNvSpPr txBox="1">
              <a:spLocks noChangeArrowheads="1"/>
            </p:cNvSpPr>
            <p:nvPr/>
          </p:nvSpPr>
          <p:spPr bwMode="auto">
            <a:xfrm>
              <a:off x="611560" y="771550"/>
              <a:ext cx="11521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>
              <a:spAutoFit/>
            </a:bodyPr>
            <a:lstStyle/>
            <a:p>
              <a:pPr>
                <a:buClr>
                  <a:srgbClr val="000000"/>
                </a:buClr>
                <a:buFont typeface="Arial" charset="0"/>
                <a:buNone/>
              </a:pPr>
              <a:endParaRPr lang="ru-RU" sz="2000"/>
            </a:p>
          </p:txBody>
        </p:sp>
        <p:sp>
          <p:nvSpPr>
            <p:cNvPr id="16430" name="Google Shape;95;p2"/>
            <p:cNvSpPr>
              <a:spLocks noChangeArrowheads="1"/>
            </p:cNvSpPr>
            <p:nvPr/>
          </p:nvSpPr>
          <p:spPr bwMode="auto">
            <a:xfrm flipH="1">
              <a:off x="323528" y="267495"/>
              <a:ext cx="72008" cy="1008111"/>
            </a:xfrm>
            <a:prstGeom prst="rect">
              <a:avLst/>
            </a:prstGeom>
            <a:gradFill rotWithShape="0">
              <a:gsLst>
                <a:gs pos="0">
                  <a:srgbClr val="0082BA"/>
                </a:gs>
                <a:gs pos="100000">
                  <a:srgbClr val="009153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lIns="91425" tIns="45700" rIns="91425" bIns="45700" anchor="ctr"/>
            <a:lstStyle/>
            <a:p>
              <a:pPr algn="ctr">
                <a:buClr>
                  <a:srgbClr val="000000"/>
                </a:buClr>
                <a:buFont typeface="Arial" charset="0"/>
                <a:buNone/>
              </a:pPr>
              <a:endParaRPr lang="ru-RU" sz="1800">
                <a:solidFill>
                  <a:srgbClr val="FFFFFF"/>
                </a:solidFill>
                <a:latin typeface="Calibri" pitchFamily="34" charset="0"/>
                <a:sym typeface="Calibri" pitchFamily="34" charset="0"/>
              </a:endParaRPr>
            </a:p>
          </p:txBody>
        </p:sp>
      </p:grpSp>
      <p:pic>
        <p:nvPicPr>
          <p:cNvPr id="16387" name="Google Shape;96;p2"/>
          <p:cNvPicPr preferRelativeResize="0"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2275" y="4757738"/>
            <a:ext cx="2200275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646174" y="1790649"/>
          <a:ext cx="7751675" cy="2861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67"/>
                <a:gridCol w="1543507"/>
                <a:gridCol w="1133856"/>
                <a:gridCol w="1243584"/>
                <a:gridCol w="1006034"/>
                <a:gridCol w="1217787"/>
                <a:gridCol w="1126540"/>
              </a:tblGrid>
              <a:tr h="565812"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№ з/п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Вид товарів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baseline="0" dirty="0" smtClean="0"/>
                        <a:t>Одиниці виміру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Діє на сьогодні</a:t>
                      </a:r>
                      <a:endParaRPr lang="ru-RU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Тривалість розрахунків після врегулювання законодавства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98880">
                <a:tc v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ru-RU" sz="1400" b="1" i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uk-UA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через </a:t>
                      </a:r>
                      <a:b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uk-UA" sz="1400" b="1" baseline="0" noProof="0" dirty="0" smtClean="0">
                          <a:solidFill>
                            <a:schemeClr val="bg1"/>
                          </a:solidFill>
                        </a:rPr>
                        <a:t> місяці</a:t>
                      </a:r>
                      <a:endParaRPr lang="uk-UA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через </a:t>
                      </a:r>
                      <a:b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r>
                        <a:rPr lang="uk-UA" sz="1400" b="1" baseline="0" noProof="0" dirty="0" smtClean="0">
                          <a:solidFill>
                            <a:schemeClr val="bg1"/>
                          </a:solidFill>
                        </a:rPr>
                        <a:t> місяців</a:t>
                      </a:r>
                      <a:endParaRPr lang="uk-UA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через </a:t>
                      </a:r>
                      <a:b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uk-UA" sz="1400" b="1" noProof="0" dirty="0" smtClean="0">
                          <a:solidFill>
                            <a:schemeClr val="bg1"/>
                          </a:solidFill>
                        </a:rPr>
                        <a:t>9 місяців</a:t>
                      </a:r>
                      <a:endParaRPr lang="uk-UA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782726"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400" b="1" i="0" dirty="0" smtClean="0"/>
                        <a:t>Швидкопсувні</a:t>
                      </a:r>
                      <a:endParaRPr lang="ru-RU" sz="1400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дні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60</a:t>
                      </a:r>
                      <a:endParaRPr lang="uk-UA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40</a:t>
                      </a:r>
                      <a:endParaRPr lang="uk-UA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20</a:t>
                      </a:r>
                      <a:endParaRPr lang="uk-UA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10</a:t>
                      </a:r>
                      <a:endParaRPr lang="uk-UA" sz="1400" noProof="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400" b="1" i="0" dirty="0" smtClean="0"/>
                        <a:t>Інші</a:t>
                      </a:r>
                      <a:endParaRPr lang="ru-RU" sz="1400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дні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180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60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16741</TotalTime>
  <Words>211</Words>
  <Application>Microsoft Office PowerPoint</Application>
  <PresentationFormat>Экран (16:9)</PresentationFormat>
  <Paragraphs>50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Calibri</vt:lpstr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Alyona</dc:creator>
  <cp:lastModifiedBy>Пользователь Windows</cp:lastModifiedBy>
  <cp:revision>213</cp:revision>
  <cp:lastPrinted>2020-01-10T17:41:40Z</cp:lastPrinted>
  <dcterms:created xsi:type="dcterms:W3CDTF">2019-09-26T12:25:48Z</dcterms:created>
  <dcterms:modified xsi:type="dcterms:W3CDTF">2020-05-20T10:07:07Z</dcterms:modified>
</cp:coreProperties>
</file>