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415" r:id="rId2"/>
    <p:sldId id="260" r:id="rId3"/>
    <p:sldId id="261" r:id="rId4"/>
    <p:sldId id="262" r:id="rId5"/>
    <p:sldId id="506" r:id="rId6"/>
    <p:sldId id="518" r:id="rId7"/>
    <p:sldId id="268" r:id="rId8"/>
    <p:sldId id="272" r:id="rId9"/>
    <p:sldId id="343" r:id="rId10"/>
    <p:sldId id="507" r:id="rId11"/>
    <p:sldId id="521" r:id="rId12"/>
    <p:sldId id="522" r:id="rId13"/>
    <p:sldId id="511" r:id="rId14"/>
    <p:sldId id="508" r:id="rId15"/>
    <p:sldId id="509" r:id="rId16"/>
    <p:sldId id="515" r:id="rId17"/>
    <p:sldId id="519" r:id="rId18"/>
    <p:sldId id="520" r:id="rId19"/>
    <p:sldId id="51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5A7B1"/>
    <a:srgbClr val="3D949D"/>
    <a:srgbClr val="62B9C2"/>
    <a:srgbClr val="45A7B2"/>
    <a:srgbClr val="009999"/>
    <a:srgbClr val="00CC99"/>
    <a:srgbClr val="1F4E78"/>
    <a:srgbClr val="5499CB"/>
    <a:srgbClr val="263840"/>
    <a:srgbClr val="4453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2024"/>
  </p:normalViewPr>
  <p:slideViewPr>
    <p:cSldViewPr snapToGrid="0" snapToObjects="1">
      <p:cViewPr varScale="1">
        <p:scale>
          <a:sx n="113" d="100"/>
          <a:sy n="113" d="100"/>
        </p:scale>
        <p:origin x="-4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UZ\&#1055;&#1083;&#1072;&#1085;&#1080;&#1088;&#1086;&#1074;&#1072;&#1085;&#1080;&#1077;\2017\&#1057;&#1090;&#1088;&#1072;&#1090;&#1077;&#1075;&#1080;&#1103;\Model\Calculate_rev.3.0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UZ\&#1055;&#1083;&#1072;&#1085;&#1080;&#1088;&#1086;&#1074;&#1072;&#1085;&#1080;&#1077;\2017\&#1057;&#1090;&#1088;&#1072;&#1090;&#1077;&#1075;&#1080;&#1103;\Model\Calculate_rev.3.0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505032623976298"/>
          <c:y val="2.1875000000000044E-2"/>
          <c:w val="0.74494967376023813"/>
          <c:h val="0.75282648227954985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rgbClr val="1F4E78"/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88.680515</c:v>
                </c:pt>
                <c:pt idx="1">
                  <c:v>83.691470999999979</c:v>
                </c:pt>
                <c:pt idx="2">
                  <c:v>78.768976999999978</c:v>
                </c:pt>
                <c:pt idx="3">
                  <c:v>67.491068000000027</c:v>
                </c:pt>
                <c:pt idx="4">
                  <c:v>64.129299999999986</c:v>
                </c:pt>
                <c:pt idx="5">
                  <c:v>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Экспорт-
Импорт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103.91417000000013</c:v>
                </c:pt>
                <c:pt idx="1">
                  <c:v>111.73207499999998</c:v>
                </c:pt>
                <c:pt idx="2">
                  <c:v>111.76181000000011</c:v>
                </c:pt>
                <c:pt idx="3">
                  <c:v>113.12360200000001</c:v>
                </c:pt>
                <c:pt idx="4">
                  <c:v>104.3094</c:v>
                </c:pt>
                <c:pt idx="5">
                  <c:v>95.630457999999948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Транзит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Лист1!$D$2:$D$7</c:f>
              <c:numCache>
                <c:formatCode>0.0</c:formatCode>
                <c:ptCount val="6"/>
                <c:pt idx="0">
                  <c:v>51.271059000000001</c:v>
                </c:pt>
                <c:pt idx="1">
                  <c:v>42.298775000000099</c:v>
                </c:pt>
                <c:pt idx="2">
                  <c:v>33.903144000000005</c:v>
                </c:pt>
                <c:pt idx="3">
                  <c:v>30.618451000000036</c:v>
                </c:pt>
                <c:pt idx="4">
                  <c:v>26.6157</c:v>
                </c:pt>
                <c:pt idx="5">
                  <c:v>19.986348999999958</c:v>
                </c:pt>
              </c:numCache>
            </c:numRef>
          </c:val>
        </c:ser>
        <c:gapWidth val="36"/>
        <c:overlap val="100"/>
        <c:axId val="84036992"/>
        <c:axId val="165653888"/>
      </c:barChart>
      <c:catAx>
        <c:axId val="840369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5653888"/>
        <c:crosses val="autoZero"/>
        <c:auto val="1"/>
        <c:lblAlgn val="ctr"/>
        <c:lblOffset val="100"/>
      </c:catAx>
      <c:valAx>
        <c:axId val="165653888"/>
        <c:scaling>
          <c:orientation val="minMax"/>
        </c:scaling>
        <c:delete val="1"/>
        <c:axPos val="l"/>
        <c:numFmt formatCode="0.0" sourceLinked="1"/>
        <c:majorTickMark val="none"/>
        <c:tickLblPos val="none"/>
        <c:crossAx val="840369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l"/>
      <c:layout>
        <c:manualLayout>
          <c:xMode val="edge"/>
          <c:yMode val="edge"/>
          <c:x val="1.7983340874785415E-2"/>
          <c:y val="0.16727784076044322"/>
          <c:w val="0.22753772965879265"/>
          <c:h val="0.5674377198337254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Основной текст)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9112211192659024"/>
          <c:y val="0.20799460558112323"/>
          <c:w val="0.57122728566377279"/>
          <c:h val="0.7525581416362505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2.9499999999999997</c:v>
                </c:pt>
                <c:pt idx="1">
                  <c:v>1.44</c:v>
                </c:pt>
                <c:pt idx="2">
                  <c:v>1.41</c:v>
                </c:pt>
                <c:pt idx="3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RZD</c:v>
                </c:pt>
                <c:pt idx="1">
                  <c:v>KTZ</c:v>
                </c:pt>
                <c:pt idx="2">
                  <c:v>Deutsche Bahn</c:v>
                </c:pt>
                <c:pt idx="3">
                  <c:v>UZ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45"/>
        <c:overlap val="47"/>
        <c:axId val="53119616"/>
        <c:axId val="53125504"/>
      </c:barChart>
      <c:catAx>
        <c:axId val="53119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ru-RU"/>
          </a:p>
        </c:txPr>
        <c:crossAx val="53125504"/>
        <c:crosses val="autoZero"/>
        <c:auto val="1"/>
        <c:lblAlgn val="ctr"/>
        <c:lblOffset val="100"/>
      </c:catAx>
      <c:valAx>
        <c:axId val="5312550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5311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6.6014583407519964E-2"/>
          <c:y val="4.6489888750334045E-2"/>
          <c:w val="0.92973235994522385"/>
          <c:h val="0.70077829096183364"/>
        </c:manualLayout>
      </c:layout>
      <c:lineChart>
        <c:grouping val="standard"/>
        <c:ser>
          <c:idx val="2"/>
          <c:order val="0"/>
          <c:tx>
            <c:strRef>
              <c:f>Лист1!$D$1</c:f>
              <c:strCache>
                <c:ptCount val="1"/>
                <c:pt idx="0">
                  <c:v>Тарифи на вантажні перевезення залізничним транспортом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9815725436951434E-2"/>
                  <c:y val="-3.97068092399616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9574718893606923E-2"/>
                  <c:y val="-2.63129911686487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9025393650532484E-2"/>
                  <c:y val="-3.097990394752427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19280356024432E-2"/>
                  <c:y val="5.06148825507074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
(прогноз)</c:v>
                </c:pt>
              </c:strCache>
            </c:strRef>
          </c:cat>
          <c:val>
            <c:numRef>
              <c:f>Лист1!$D$2:$D$5</c:f>
              <c:numCache>
                <c:formatCode>0.0%</c:formatCode>
                <c:ptCount val="4"/>
                <c:pt idx="0">
                  <c:v>1.1339999999999983</c:v>
                </c:pt>
                <c:pt idx="1">
                  <c:v>1.4798699999999976</c:v>
                </c:pt>
                <c:pt idx="2">
                  <c:v>1.7018504999999982</c:v>
                </c:pt>
                <c:pt idx="3">
                  <c:v>2.0847668625000031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Лист1!$B$1</c:f>
              <c:strCache>
                <c:ptCount val="1"/>
                <c:pt idx="0">
                  <c:v>Ціни виробників промислової продукції (прогноз) + 5%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44983240612773E-2"/>
                  <c:y val="3.31615873241103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2014 рік</c:v>
                </c:pt>
                <c:pt idx="1">
                  <c:v>2015 рік</c:v>
                </c:pt>
                <c:pt idx="2">
                  <c:v>2016 рік</c:v>
                </c:pt>
                <c:pt idx="3">
                  <c:v>2017 рік
(прогноз)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1.123</c:v>
                </c:pt>
                <c:pt idx="1">
                  <c:v>1.3374929999999998</c:v>
                </c:pt>
                <c:pt idx="2">
                  <c:v>1.5434669219999999</c:v>
                </c:pt>
                <c:pt idx="3">
                  <c:v>1.7518349564699975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Лист1!$C$1</c:f>
              <c:strCache>
                <c:ptCount val="1"/>
                <c:pt idx="0">
                  <c:v>Ціни виробників промислової продукції (факт)</c:v>
                </c:pt>
              </c:strCache>
            </c:strRef>
          </c:tx>
          <c:dLbls>
            <c:dLbl>
              <c:idx val="0"/>
              <c:layout>
                <c:manualLayout>
                  <c:x val="-4.1873774638642093E-2"/>
                  <c:y val="-5.06901375751620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131,8%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837710249682584E-2"/>
                  <c:y val="-3.94256625584595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6998039421827332E-2"/>
                  <c:y val="-3.94256625584594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224,3%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Лист1!$C$2:$C$5</c:f>
              <c:numCache>
                <c:formatCode>0.0%</c:formatCode>
                <c:ptCount val="4"/>
                <c:pt idx="0">
                  <c:v>1.3180000000000001</c:v>
                </c:pt>
                <c:pt idx="1">
                  <c:v>1.6527720000000001</c:v>
                </c:pt>
                <c:pt idx="2">
                  <c:v>2.2428116040000003</c:v>
                </c:pt>
              </c:numCache>
            </c:numRef>
          </c:val>
        </c:ser>
        <c:marker val="1"/>
        <c:axId val="186325248"/>
        <c:axId val="186344192"/>
      </c:lineChart>
      <c:catAx>
        <c:axId val="18632524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6344192"/>
        <c:crossesAt val="0.60000000000000064"/>
        <c:auto val="1"/>
        <c:lblAlgn val="ctr"/>
        <c:lblOffset val="100"/>
      </c:catAx>
      <c:valAx>
        <c:axId val="186344192"/>
        <c:scaling>
          <c:orientation val="minMax"/>
          <c:max val="2.6"/>
          <c:min val="1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63252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1963935611040615E-3"/>
          <c:y val="0.86996183604734101"/>
          <c:w val="0.99880360643889743"/>
          <c:h val="0.13003816395265988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[Книга1]Лист1!$D$25:$E$25</c:f>
              <c:numCache>
                <c:formatCode>#,##0.0</c:formatCode>
                <c:ptCount val="2"/>
                <c:pt idx="0">
                  <c:v>296.64999999999998</c:v>
                </c:pt>
                <c:pt idx="1">
                  <c:v>519.80999999999949</c:v>
                </c:pt>
              </c:numCache>
            </c:numRef>
          </c:val>
        </c:ser>
        <c:axId val="81867136"/>
        <c:axId val="82026880"/>
      </c:barChart>
      <c:catAx>
        <c:axId val="81867136"/>
        <c:scaling>
          <c:orientation val="minMax"/>
        </c:scaling>
        <c:axPos val="b"/>
        <c:tickLblPos val="nextTo"/>
        <c:crossAx val="82026880"/>
        <c:crosses val="autoZero"/>
        <c:auto val="1"/>
        <c:lblAlgn val="ctr"/>
        <c:lblOffset val="100"/>
      </c:catAx>
      <c:valAx>
        <c:axId val="82026880"/>
        <c:scaling>
          <c:orientation val="minMax"/>
        </c:scaling>
        <c:delete val="1"/>
        <c:axPos val="l"/>
        <c:numFmt formatCode="#,##0.0" sourceLinked="1"/>
        <c:tickLblPos val="none"/>
        <c:crossAx val="81867136"/>
        <c:crosses val="autoZero"/>
        <c:crossBetween val="between"/>
      </c:valAx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4.4444444444444481E-2"/>
          <c:y val="0.18624204133009101"/>
          <c:w val="0.93888888888888922"/>
          <c:h val="0.4404722042307741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[Книга1]Лист1!$D$26:$E$26</c:f>
              <c:numCache>
                <c:formatCode>#,##0.0</c:formatCode>
                <c:ptCount val="2"/>
                <c:pt idx="0">
                  <c:v>98.5</c:v>
                </c:pt>
                <c:pt idx="1">
                  <c:v>95.9</c:v>
                </c:pt>
              </c:numCache>
            </c:numRef>
          </c:val>
        </c:ser>
        <c:axId val="84336640"/>
        <c:axId val="84338176"/>
      </c:barChart>
      <c:catAx>
        <c:axId val="84336640"/>
        <c:scaling>
          <c:orientation val="minMax"/>
        </c:scaling>
        <c:axPos val="b"/>
        <c:tickLblPos val="nextTo"/>
        <c:crossAx val="84338176"/>
        <c:crosses val="autoZero"/>
        <c:auto val="1"/>
        <c:lblAlgn val="ctr"/>
        <c:lblOffset val="100"/>
      </c:catAx>
      <c:valAx>
        <c:axId val="84338176"/>
        <c:scaling>
          <c:orientation val="minMax"/>
        </c:scaling>
        <c:delete val="1"/>
        <c:axPos val="l"/>
        <c:numFmt formatCode="#,##0.0" sourceLinked="1"/>
        <c:tickLblPos val="none"/>
        <c:crossAx val="84336640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[Книга1]Лист1!$D$27:$E$27</c:f>
              <c:numCache>
                <c:formatCode>#,##0.0</c:formatCode>
                <c:ptCount val="2"/>
                <c:pt idx="0">
                  <c:v>157.94</c:v>
                </c:pt>
                <c:pt idx="1">
                  <c:v>171</c:v>
                </c:pt>
              </c:numCache>
            </c:numRef>
          </c:val>
        </c:ser>
        <c:axId val="131081344"/>
        <c:axId val="146558976"/>
      </c:barChart>
      <c:catAx>
        <c:axId val="131081344"/>
        <c:scaling>
          <c:orientation val="minMax"/>
        </c:scaling>
        <c:axPos val="b"/>
        <c:tickLblPos val="nextTo"/>
        <c:crossAx val="146558976"/>
        <c:crosses val="autoZero"/>
        <c:auto val="1"/>
        <c:lblAlgn val="ctr"/>
        <c:lblOffset val="100"/>
      </c:catAx>
      <c:valAx>
        <c:axId val="146558976"/>
        <c:scaling>
          <c:orientation val="minMax"/>
        </c:scaling>
        <c:delete val="1"/>
        <c:axPos val="l"/>
        <c:numFmt formatCode="#,##0.0" sourceLinked="1"/>
        <c:tickLblPos val="none"/>
        <c:crossAx val="131081344"/>
        <c:crosses val="autoZero"/>
        <c:crossBetween val="between"/>
      </c:valAx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[Книга1]Лист1!$D$28:$E$28</c:f>
              <c:numCache>
                <c:formatCode>#,##0.0</c:formatCode>
                <c:ptCount val="2"/>
                <c:pt idx="0">
                  <c:v>0.92</c:v>
                </c:pt>
                <c:pt idx="1">
                  <c:v>1.79</c:v>
                </c:pt>
              </c:numCache>
            </c:numRef>
          </c:val>
        </c:ser>
        <c:axId val="147864576"/>
        <c:axId val="148026112"/>
      </c:barChart>
      <c:catAx>
        <c:axId val="147864576"/>
        <c:scaling>
          <c:orientation val="minMax"/>
        </c:scaling>
        <c:axPos val="b"/>
        <c:tickLblPos val="nextTo"/>
        <c:crossAx val="148026112"/>
        <c:crosses val="autoZero"/>
        <c:auto val="1"/>
        <c:lblAlgn val="ctr"/>
        <c:lblOffset val="100"/>
      </c:catAx>
      <c:valAx>
        <c:axId val="148026112"/>
        <c:scaling>
          <c:orientation val="minMax"/>
        </c:scaling>
        <c:delete val="1"/>
        <c:axPos val="l"/>
        <c:numFmt formatCode="#,##0.0" sourceLinked="1"/>
        <c:tickLblPos val="none"/>
        <c:crossAx val="147864576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[Книга1]Лист1!$D$29:$E$29</c:f>
              <c:numCache>
                <c:formatCode>#,##0.0</c:formatCode>
                <c:ptCount val="2"/>
                <c:pt idx="0">
                  <c:v>33.200000000000003</c:v>
                </c:pt>
                <c:pt idx="1">
                  <c:v>45.1</c:v>
                </c:pt>
              </c:numCache>
            </c:numRef>
          </c:val>
        </c:ser>
        <c:axId val="164671872"/>
        <c:axId val="164673792"/>
      </c:barChart>
      <c:catAx>
        <c:axId val="164671872"/>
        <c:scaling>
          <c:orientation val="minMax"/>
        </c:scaling>
        <c:axPos val="b"/>
        <c:tickLblPos val="nextTo"/>
        <c:crossAx val="164673792"/>
        <c:crosses val="autoZero"/>
        <c:auto val="1"/>
        <c:lblAlgn val="ctr"/>
        <c:lblOffset val="100"/>
      </c:catAx>
      <c:valAx>
        <c:axId val="164673792"/>
        <c:scaling>
          <c:orientation val="minMax"/>
        </c:scaling>
        <c:delete val="1"/>
        <c:axPos val="l"/>
        <c:numFmt formatCode="#,##0.0" sourceLinked="1"/>
        <c:tickLblPos val="none"/>
        <c:crossAx val="164671872"/>
        <c:crosses val="autoZero"/>
        <c:crossBetween val="between"/>
      </c:valAx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rgbClr val="4F81BD">
                  <a:lumMod val="75000"/>
                </a:srgbClr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[Книга1]Лист1!$D$24:$E$24</c:f>
              <c:strCache>
                <c:ptCount val="2"/>
                <c:pt idx="0">
                  <c:v>2017 рік</c:v>
                </c:pt>
                <c:pt idx="1">
                  <c:v>2021 рік</c:v>
                </c:pt>
              </c:strCache>
            </c:strRef>
          </c:cat>
          <c:val>
            <c:numRef>
              <c:f>[Книга1]Лист1!$D$36:$E$36</c:f>
              <c:numCache>
                <c:formatCode>#,##0.0</c:formatCode>
                <c:ptCount val="2"/>
                <c:pt idx="0">
                  <c:v>14.890632895434154</c:v>
                </c:pt>
                <c:pt idx="1">
                  <c:v>13.121083652279705</c:v>
                </c:pt>
              </c:numCache>
            </c:numRef>
          </c:val>
        </c:ser>
        <c:axId val="165584896"/>
        <c:axId val="165597184"/>
      </c:barChart>
      <c:catAx>
        <c:axId val="165584896"/>
        <c:scaling>
          <c:orientation val="minMax"/>
        </c:scaling>
        <c:axPos val="b"/>
        <c:tickLblPos val="nextTo"/>
        <c:crossAx val="165597184"/>
        <c:crosses val="autoZero"/>
        <c:auto val="1"/>
        <c:lblAlgn val="ctr"/>
        <c:lblOffset val="100"/>
      </c:catAx>
      <c:valAx>
        <c:axId val="165597184"/>
        <c:scaling>
          <c:orientation val="minMax"/>
        </c:scaling>
        <c:delete val="1"/>
        <c:axPos val="l"/>
        <c:numFmt formatCode="#,##0.0" sourceLinked="1"/>
        <c:tickLblPos val="none"/>
        <c:crossAx val="1655848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7081664846499345E-2"/>
          <c:y val="7.1561495516832996E-2"/>
          <c:w val="0.9054726368159195"/>
          <c:h val="0.7469035050970535"/>
        </c:manualLayout>
      </c:layout>
      <c:bar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3"/>
                <c:pt idx="0">
                  <c:v>2011</c:v>
                </c:pt>
                <c:pt idx="1">
                  <c:v>2013</c:v>
                </c:pt>
                <c:pt idx="2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13.6</c:v>
                </c:pt>
                <c:pt idx="1">
                  <c:v>15.3</c:v>
                </c:pt>
                <c:pt idx="2">
                  <c:v>16.7</c:v>
                </c:pt>
              </c:numCache>
            </c:numRef>
          </c:val>
        </c:ser>
        <c:gapWidth val="123"/>
        <c:overlap val="-27"/>
        <c:axId val="166320384"/>
        <c:axId val="166363520"/>
      </c:barChart>
      <c:catAx>
        <c:axId val="1663203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66363520"/>
        <c:crosses val="autoZero"/>
        <c:auto val="1"/>
        <c:lblAlgn val="ctr"/>
        <c:lblOffset val="100"/>
        <c:noMultiLvlLbl val="1"/>
      </c:catAx>
      <c:valAx>
        <c:axId val="16636352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1663203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/>
      </a:pPr>
      <a:endParaRPr lang="ru-RU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472211426350599"/>
          <c:y val="2.1850058877404238E-2"/>
          <c:w val="0.7404723309683231"/>
          <c:h val="0.66963234332068688"/>
        </c:manualLayout>
      </c:layout>
      <c:barChart>
        <c:barDir val="col"/>
        <c:grouping val="stacked"/>
        <c:ser>
          <c:idx val="0"/>
          <c:order val="0"/>
          <c:tx>
            <c:strRef>
              <c:f>label 0</c:f>
              <c:strCache>
                <c:ptCount val="1"/>
                <c:pt idx="0">
                  <c:v>Междуна-
родные</c:v>
                </c:pt>
              </c:strCache>
            </c:strRef>
          </c:tx>
          <c:spPr>
            <a:solidFill>
              <a:srgbClr val="1F4E78"/>
            </a:solidFill>
            <a:ln>
              <a:noFill/>
            </a:ln>
          </c:spP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libri (Основной текст)"/>
                  </a:defRPr>
                </a:pPr>
                <a:endParaRPr lang="ru-RU"/>
              </a:p>
            </c:txPr>
            <c:dLblPos val="ctr"/>
            <c:showVal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7.2</c:v>
                </c:pt>
                <c:pt idx="1">
                  <c:v>7.4</c:v>
                </c:pt>
                <c:pt idx="2">
                  <c:v>7.3</c:v>
                </c:pt>
                <c:pt idx="3">
                  <c:v>2.7</c:v>
                </c:pt>
                <c:pt idx="4">
                  <c:v>1.4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Внутренние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  <a:latin typeface="Calibri (Основной текст)"/>
                  </a:defRPr>
                </a:pPr>
                <a:endParaRPr lang="ru-RU"/>
              </a:p>
            </c:txPr>
            <c:dLblPos val="ctr"/>
            <c:showVal val="1"/>
            <c:showBubbleSize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categories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6"/>
                <c:pt idx="0">
                  <c:v>26.7</c:v>
                </c:pt>
                <c:pt idx="1">
                  <c:v>25.4</c:v>
                </c:pt>
                <c:pt idx="2">
                  <c:v>25</c:v>
                </c:pt>
                <c:pt idx="3">
                  <c:v>17.899999999999999</c:v>
                </c:pt>
                <c:pt idx="4">
                  <c:v>18</c:v>
                </c:pt>
                <c:pt idx="5">
                  <c:v>19.899999999999999</c:v>
                </c:pt>
              </c:numCache>
            </c:numRef>
          </c:val>
        </c:ser>
        <c:gapWidth val="36"/>
        <c:overlap val="100"/>
        <c:axId val="167133568"/>
        <c:axId val="167135488"/>
      </c:barChart>
      <c:catAx>
        <c:axId val="16713356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360">
            <a:solidFill>
              <a:srgbClr val="ECECEC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defRPr>
            </a:pPr>
            <a:endParaRPr lang="ru-RU"/>
          </a:p>
        </c:txPr>
        <c:crossAx val="167135488"/>
        <c:crosses val="autoZero"/>
        <c:auto val="1"/>
        <c:lblAlgn val="ctr"/>
        <c:lblOffset val="100"/>
        <c:noMultiLvlLbl val="1"/>
      </c:catAx>
      <c:valAx>
        <c:axId val="167135488"/>
        <c:scaling>
          <c:orientation val="minMax"/>
        </c:scaling>
        <c:delete val="1"/>
        <c:axPos val="l"/>
        <c:numFmt formatCode="0.0" sourceLinked="0"/>
        <c:majorTickMark val="none"/>
        <c:tickLblPos val="none"/>
        <c:crossAx val="167133568"/>
        <c:crosses val="autoZero"/>
        <c:crossBetween val="between"/>
      </c:valAx>
      <c:spPr>
        <a:noFill/>
        <a:ln w="25560">
          <a:noFill/>
        </a:ln>
      </c:spPr>
    </c:plotArea>
    <c:legend>
      <c:legendPos val="r"/>
      <c:layout>
        <c:manualLayout>
          <c:xMode val="edge"/>
          <c:yMode val="edge"/>
          <c:x val="1.78002331908278E-2"/>
          <c:y val="0.16695015046447728"/>
        </c:manualLayout>
      </c:layout>
      <c:spPr>
        <a:noFill/>
        <a:ln>
          <a:noFill/>
        </a:ln>
      </c:spPr>
      <c:txPr>
        <a:bodyPr/>
        <a:lstStyle/>
        <a:p>
          <a:pPr>
            <a:defRPr sz="1200">
              <a:latin typeface="Calibri (Основной текст)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2013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25</c:v>
                </c:pt>
                <c:pt idx="2">
                  <c:v>29</c:v>
                </c:pt>
              </c:numCache>
            </c:numRef>
          </c:val>
        </c:ser>
        <c:gapWidth val="115"/>
        <c:overlap val="-27"/>
        <c:axId val="168272640"/>
        <c:axId val="168275328"/>
      </c:barChart>
      <c:catAx>
        <c:axId val="168272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ru-RU"/>
          </a:p>
        </c:txPr>
        <c:crossAx val="168275328"/>
        <c:crosses val="autoZero"/>
        <c:auto val="1"/>
        <c:lblAlgn val="ctr"/>
        <c:lblOffset val="100"/>
      </c:catAx>
      <c:valAx>
        <c:axId val="1682753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682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Calibri (Основной текст)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89015038051232"/>
          <c:y val="9.8950041700451671E-2"/>
          <c:w val="0.48294220302322338"/>
          <c:h val="0.86591587954886196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4985605049608493E-3"/>
                  <c:y val="-7.1785256947414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</a:schemeClr>
                    </a:solidFill>
                    <a:latin typeface="Calibri (Основной текст)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0.14600000000000021</c:v>
                </c:pt>
                <c:pt idx="1">
                  <c:v>8.9000000000000065E-2</c:v>
                </c:pt>
                <c:pt idx="2">
                  <c:v>7.5999999999999998E-2</c:v>
                </c:pt>
                <c:pt idx="3">
                  <c:v>7.3999999999999996E-2</c:v>
                </c:pt>
                <c:pt idx="4">
                  <c:v>7.1999999999999995E-2</c:v>
                </c:pt>
                <c:pt idx="5">
                  <c:v>2.4E-2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Лист1!$A$2:$A$7</c:f>
              <c:strCache>
                <c:ptCount val="6"/>
                <c:pt idx="0">
                  <c:v>KTZ</c:v>
                </c:pt>
                <c:pt idx="1">
                  <c:v>Union Pacific</c:v>
                </c:pt>
                <c:pt idx="2">
                  <c:v>Canadian Pacific</c:v>
                </c:pt>
                <c:pt idx="3">
                  <c:v>Canadian National</c:v>
                </c:pt>
                <c:pt idx="4">
                  <c:v>RZD</c:v>
                </c:pt>
                <c:pt idx="5">
                  <c:v>UZ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gapWidth val="42"/>
        <c:overlap val="71"/>
        <c:axId val="170363904"/>
        <c:axId val="172250624"/>
      </c:barChart>
      <c:catAx>
        <c:axId val="1703639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ru-RU"/>
          </a:p>
        </c:txPr>
        <c:crossAx val="172250624"/>
        <c:crosses val="autoZero"/>
        <c:auto val="1"/>
        <c:lblAlgn val="ctr"/>
        <c:lblOffset val="100"/>
      </c:catAx>
      <c:valAx>
        <c:axId val="17225062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703639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75000"/>
            </a:schemeClr>
          </a:solidFill>
          <a:latin typeface="Calibri (Основной текст)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Calibri (Основной текст)"/>
                  </a:defRPr>
                </a:pPr>
                <a:endParaRPr lang="ru-RU"/>
              </a:p>
            </c:txPr>
            <c:dLblPos val="outEnd"/>
            <c:showVal val="1"/>
            <c:showBubbleSiz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4" formatCode="0">
                  <c:v>1053</c:v>
                </c:pt>
                <c:pt idx="5" formatCode="0">
                  <c:v>1601.4012260728127</c:v>
                </c:pt>
                <c:pt idx="6">
                  <c:v>813</c:v>
                </c:pt>
                <c:pt idx="7">
                  <c:v>292</c:v>
                </c:pt>
                <c:pt idx="8">
                  <c:v>187</c:v>
                </c:pt>
                <c:pt idx="9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B5-46BA-BC47-D56A12316497}"/>
            </c:ext>
          </c:extLst>
        </c:ser>
        <c:gapWidth val="115"/>
        <c:overlap val="-27"/>
        <c:axId val="172796928"/>
        <c:axId val="177927680"/>
      </c:barChart>
      <c:catAx>
        <c:axId val="17279692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360">
            <a:solidFill>
              <a:srgbClr val="ECECEC"/>
            </a:solidFill>
            <a:round/>
          </a:ln>
        </c:spPr>
        <c:txPr>
          <a:bodyPr/>
          <a:lstStyle/>
          <a:p>
            <a:pPr>
              <a:defRPr sz="1400" b="0" strike="noStrike" spc="-1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defRPr>
            </a:pPr>
            <a:endParaRPr lang="ru-RU"/>
          </a:p>
        </c:txPr>
        <c:crossAx val="177927680"/>
        <c:crosses val="autoZero"/>
        <c:auto val="1"/>
        <c:lblAlgn val="ctr"/>
        <c:lblOffset val="100"/>
        <c:noMultiLvlLbl val="1"/>
      </c:catAx>
      <c:valAx>
        <c:axId val="177927680"/>
        <c:scaling>
          <c:orientation val="minMax"/>
        </c:scaling>
        <c:delete val="1"/>
        <c:axPos val="l"/>
        <c:numFmt formatCode="General" sourceLinked="0"/>
        <c:majorTickMark val="none"/>
        <c:tickLblPos val="none"/>
        <c:crossAx val="17279692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[Calculate_rev.3.0.xlsx]ЕФ3!$J$138</c:f>
              <c:strCache>
                <c:ptCount val="1"/>
                <c:pt idx="0">
                  <c:v>Продуктивність вантажних локомотивів, млн. ткм/лок. на рік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9736842105263161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20394736842105268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30263157894736842"/>
                </c:manualLayout>
              </c:layout>
              <c:showVal val="1"/>
            </c:dLbl>
            <c:dLbl>
              <c:idx val="3"/>
              <c:layout>
                <c:manualLayout>
                  <c:x val="9.3061549296392569E-17"/>
                  <c:y val="0.35526315789473678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0.3684210526315789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[Calculate_rev.3.0.xlsx]ЕФ3!$K$137:$O$137</c:f>
              <c:strCache>
                <c:ptCount val="5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</c:strCache>
            </c:strRef>
          </c:cat>
          <c:val>
            <c:numRef>
              <c:f>[Calculate_rev.3.0.xlsx]ЕФ3!$K$138:$O$138</c:f>
              <c:numCache>
                <c:formatCode>#,##0.0</c:formatCode>
                <c:ptCount val="5"/>
                <c:pt idx="0">
                  <c:v>157.94127407204863</c:v>
                </c:pt>
                <c:pt idx="1">
                  <c:v>156.53399366752478</c:v>
                </c:pt>
                <c:pt idx="2">
                  <c:v>161.90838713920922</c:v>
                </c:pt>
                <c:pt idx="3">
                  <c:v>166.00972648010156</c:v>
                </c:pt>
                <c:pt idx="4">
                  <c:v>171.6403254175143</c:v>
                </c:pt>
              </c:numCache>
            </c:numRef>
          </c:val>
        </c:ser>
        <c:axId val="55227904"/>
        <c:axId val="58596352"/>
      </c:barChart>
      <c:catAx>
        <c:axId val="55227904"/>
        <c:scaling>
          <c:orientation val="minMax"/>
        </c:scaling>
        <c:axPos val="b"/>
        <c:tickLblPos val="nextTo"/>
        <c:crossAx val="58596352"/>
        <c:crosses val="autoZero"/>
        <c:auto val="1"/>
        <c:lblAlgn val="ctr"/>
        <c:lblOffset val="100"/>
      </c:catAx>
      <c:valAx>
        <c:axId val="58596352"/>
        <c:scaling>
          <c:orientation val="minMax"/>
        </c:scaling>
        <c:delete val="1"/>
        <c:axPos val="l"/>
        <c:numFmt formatCode="#,##0.0" sourceLinked="1"/>
        <c:tickLblPos val="none"/>
        <c:crossAx val="5522790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[Calculate_rev.3.0.xlsx]ЕФ3!$J$140</c:f>
              <c:strCache>
                <c:ptCount val="1"/>
              </c:strCache>
            </c:strRef>
          </c:tx>
          <c:dLbls>
            <c:dLbl>
              <c:idx val="0"/>
              <c:layout>
                <c:manualLayout>
                  <c:x val="2.7777777777777796E-3"/>
                  <c:y val="0.2510461905223144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31380773815289315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.33891235720512464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0.38284544054652953"/>
                </c:manualLayout>
              </c:layout>
              <c:showVal val="1"/>
            </c:dLbl>
            <c:dLbl>
              <c:idx val="4"/>
              <c:layout>
                <c:manualLayout>
                  <c:x val="-1.0185067526416003E-16"/>
                  <c:y val="0.4581592977032238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[Calculate_rev.3.0.xlsx]ЕФ3!$K$137:$O$137</c:f>
              <c:strCache>
                <c:ptCount val="5"/>
                <c:pt idx="0">
                  <c:v>2017 рік</c:v>
                </c:pt>
                <c:pt idx="1">
                  <c:v>2018 рік</c:v>
                </c:pt>
                <c:pt idx="2">
                  <c:v>2019 рік</c:v>
                </c:pt>
                <c:pt idx="3">
                  <c:v>2020 рік</c:v>
                </c:pt>
                <c:pt idx="4">
                  <c:v>2021 рік</c:v>
                </c:pt>
              </c:strCache>
            </c:strRef>
          </c:cat>
          <c:val>
            <c:numRef>
              <c:f>[Calculate_rev.3.0.xlsx]ЕФ3!$K$140:$O$140</c:f>
              <c:numCache>
                <c:formatCode>0.0</c:formatCode>
                <c:ptCount val="5"/>
                <c:pt idx="0">
                  <c:v>0.92400000000000004</c:v>
                </c:pt>
                <c:pt idx="1">
                  <c:v>1.1087999999999998</c:v>
                </c:pt>
                <c:pt idx="2">
                  <c:v>1.2935999999999996</c:v>
                </c:pt>
                <c:pt idx="3">
                  <c:v>1.5246</c:v>
                </c:pt>
                <c:pt idx="4">
                  <c:v>1.7925599999999997</c:v>
                </c:pt>
              </c:numCache>
            </c:numRef>
          </c:val>
        </c:ser>
        <c:axId val="75748864"/>
        <c:axId val="75750400"/>
      </c:barChart>
      <c:catAx>
        <c:axId val="75748864"/>
        <c:scaling>
          <c:orientation val="minMax"/>
        </c:scaling>
        <c:axPos val="b"/>
        <c:tickLblPos val="nextTo"/>
        <c:crossAx val="75750400"/>
        <c:crosses val="autoZero"/>
        <c:auto val="1"/>
        <c:lblAlgn val="ctr"/>
        <c:lblOffset val="100"/>
      </c:catAx>
      <c:valAx>
        <c:axId val="75750400"/>
        <c:scaling>
          <c:orientation val="minMax"/>
        </c:scaling>
        <c:delete val="1"/>
        <c:axPos val="l"/>
        <c:numFmt formatCode="0.0" sourceLinked="1"/>
        <c:tickLblPos val="none"/>
        <c:crossAx val="7574886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0568241954430731"/>
          <c:y val="4.914638144092779E-2"/>
          <c:w val="0.84515768385303369"/>
          <c:h val="0.833584678755797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 рості оплати праці на середньорічному рівні по Україні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19.3</c:v>
                </c:pt>
                <c:pt idx="1">
                  <c:v>23.8</c:v>
                </c:pt>
                <c:pt idx="2">
                  <c:v>25.428740484965996</c:v>
                </c:pt>
                <c:pt idx="3">
                  <c:v>28.659686334820567</c:v>
                </c:pt>
                <c:pt idx="4">
                  <c:v>32.384248911736073</c:v>
                </c:pt>
                <c:pt idx="5">
                  <c:v>36.594949174393776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 підвищенні ефективності та росту оплати праці для досягнення 10 місця*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0.0</c:formatCode>
                <c:ptCount val="6"/>
                <c:pt idx="0">
                  <c:v>19.3</c:v>
                </c:pt>
                <c:pt idx="1">
                  <c:v>24.3</c:v>
                </c:pt>
                <c:pt idx="2">
                  <c:v>25.826522781482989</c:v>
                </c:pt>
                <c:pt idx="3">
                  <c:v>26.874359090745283</c:v>
                </c:pt>
                <c:pt idx="4">
                  <c:v>28.394639137355007</c:v>
                </c:pt>
                <c:pt idx="5">
                  <c:v>31.889514489809432</c:v>
                </c:pt>
              </c:numCache>
            </c:numRef>
          </c:val>
        </c:ser>
        <c:marker val="1"/>
        <c:axId val="187489664"/>
        <c:axId val="53052544"/>
      </c:lineChart>
      <c:catAx>
        <c:axId val="187489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ru-RU"/>
          </a:p>
        </c:txPr>
        <c:crossAx val="53052544"/>
        <c:crosses val="autoZero"/>
        <c:auto val="1"/>
        <c:lblAlgn val="ctr"/>
        <c:lblOffset val="100"/>
      </c:catAx>
      <c:valAx>
        <c:axId val="53052544"/>
        <c:scaling>
          <c:orientation val="minMax"/>
          <c:min val="15"/>
        </c:scaling>
        <c:axPos val="l"/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(Основной текст)"/>
                <a:ea typeface="+mn-ea"/>
                <a:cs typeface="+mn-cs"/>
              </a:defRPr>
            </a:pPr>
            <a:endParaRPr lang="ru-RU"/>
          </a:p>
        </c:txPr>
        <c:crossAx val="18748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9239290989660376E-2"/>
          <c:y val="2.5285532603810212E-3"/>
          <c:w val="0.60700941508973261"/>
          <c:h val="0.3464261236968662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(Основной текст)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400">
          <a:latin typeface="Calibri (Основной текст)"/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B611-6E2C-3946-A359-00CD32BF33EF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1E017-1911-9840-BFDC-3EDEB19D26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35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06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7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78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7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278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353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777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1E017-1911-9840-BFDC-3EDEB19D26E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906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028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66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20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6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46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60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98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25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951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29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82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60B3-A2A6-1E4C-B3E3-6CBF91725476}" type="datetimeFigureOut">
              <a:rPr lang="ru-RU" smtClean="0"/>
              <a:pPr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1C807-A44E-FE4C-BA4B-25259E7133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7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3.tif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92000" cy="617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57200" y="6279518"/>
            <a:ext cx="2444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ПАТ </a:t>
            </a: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1"/>
                </a:solidFill>
              </a:rPr>
              <a:t>» 2017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0" y="1549241"/>
            <a:ext cx="12191999" cy="3471333"/>
            <a:chOff x="239304" y="3730918"/>
            <a:chExt cx="12192000" cy="3471333"/>
          </a:xfrm>
        </p:grpSpPr>
        <p:pic>
          <p:nvPicPr>
            <p:cNvPr id="4" name="Picture 2" descr="D:\Users\user\Documents\Логопит УЗ прапори,занки\ФОТО  конкурс\Лібер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1952"/>
            <a:stretch>
              <a:fillRect/>
            </a:stretch>
          </p:blipFill>
          <p:spPr bwMode="auto">
            <a:xfrm>
              <a:off x="239304" y="3730918"/>
              <a:ext cx="12192000" cy="3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304" y="4665253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СТРАТЕГІЯ РОЗВИТКУ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ПАТ “УКРЗАЛІЗНИЦЯ”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2017 – 2021 роки</a:t>
              </a:r>
              <a:endParaRPr lang="ru-RU" sz="4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Adobe Heiti Std R" pitchFamily="34" charset="-128"/>
                <a:cs typeface="Adobe Hebrew" pitchFamily="18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81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10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ДЛЯ ПІДВИЩЕННЯ ЕКОНОМІЧНОЇ ЕФЕКТИВНОСТІ ТА ФІНАНСОВОЇ СТАБІЛЬНОСТІ НЕОБХІДНО ОПТИМІЗУВАТИ ВИТРАТИ…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730141" y="1110784"/>
            <a:ext cx="10395059" cy="4858045"/>
            <a:chOff x="730141" y="670500"/>
            <a:chExt cx="10395059" cy="485804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730141" y="670500"/>
              <a:ext cx="10395059" cy="48580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sp>
          <p:nvSpPr>
            <p:cNvPr id="49" name="CustomShape 5"/>
            <p:cNvSpPr/>
            <p:nvPr/>
          </p:nvSpPr>
          <p:spPr>
            <a:xfrm>
              <a:off x="842712" y="1340042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0" name="CustomShape 6"/>
            <p:cNvSpPr/>
            <p:nvPr/>
          </p:nvSpPr>
          <p:spPr>
            <a:xfrm>
              <a:off x="842712" y="1998944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3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1" name="CustomShape 7"/>
            <p:cNvSpPr/>
            <p:nvPr/>
          </p:nvSpPr>
          <p:spPr>
            <a:xfrm>
              <a:off x="842712" y="2622270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4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53" name="CustomShape 8"/>
            <p:cNvSpPr/>
            <p:nvPr/>
          </p:nvSpPr>
          <p:spPr>
            <a:xfrm>
              <a:off x="1376112" y="1351725"/>
              <a:ext cx="8666448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 indent="3175">
                <a:lnSpc>
                  <a:spcPct val="100000"/>
                </a:lnSpc>
                <a:buClr>
                  <a:srgbClr val="083763"/>
                </a:buClr>
              </a:pP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Впровадження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механізму по закриттю або консервації мало задіяних ліній інфраструктури </a:t>
              </a: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загального користування на державному рівні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4" name="CustomShape 9"/>
            <p:cNvSpPr/>
            <p:nvPr/>
          </p:nvSpPr>
          <p:spPr>
            <a:xfrm>
              <a:off x="1376112" y="2030210"/>
              <a:ext cx="8669349" cy="3552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Проведення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переговорів з кредиторами щодо зниження процентних ставок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, заміні валюти кредитування та продовження строку користування коштами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5" name="CustomShape 10"/>
            <p:cNvSpPr/>
            <p:nvPr/>
          </p:nvSpPr>
          <p:spPr>
            <a:xfrm>
              <a:off x="1376112" y="2633904"/>
              <a:ext cx="8669349" cy="26471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Підготовка нової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емісії єврооблігацій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з метою структурування заміщення більш дорогих облігацій в обігу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57" name="CustomShape 11"/>
            <p:cNvSpPr/>
            <p:nvPr/>
          </p:nvSpPr>
          <p:spPr>
            <a:xfrm>
              <a:off x="842712" y="3196064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5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3" name="CustomShape 12"/>
            <p:cNvSpPr/>
            <p:nvPr/>
          </p:nvSpPr>
          <p:spPr>
            <a:xfrm>
              <a:off x="1376112" y="3192331"/>
              <a:ext cx="9508303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Підвищення продуктивності праці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та ефективності використання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рухомого складу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 залізничних вантажних перевезеннях 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64" name="Line 21"/>
            <p:cNvSpPr/>
            <p:nvPr/>
          </p:nvSpPr>
          <p:spPr>
            <a:xfrm>
              <a:off x="842712" y="3124815"/>
              <a:ext cx="10136195" cy="46564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Line 22"/>
            <p:cNvSpPr/>
            <p:nvPr/>
          </p:nvSpPr>
          <p:spPr>
            <a:xfrm>
              <a:off x="842712" y="2540139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Line 23"/>
            <p:cNvSpPr/>
            <p:nvPr/>
          </p:nvSpPr>
          <p:spPr>
            <a:xfrm>
              <a:off x="842712" y="1906459"/>
              <a:ext cx="10136195" cy="448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CustomShape 7"/>
            <p:cNvSpPr/>
            <p:nvPr/>
          </p:nvSpPr>
          <p:spPr>
            <a:xfrm>
              <a:off x="842712" y="3815591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6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68" name="CustomShape 10"/>
            <p:cNvSpPr/>
            <p:nvPr/>
          </p:nvSpPr>
          <p:spPr>
            <a:xfrm>
              <a:off x="1376112" y="3737567"/>
              <a:ext cx="8669349" cy="49502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Побудова ефективної </a:t>
              </a: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системи закупівель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для скорочення щорічних витрат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69" name="Line 22"/>
            <p:cNvSpPr/>
            <p:nvPr/>
          </p:nvSpPr>
          <p:spPr>
            <a:xfrm>
              <a:off x="842712" y="3733460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CustomShape 5"/>
            <p:cNvSpPr/>
            <p:nvPr/>
          </p:nvSpPr>
          <p:spPr>
            <a:xfrm>
              <a:off x="842712" y="757968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1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1" name="CustomShape 8"/>
            <p:cNvSpPr/>
            <p:nvPr/>
          </p:nvSpPr>
          <p:spPr>
            <a:xfrm>
              <a:off x="1376112" y="754411"/>
              <a:ext cx="8666448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 indent="3175">
                <a:lnSpc>
                  <a:spcPct val="100000"/>
                </a:lnSpc>
                <a:buClr>
                  <a:srgbClr val="083763"/>
                </a:buClr>
              </a:pPr>
              <a:r>
                <a:rPr lang="uk-UA" sz="1400" b="1" dirty="0" smtClean="0">
                  <a:solidFill>
                    <a:srgbClr val="0B538F"/>
                  </a:solidFill>
                  <a:latin typeface="Calibri (Основной текст)"/>
                </a:rPr>
                <a:t>Реалізація непрофільних активів</a:t>
              </a:r>
            </a:p>
          </p:txBody>
        </p:sp>
        <p:sp>
          <p:nvSpPr>
            <p:cNvPr id="72" name="Line 23"/>
            <p:cNvSpPr/>
            <p:nvPr/>
          </p:nvSpPr>
          <p:spPr>
            <a:xfrm>
              <a:off x="842712" y="1263425"/>
              <a:ext cx="10136195" cy="448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CustomShape 11"/>
            <p:cNvSpPr/>
            <p:nvPr/>
          </p:nvSpPr>
          <p:spPr>
            <a:xfrm>
              <a:off x="842712" y="4365777"/>
              <a:ext cx="428958" cy="416999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7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74" name="CustomShape 12"/>
            <p:cNvSpPr/>
            <p:nvPr/>
          </p:nvSpPr>
          <p:spPr>
            <a:xfrm>
              <a:off x="1376112" y="4362044"/>
              <a:ext cx="9508303" cy="44163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Створення та початок роботи </a:t>
              </a:r>
              <a:r>
                <a:rPr lang="uk-UA" sz="1400" b="1" dirty="0" err="1" smtClean="0">
                  <a:solidFill>
                    <a:srgbClr val="0B538F"/>
                  </a:solidFill>
                  <a:latin typeface="Calibri (Основной текст)"/>
                </a:rPr>
                <a:t>комплаєнс-офісу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76" name="Line 22"/>
            <p:cNvSpPr/>
            <p:nvPr/>
          </p:nvSpPr>
          <p:spPr>
            <a:xfrm>
              <a:off x="842712" y="4301170"/>
              <a:ext cx="10136195" cy="4107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8" name="Группа 27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29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0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31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Line 22"/>
          <p:cNvSpPr/>
          <p:nvPr/>
        </p:nvSpPr>
        <p:spPr>
          <a:xfrm>
            <a:off x="842712" y="5308597"/>
            <a:ext cx="10136195" cy="4107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CustomShape 11"/>
          <p:cNvSpPr/>
          <p:nvPr/>
        </p:nvSpPr>
        <p:spPr>
          <a:xfrm>
            <a:off x="842712" y="5417033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8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1376112" y="5413300"/>
            <a:ext cx="9508303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Використання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нового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більш </a:t>
            </a:r>
            <a:r>
              <a:rPr lang="uk-UA" sz="1400" b="1" dirty="0" err="1" smtClean="0">
                <a:solidFill>
                  <a:srgbClr val="0B538F"/>
                </a:solidFill>
                <a:latin typeface="Calibri (Основной текст)"/>
              </a:rPr>
              <a:t>енергоефективного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 рухомого складу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0"/>
          <p:cNvSpPr/>
          <p:nvPr/>
        </p:nvSpPr>
        <p:spPr>
          <a:xfrm>
            <a:off x="803383" y="3448461"/>
            <a:ext cx="5631338" cy="24085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3600">
              <a:buClr>
                <a:srgbClr val="7F7F7F"/>
              </a:buClr>
            </a:pP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193799" y="3903133"/>
          <a:ext cx="5003799" cy="193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CustomShape 10"/>
          <p:cNvSpPr/>
          <p:nvPr/>
        </p:nvSpPr>
        <p:spPr>
          <a:xfrm>
            <a:off x="6713170" y="3448460"/>
            <a:ext cx="4877697" cy="240851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/>
          <a:lstStyle/>
          <a:p>
            <a:pPr marL="3600">
              <a:buClr>
                <a:srgbClr val="7F7F7F"/>
              </a:buClr>
            </a:pPr>
            <a:endParaRPr lang="uk-UA" sz="1200" spc="-1" dirty="0">
              <a:solidFill>
                <a:srgbClr val="7F7F7F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13170" y="3499713"/>
            <a:ext cx="48861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Збільшення продуктивності </a:t>
            </a:r>
            <a:r>
              <a:rPr lang="uk-UA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вантажного вагону</a:t>
            </a:r>
            <a:r>
              <a:rPr lang="en-US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млн. </a:t>
            </a:r>
            <a:r>
              <a:rPr lang="uk-UA" sz="1400" dirty="0" err="1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ткм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 (Основной текст)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CE3128C-79BA-2348-8542-FD451D49FC60}" type="slidenum">
              <a:rPr lang="ru-RU" smtClean="0"/>
              <a:pPr algn="ctr"/>
              <a:t>11</a:t>
            </a:fld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«Укрзалізниця»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3383" y="3499714"/>
            <a:ext cx="5631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Збільшення продуктивності </a:t>
            </a:r>
            <a:r>
              <a:rPr lang="uk-UA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локомотива</a:t>
            </a:r>
            <a:r>
              <a:rPr lang="en-US" sz="1400" b="1" dirty="0" smtClean="0">
                <a:solidFill>
                  <a:srgbClr val="0070C0"/>
                </a:solidFill>
                <a:latin typeface="Calibri (Основной текст)"/>
                <a:cs typeface="Times New Roman" panose="02020603050405020304" pitchFamily="18" charset="0"/>
              </a:rPr>
              <a:t>, 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млн. </a:t>
            </a:r>
            <a:r>
              <a:rPr lang="uk-UA" sz="1400" dirty="0" err="1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ткм</a:t>
            </a:r>
            <a:r>
              <a:rPr lang="uk-UA" sz="1400" dirty="0" smtClean="0">
                <a:solidFill>
                  <a:schemeClr val="bg1">
                    <a:lumMod val="50000"/>
                  </a:schemeClr>
                </a:solidFill>
                <a:latin typeface="Calibri (Основной текст)"/>
                <a:cs typeface="Times New Roman" panose="02020603050405020304" pitchFamily="18" charset="0"/>
              </a:rPr>
              <a:t> брутто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 (Основной текст)"/>
              <a:cs typeface="Times New Roman" panose="02020603050405020304" pitchFamily="18" charset="0"/>
            </a:endParaRPr>
          </a:p>
        </p:txBody>
      </p:sp>
      <p:cxnSp>
        <p:nvCxnSpPr>
          <p:cNvPr id="27" name="Соединительная линия уступом 26"/>
          <p:cNvCxnSpPr/>
          <p:nvPr/>
        </p:nvCxnSpPr>
        <p:spPr>
          <a:xfrm flipV="1">
            <a:off x="1758403" y="4002603"/>
            <a:ext cx="3924278" cy="739071"/>
          </a:xfrm>
          <a:prstGeom prst="bentConnector3">
            <a:avLst>
              <a:gd name="adj1" fmla="val -265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28" name="Прямоугольник 27"/>
          <p:cNvSpPr/>
          <p:nvPr/>
        </p:nvSpPr>
        <p:spPr>
          <a:xfrm>
            <a:off x="3329593" y="3828834"/>
            <a:ext cx="75817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+ </a:t>
            </a: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8,3</a:t>
            </a: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824976" y="873558"/>
            <a:ext cx="10787903" cy="2419973"/>
            <a:chOff x="6130821" y="3530540"/>
            <a:chExt cx="2612519" cy="1901959"/>
          </a:xfrm>
        </p:grpSpPr>
        <p:sp>
          <p:nvSpPr>
            <p:cNvPr id="43" name="CustomShape 3"/>
            <p:cNvSpPr/>
            <p:nvPr/>
          </p:nvSpPr>
          <p:spPr>
            <a:xfrm>
              <a:off x="6130821" y="3530540"/>
              <a:ext cx="2612519" cy="282079"/>
            </a:xfrm>
            <a:prstGeom prst="roundRect">
              <a:avLst>
                <a:gd name="adj" fmla="val 0"/>
              </a:avLst>
            </a:prstGeom>
            <a:solidFill>
              <a:srgbClr val="1F4E78"/>
            </a:solidFill>
            <a:ln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Оптимізація </a:t>
              </a:r>
              <a:r>
                <a:rPr lang="uk-UA" sz="1400" b="1" spc="-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парку локомотивів </a:t>
              </a:r>
              <a:endParaRPr lang="uk-UA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4" name="CustomShape 8"/>
            <p:cNvSpPr/>
            <p:nvPr/>
          </p:nvSpPr>
          <p:spPr>
            <a:xfrm>
              <a:off x="6130821" y="3812619"/>
              <a:ext cx="2612519" cy="1619880"/>
            </a:xfrm>
            <a:prstGeom prst="roundRect">
              <a:avLst>
                <a:gd name="adj" fmla="val 0"/>
              </a:avLst>
            </a:prstGeom>
            <a:ln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/>
            <a:lstStyle/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endPara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endParaRP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Виведення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зношених надлишкових електровозів (598 од.) та тепловозів магістральних і маневрових (575 од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.)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  <a:buFont typeface="Arial"/>
                <a:buChar char="•"/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Підвищення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енергоефективності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 шляхом: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	- оновлення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парку локомотивів, у т.ч. за рахунок нових двосистемних електровозів, односистемних вантажних постійного і змінного струму, а також 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магістральних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вантажних тепловозів з асинхронним 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приводом</a:t>
              </a:r>
            </a:p>
            <a:p>
              <a:pPr marL="285840" indent="-282240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7F7F7F"/>
                </a:buClr>
              </a:pP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	-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ремоторизація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 </a:t>
              </a:r>
              <a:r>
                <a:rPr lang="uk-UA" sz="1400" spc="-1" dirty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DejaVu Sans"/>
                </a:rPr>
                <a:t>сучасними силовими установками маневрових та магістральних тепловозів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16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8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19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Century Gothic" charset="0"/>
                <a:cs typeface="Century Gothic" charset="0"/>
              </a:rPr>
              <a:t>2. …ПІДВИЩИТИ ПРОДУКТИВНІСТЬ ВИКОРИСТАННЯ РУХОМОГО СКЛАДУ…</a:t>
            </a:r>
            <a:endParaRPr lang="ru-RU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Century Gothic" charset="0"/>
              <a:cs typeface="Century Gothic" charset="0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6891867" y="3869267"/>
          <a:ext cx="4572000" cy="202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8" name="Соединительная линия уступом 37"/>
          <p:cNvCxnSpPr/>
          <p:nvPr/>
        </p:nvCxnSpPr>
        <p:spPr>
          <a:xfrm flipV="1">
            <a:off x="7433733" y="4114797"/>
            <a:ext cx="3454400" cy="643467"/>
          </a:xfrm>
          <a:prstGeom prst="bentConnector3">
            <a:avLst>
              <a:gd name="adj1" fmla="val -245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9" name="Прямоугольник 38"/>
          <p:cNvSpPr/>
          <p:nvPr/>
        </p:nvSpPr>
        <p:spPr>
          <a:xfrm>
            <a:off x="8519659" y="3972764"/>
            <a:ext cx="95454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+ </a:t>
            </a: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94,6</a:t>
            </a: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4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12</a:t>
            </a:fld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«Укрзалізниця» 2017		</a:t>
            </a:r>
            <a:r>
              <a:rPr lang="uk-UA" sz="1400" dirty="0" smtClean="0">
                <a:solidFill>
                  <a:schemeClr val="bg2">
                    <a:lumMod val="25000"/>
                  </a:schemeClr>
                </a:solidFill>
              </a:rPr>
              <a:t>1 За видами економічної діяльності</a:t>
            </a:r>
            <a:endParaRPr lang="uk-UA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CustomShape 1"/>
          <p:cNvSpPr/>
          <p:nvPr/>
        </p:nvSpPr>
        <p:spPr>
          <a:xfrm>
            <a:off x="5741052" y="1037639"/>
            <a:ext cx="5725524" cy="3949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9"/>
          <p:cNvSpPr/>
          <p:nvPr/>
        </p:nvSpPr>
        <p:spPr>
          <a:xfrm>
            <a:off x="5939691" y="1211851"/>
            <a:ext cx="4950813" cy="5912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Щорічні витрати на оплату праці, </a:t>
            </a:r>
          </a:p>
          <a:p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млрд грн, 2016-2021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41052" y="5095040"/>
            <a:ext cx="4753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За рахунок підвищення мотивації праці співробітників шляхом досягнення </a:t>
            </a:r>
            <a:r>
              <a:rPr lang="uk-UA" sz="1400" dirty="0">
                <a:latin typeface="Calibri (Основной текст)"/>
                <a:ea typeface="Calibri" panose="020F0502020204030204" pitchFamily="34" charset="0"/>
              </a:rPr>
              <a:t>10 місця у 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рейтингу</a:t>
            </a:r>
            <a:r>
              <a:rPr lang="uk-UA" sz="1400" baseline="30000" dirty="0" smtClean="0">
                <a:latin typeface="Calibri (Основной текст)"/>
                <a:ea typeface="Calibri" panose="020F0502020204030204" pitchFamily="34" charset="0"/>
              </a:rPr>
              <a:t>1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 </a:t>
            </a:r>
            <a:r>
              <a:rPr lang="uk-UA" sz="1400" dirty="0">
                <a:latin typeface="Calibri (Основной текст)"/>
                <a:ea typeface="Calibri" panose="020F0502020204030204" pitchFamily="34" charset="0"/>
              </a:rPr>
              <a:t>заробітних </a:t>
            </a:r>
            <a:r>
              <a:rPr lang="uk-UA" sz="1400" dirty="0" smtClean="0">
                <a:latin typeface="Calibri (Основной текст)"/>
                <a:ea typeface="Calibri" panose="020F0502020204030204" pitchFamily="34" charset="0"/>
              </a:rPr>
              <a:t>плат України</a:t>
            </a:r>
            <a:endParaRPr lang="ru-RU" sz="1400" dirty="0">
              <a:latin typeface="Calibri (Основной текст)"/>
              <a:ea typeface="Calibri" panose="020F0502020204030204" pitchFamily="34" charset="0"/>
            </a:endParaRPr>
          </a:p>
        </p:txBody>
      </p:sp>
      <p:graphicFrame>
        <p:nvGraphicFramePr>
          <p:cNvPr id="34" name="Диаграмма 33"/>
          <p:cNvGraphicFramePr/>
          <p:nvPr>
            <p:extLst/>
          </p:nvPr>
        </p:nvGraphicFramePr>
        <p:xfrm>
          <a:off x="5862299" y="1864866"/>
          <a:ext cx="5502656" cy="300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43"/>
          <p:cNvGrpSpPr/>
          <p:nvPr/>
        </p:nvGrpSpPr>
        <p:grpSpPr>
          <a:xfrm>
            <a:off x="934011" y="1037639"/>
            <a:ext cx="4506998" cy="4869407"/>
            <a:chOff x="741987" y="1037639"/>
            <a:chExt cx="4506998" cy="4869407"/>
          </a:xfrm>
        </p:grpSpPr>
        <p:sp>
          <p:nvSpPr>
            <p:cNvPr id="40" name="CustomShape 1"/>
            <p:cNvSpPr/>
            <p:nvPr/>
          </p:nvSpPr>
          <p:spPr>
            <a:xfrm>
              <a:off x="812436" y="1037639"/>
              <a:ext cx="4366100" cy="39226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aphicFrame>
          <p:nvGraphicFramePr>
            <p:cNvPr id="9" name="Диаграмма 8"/>
            <p:cNvGraphicFramePr/>
            <p:nvPr>
              <p:extLst/>
            </p:nvPr>
          </p:nvGraphicFramePr>
          <p:xfrm>
            <a:off x="1038336" y="1221298"/>
            <a:ext cx="3710432" cy="35414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" name="Группа 20"/>
            <p:cNvGrpSpPr/>
            <p:nvPr/>
          </p:nvGrpSpPr>
          <p:grpSpPr>
            <a:xfrm>
              <a:off x="3540793" y="2403800"/>
              <a:ext cx="929652" cy="1235259"/>
              <a:chOff x="3557020" y="2377442"/>
              <a:chExt cx="929652" cy="1235259"/>
            </a:xfrm>
          </p:grpSpPr>
          <p:cxnSp>
            <p:nvCxnSpPr>
              <p:cNvPr id="29" name="Соединительная линия уступом 28"/>
              <p:cNvCxnSpPr>
                <a:endCxn id="30" idx="0"/>
              </p:cNvCxnSpPr>
              <p:nvPr/>
            </p:nvCxnSpPr>
            <p:spPr>
              <a:xfrm rot="16200000" flipH="1">
                <a:off x="3389881" y="2544581"/>
                <a:ext cx="927482" cy="593204"/>
              </a:xfrm>
              <a:prstGeom prst="bentConnector3">
                <a:avLst>
                  <a:gd name="adj1" fmla="val -281"/>
                </a:avLst>
              </a:prstGeom>
              <a:noFill/>
              <a:ln w="19050">
                <a:solidFill>
                  <a:srgbClr val="0A6CC5"/>
                </a:solidFill>
                <a:round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cxnSp>
          <p:sp>
            <p:nvSpPr>
              <p:cNvPr id="30" name="Прямоугольник 29"/>
              <p:cNvSpPr/>
              <p:nvPr/>
            </p:nvSpPr>
            <p:spPr>
              <a:xfrm>
                <a:off x="3813776" y="3304924"/>
                <a:ext cx="672896" cy="3077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400" b="1" spc="-1" dirty="0" smtClean="0">
                    <a:solidFill>
                      <a:srgbClr val="0070C0"/>
                    </a:solidFill>
                    <a:uFill>
                      <a:solidFill>
                        <a:srgbClr val="FFFFFF"/>
                      </a:solidFill>
                    </a:uFill>
                    <a:latin typeface="Calibri (Основной текст)"/>
                  </a:rPr>
                  <a:t>+60%</a:t>
                </a:r>
                <a:endParaRPr lang="uk-UA" sz="1400" b="1" spc="-1" dirty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endParaRPr>
              </a:p>
            </p:txBody>
          </p:sp>
        </p:grpSp>
        <p:sp>
          <p:nvSpPr>
            <p:cNvPr id="41" name="CustomShape 9"/>
            <p:cNvSpPr/>
            <p:nvPr/>
          </p:nvSpPr>
          <p:spPr>
            <a:xfrm>
              <a:off x="1011075" y="1236772"/>
              <a:ext cx="3764953" cy="59123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18360"/>
            <a:lstStyle/>
            <a:p>
              <a:pPr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Середньорічна продуктивність праці, </a:t>
              </a:r>
            </a:p>
            <a:p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Приведені </a:t>
              </a:r>
              <a:r>
                <a:rPr lang="uk-UA" sz="1400" spc="-1" dirty="0" err="1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ткм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на працівника, 201</a:t>
              </a:r>
              <a:r>
                <a:rPr lang="en-US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4</a:t>
              </a:r>
              <a:r>
                <a:rPr lang="uk-UA" sz="1400" spc="-1" dirty="0" smtClean="0">
                  <a:solidFill>
                    <a:srgbClr val="7F7F7F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-2016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41987" y="5085127"/>
              <a:ext cx="45069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</a:pPr>
              <a:r>
                <a:rPr lang="uk-UA" sz="1400" dirty="0" smtClean="0">
                  <a:latin typeface="Calibri (Основной текст)"/>
                  <a:ea typeface="Calibri" panose="020F0502020204030204" pitchFamily="34" charset="0"/>
                </a:rPr>
                <a:t>Планується поступове досягнене рівня  продуктивності праці 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Deutsche </a:t>
              </a:r>
              <a:r>
                <a:rPr lang="en-US" sz="1400" dirty="0" err="1" smtClean="0">
                  <a:latin typeface="Calibri (Основной текст)"/>
                  <a:ea typeface="Calibri" panose="020F0502020204030204" pitchFamily="34" charset="0"/>
                </a:rPr>
                <a:t>Bahn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 </a:t>
              </a:r>
              <a:r>
                <a:rPr lang="ru-RU" sz="1400" dirty="0" smtClean="0">
                  <a:latin typeface="Calibri (Основной текст)"/>
                  <a:ea typeface="Calibri" panose="020F0502020204030204" pitchFamily="34" charset="0"/>
                </a:rPr>
                <a:t>та </a:t>
              </a:r>
              <a:r>
                <a:rPr lang="en-US" sz="1400" dirty="0" smtClean="0">
                  <a:latin typeface="Calibri (Основной текст)"/>
                  <a:ea typeface="Calibri" panose="020F0502020204030204" pitchFamily="34" charset="0"/>
                </a:rPr>
                <a:t>KTZ </a:t>
              </a:r>
              <a:r>
                <a:rPr lang="uk-UA" sz="1400" dirty="0" smtClean="0">
                  <a:latin typeface="Calibri (Основной текст)"/>
                  <a:ea typeface="Calibri" panose="020F0502020204030204" pitchFamily="34" charset="0"/>
                </a:rPr>
                <a:t>до 2026 року, з цільовим показником +30% до 2021 року</a:t>
              </a:r>
              <a:endParaRPr lang="ru-RU" sz="1400" dirty="0">
                <a:latin typeface="Calibri (Основной текст)"/>
                <a:ea typeface="Calibri" panose="020F0502020204030204" pitchFamily="34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812436" y="5056822"/>
              <a:ext cx="43661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812436" y="5907046"/>
              <a:ext cx="4366100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Прямая соединительная линия 57"/>
          <p:cNvCxnSpPr/>
          <p:nvPr/>
        </p:nvCxnSpPr>
        <p:spPr>
          <a:xfrm>
            <a:off x="5741052" y="5056822"/>
            <a:ext cx="57255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741052" y="5907046"/>
            <a:ext cx="572552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8693150" y="336973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8739717" y="2377017"/>
            <a:ext cx="1970616" cy="971550"/>
          </a:xfrm>
          <a:custGeom>
            <a:avLst/>
            <a:gdLst>
              <a:gd name="connsiteX0" fmla="*/ 0 w 1970616"/>
              <a:gd name="connsiteY0" fmla="*/ 971550 h 971550"/>
              <a:gd name="connsiteX1" fmla="*/ 427566 w 1970616"/>
              <a:gd name="connsiteY1" fmla="*/ 914400 h 971550"/>
              <a:gd name="connsiteX2" fmla="*/ 1162050 w 1970616"/>
              <a:gd name="connsiteY2" fmla="*/ 770466 h 971550"/>
              <a:gd name="connsiteX3" fmla="*/ 1951566 w 1970616"/>
              <a:gd name="connsiteY3" fmla="*/ 419100 h 971550"/>
              <a:gd name="connsiteX4" fmla="*/ 1970616 w 1970616"/>
              <a:gd name="connsiteY4" fmla="*/ 0 h 971550"/>
              <a:gd name="connsiteX5" fmla="*/ 1214966 w 1970616"/>
              <a:gd name="connsiteY5" fmla="*/ 421216 h 971550"/>
              <a:gd name="connsiteX6" fmla="*/ 421216 w 1970616"/>
              <a:gd name="connsiteY6" fmla="*/ 802216 h 971550"/>
              <a:gd name="connsiteX7" fmla="*/ 0 w 1970616"/>
              <a:gd name="connsiteY7" fmla="*/ 971550 h 97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70616" h="971550">
                <a:moveTo>
                  <a:pt x="0" y="971550"/>
                </a:moveTo>
                <a:lnTo>
                  <a:pt x="427566" y="914400"/>
                </a:lnTo>
                <a:lnTo>
                  <a:pt x="1162050" y="770466"/>
                </a:lnTo>
                <a:lnTo>
                  <a:pt x="1951566" y="419100"/>
                </a:lnTo>
                <a:lnTo>
                  <a:pt x="1970616" y="0"/>
                </a:lnTo>
                <a:lnTo>
                  <a:pt x="1214966" y="421216"/>
                </a:lnTo>
                <a:lnTo>
                  <a:pt x="421216" y="802216"/>
                </a:lnTo>
                <a:lnTo>
                  <a:pt x="0" y="971550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71"/>
          <p:cNvGrpSpPr/>
          <p:nvPr/>
        </p:nvGrpSpPr>
        <p:grpSpPr>
          <a:xfrm rot="16200000">
            <a:off x="9768396" y="2384329"/>
            <a:ext cx="631883" cy="168257"/>
            <a:chOff x="394636" y="1453415"/>
            <a:chExt cx="614195" cy="177449"/>
          </a:xfrm>
        </p:grpSpPr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424329" y="1535541"/>
              <a:ext cx="584502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Овал 74"/>
            <p:cNvSpPr/>
            <p:nvPr/>
          </p:nvSpPr>
          <p:spPr>
            <a:xfrm>
              <a:off x="394636" y="1453415"/>
              <a:ext cx="144861" cy="17744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>
                <a:latin typeface="Calibri (Основной текст)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9777365" y="1582086"/>
            <a:ext cx="1548687" cy="57286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5"/>
                </a:solidFill>
                <a:latin typeface="Calibri (Основной текст)"/>
              </a:rPr>
              <a:t>7,7 </a:t>
            </a:r>
            <a:r>
              <a:rPr lang="ru-RU" sz="1400" b="1" dirty="0" smtClean="0">
                <a:solidFill>
                  <a:schemeClr val="accent5"/>
                </a:solidFill>
                <a:latin typeface="Calibri (Основной текст)"/>
              </a:rPr>
              <a:t>млрд </a:t>
            </a:r>
            <a:r>
              <a:rPr lang="ru-RU" sz="1400" b="1" dirty="0" err="1" smtClean="0">
                <a:solidFill>
                  <a:schemeClr val="accent5"/>
                </a:solidFill>
                <a:latin typeface="Calibri (Основной текст)"/>
              </a:rPr>
              <a:t>грн</a:t>
            </a:r>
            <a:endParaRPr lang="uk-UA" sz="1400" b="1" dirty="0">
              <a:solidFill>
                <a:schemeClr val="accent5"/>
              </a:solidFill>
              <a:latin typeface="Calibri (Основной текст)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31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32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33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3. … ЗБІЛЬШИТИ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ПРОДУКТИВНІСТЬ ПРАЦІ, ЩО ДОЗВОЛИТЬ ПІДВИЩИТИ РІВЕНЬ ЇЇ ОПЛАТИ…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53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842712" y="1075266"/>
            <a:ext cx="10395059" cy="4893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13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4. …ТА ЗБІЛЬШИТИ ДОХОДИ 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955283" y="227432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955283" y="3135632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488683" y="2048932"/>
            <a:ext cx="8666448" cy="8720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Впровадження і підтримка запропонованого механізму по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компенсації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різниці між доходами і економічно обґрунтованими витратами в сегменті регульованих пасажирських перевезень на далекі відстані, а також прийняття рішення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виділення коштів державних та місцевих бюджетів для оновлення пасажирського рухомого складу</a:t>
            </a:r>
          </a:p>
        </p:txBody>
      </p:sp>
      <p:sp>
        <p:nvSpPr>
          <p:cNvPr id="54" name="CustomShape 9"/>
          <p:cNvSpPr/>
          <p:nvPr/>
        </p:nvSpPr>
        <p:spPr>
          <a:xfrm>
            <a:off x="1488683" y="3166898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Лібералізація тарифу на пасажирські перевезення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 сегментах 1-го класу, СВ і купе, право самостійно встановлювати тарифи на перевезення пасажирів в далекому сполученні</a:t>
            </a:r>
          </a:p>
        </p:txBody>
      </p:sp>
      <p:sp>
        <p:nvSpPr>
          <p:cNvPr id="66" name="Line 23"/>
          <p:cNvSpPr/>
          <p:nvPr/>
        </p:nvSpPr>
        <p:spPr>
          <a:xfrm>
            <a:off x="955283" y="304314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955283" y="129540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8"/>
          <p:cNvSpPr/>
          <p:nvPr/>
        </p:nvSpPr>
        <p:spPr>
          <a:xfrm>
            <a:off x="1522405" y="1193800"/>
            <a:ext cx="8666448" cy="5904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Поступове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зменшення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обсягів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перехресного субсидування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шляхом організації роботи з місцевими органами самоврядування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укладання договорів на приміські перевезення на засадах їх окупності </a:t>
            </a:r>
          </a:p>
        </p:txBody>
      </p:sp>
      <p:sp>
        <p:nvSpPr>
          <p:cNvPr id="72" name="Line 23"/>
          <p:cNvSpPr/>
          <p:nvPr/>
        </p:nvSpPr>
        <p:spPr>
          <a:xfrm>
            <a:off x="989005" y="185165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6"/>
          <p:cNvSpPr/>
          <p:nvPr/>
        </p:nvSpPr>
        <p:spPr>
          <a:xfrm>
            <a:off x="952382" y="379751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CustomShape 9"/>
          <p:cNvSpPr/>
          <p:nvPr/>
        </p:nvSpPr>
        <p:spPr>
          <a:xfrm>
            <a:off x="1485782" y="3828782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b="1" smtClean="0">
                <a:solidFill>
                  <a:srgbClr val="0B538F"/>
                </a:solidFill>
                <a:latin typeface="Calibri (Основной текст)"/>
              </a:rPr>
              <a:t>Проведення індексації тарифу на вантажні перевезення на економічно обґрунтований рівень</a:t>
            </a:r>
            <a:endParaRPr lang="uk-UA" sz="1400" spc="-1" smtClean="0">
              <a:solidFill>
                <a:srgbClr val="4D4D4D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Calibri"/>
            </a:endParaRPr>
          </a:p>
        </p:txBody>
      </p:sp>
      <p:sp>
        <p:nvSpPr>
          <p:cNvPr id="21" name="Line 23"/>
          <p:cNvSpPr/>
          <p:nvPr/>
        </p:nvSpPr>
        <p:spPr>
          <a:xfrm>
            <a:off x="952382" y="3705031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6"/>
          <p:cNvSpPr/>
          <p:nvPr/>
        </p:nvSpPr>
        <p:spPr>
          <a:xfrm>
            <a:off x="960843" y="4415601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CustomShape 9"/>
          <p:cNvSpPr/>
          <p:nvPr/>
        </p:nvSpPr>
        <p:spPr>
          <a:xfrm>
            <a:off x="1494243" y="4446867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Розробка та узгодження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механізму довгострокової індексації тарифів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на вантажні перевезення на підставі  індексу цін виробників промислової продукції</a:t>
            </a:r>
          </a:p>
        </p:txBody>
      </p:sp>
      <p:sp>
        <p:nvSpPr>
          <p:cNvPr id="24" name="Line 23"/>
          <p:cNvSpPr/>
          <p:nvPr/>
        </p:nvSpPr>
        <p:spPr>
          <a:xfrm>
            <a:off x="960843" y="4323116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" name="Группа 24"/>
          <p:cNvGrpSpPr/>
          <p:nvPr/>
        </p:nvGrpSpPr>
        <p:grpSpPr>
          <a:xfrm>
            <a:off x="233897" y="227021"/>
            <a:ext cx="494544" cy="481680"/>
            <a:chOff x="3642098" y="2819286"/>
            <a:chExt cx="494544" cy="481680"/>
          </a:xfrm>
        </p:grpSpPr>
        <p:sp>
          <p:nvSpPr>
            <p:cNvPr id="26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7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28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" name="CustomShape 6"/>
          <p:cNvSpPr/>
          <p:nvPr/>
        </p:nvSpPr>
        <p:spPr>
          <a:xfrm>
            <a:off x="952376" y="499982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9"/>
          <p:cNvSpPr/>
          <p:nvPr/>
        </p:nvSpPr>
        <p:spPr>
          <a:xfrm>
            <a:off x="1485776" y="5031090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spcAft>
                <a:spcPts val="1200"/>
              </a:spcAft>
              <a:buClr>
                <a:srgbClr val="083763"/>
              </a:buClr>
            </a:pPr>
            <a:r>
              <a:rPr lang="ru-RU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Надання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нових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додаткових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послуг</a:t>
            </a:r>
            <a:r>
              <a:rPr lang="ru-RU" sz="1400" b="1" dirty="0" smtClean="0">
                <a:solidFill>
                  <a:srgbClr val="0B538F"/>
                </a:solidFill>
                <a:latin typeface="Calibri (Основной текст)"/>
              </a:rPr>
              <a:t> </a:t>
            </a:r>
            <a:r>
              <a:rPr lang="ru-RU" sz="1400" b="1" dirty="0" err="1" smtClean="0">
                <a:solidFill>
                  <a:srgbClr val="0B538F"/>
                </a:solidFill>
                <a:latin typeface="Calibri (Основной текст)"/>
              </a:rPr>
              <a:t>пасажирам</a:t>
            </a:r>
            <a:endParaRPr lang="ru-RU" sz="1400" b="1" dirty="0" smtClean="0">
              <a:solidFill>
                <a:srgbClr val="0B538F"/>
              </a:solidFill>
              <a:latin typeface="Calibri (Основной текст)"/>
            </a:endParaRPr>
          </a:p>
        </p:txBody>
      </p:sp>
      <p:sp>
        <p:nvSpPr>
          <p:cNvPr id="37" name="Line 23"/>
          <p:cNvSpPr/>
          <p:nvPr/>
        </p:nvSpPr>
        <p:spPr>
          <a:xfrm>
            <a:off x="952376" y="4907339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76"/>
          <p:cNvSpPr/>
          <p:nvPr/>
        </p:nvSpPr>
        <p:spPr>
          <a:xfrm>
            <a:off x="842712" y="2332145"/>
            <a:ext cx="10395059" cy="18948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14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194325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ОТРИМАННЯ СТАБІЛЬГИХ ДОХОДІВ ТА ЗАДОВОЛЕННЯ ПОПИТУ У ЗАЛІЗНИЧНИХ ПЕРЕВЕЗЕННЯХ ПЛАНУЄТЬСЯ ЗА РАХУНОК МАСШТАБНОГО ОНОВЛЕННЯ ОСНОВНИХ ФОНДІВ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955283" y="3001684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955283" y="3660586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8"/>
          <p:cNvSpPr/>
          <p:nvPr/>
        </p:nvSpPr>
        <p:spPr>
          <a:xfrm>
            <a:off x="1488683" y="3013367"/>
            <a:ext cx="8666448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Запровадження прозорої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взаємодії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з вантажовласниками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спільного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планування та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реалізації інвестиційних проектів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щодо ліквідації локальних </a:t>
            </a:r>
            <a:r>
              <a:rPr lang="uk-UA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“вузьких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spc="-1" dirty="0" err="1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місць”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інфраструктури 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1488683" y="3691852"/>
            <a:ext cx="8669349" cy="3552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Перехід на засади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довгострокового планування 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та укладання договорів щодо </a:t>
            </a: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оновлення рухомого складу</a:t>
            </a:r>
            <a:endParaRPr lang="uk-UA" sz="1400" b="1" dirty="0">
              <a:solidFill>
                <a:srgbClr val="0B538F"/>
              </a:solidFill>
              <a:latin typeface="Calibri (Основной текст)"/>
            </a:endParaRPr>
          </a:p>
        </p:txBody>
      </p:sp>
      <p:sp>
        <p:nvSpPr>
          <p:cNvPr id="66" name="Line 23"/>
          <p:cNvSpPr/>
          <p:nvPr/>
        </p:nvSpPr>
        <p:spPr>
          <a:xfrm>
            <a:off x="955283" y="3568101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5"/>
          <p:cNvSpPr/>
          <p:nvPr/>
        </p:nvSpPr>
        <p:spPr>
          <a:xfrm>
            <a:off x="955283" y="2419610"/>
            <a:ext cx="428958" cy="416999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CustomShape 8"/>
          <p:cNvSpPr/>
          <p:nvPr/>
        </p:nvSpPr>
        <p:spPr>
          <a:xfrm>
            <a:off x="1488683" y="2416053"/>
            <a:ext cx="8666448" cy="4416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indent="3175">
              <a:lnSpc>
                <a:spcPct val="100000"/>
              </a:lnSpc>
              <a:buClr>
                <a:srgbClr val="083763"/>
              </a:buClr>
            </a:pPr>
            <a:r>
              <a:rPr lang="uk-UA" sz="1400" b="1" dirty="0" smtClean="0">
                <a:solidFill>
                  <a:srgbClr val="0B538F"/>
                </a:solidFill>
                <a:latin typeface="Calibri (Основной текст)"/>
              </a:rPr>
              <a:t>Реалізація інвестиційного плану 2017-2021</a:t>
            </a:r>
          </a:p>
        </p:txBody>
      </p:sp>
      <p:sp>
        <p:nvSpPr>
          <p:cNvPr id="72" name="Line 23"/>
          <p:cNvSpPr/>
          <p:nvPr/>
        </p:nvSpPr>
        <p:spPr>
          <a:xfrm>
            <a:off x="955283" y="2925067"/>
            <a:ext cx="10136195" cy="448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2" name="Группа 21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3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xmlns="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3"/>
          <p:cNvSpPr/>
          <p:nvPr/>
        </p:nvSpPr>
        <p:spPr>
          <a:xfrm>
            <a:off x="730140" y="858600"/>
            <a:ext cx="4366793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2514600" algn="ctr">
              <a:lnSpc>
                <a:spcPct val="100000"/>
              </a:lnSpc>
            </a:pPr>
            <a:r>
              <a:rPr lang="uk-UA" sz="28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5 864</a:t>
            </a:r>
          </a:p>
          <a:p>
            <a:pPr marL="2514600"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 млрд. дол. США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15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2. ІНВЕСТИЦІЙНИЙ ПЛАН 2017-2021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CustomShape 3"/>
          <p:cNvSpPr/>
          <p:nvPr/>
        </p:nvSpPr>
        <p:spPr>
          <a:xfrm>
            <a:off x="730140" y="858600"/>
            <a:ext cx="2612519" cy="953267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Обсяг коштів для реалізації інвестиційного плану </a:t>
            </a:r>
            <a:endParaRPr lang="uk-UA" sz="14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730139" y="1811867"/>
          <a:ext cx="4366794" cy="914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5993"/>
                <a:gridCol w="132080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Інфраструктура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1 875 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Придбання рухомого складу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3 280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Модернізація рухомого складу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709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млн. </a:t>
                      </a: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CustomShape 3"/>
          <p:cNvSpPr/>
          <p:nvPr/>
        </p:nvSpPr>
        <p:spPr>
          <a:xfrm>
            <a:off x="730141" y="2853267"/>
            <a:ext cx="4366793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Придбання та модернізація рухомого складу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730141" y="3376565"/>
          <a:ext cx="4366792" cy="23266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091698"/>
                <a:gridCol w="1091698"/>
                <a:gridCol w="1091698"/>
                <a:gridCol w="109169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Придбання, од.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Модернізація, од.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Всього, млн. дол. США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Локомотиви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362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Вантажні вагони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15 753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46 028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848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Пасажирські вагони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799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466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Електропоїзди (секції)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516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Дизель-поїзди (вагони)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169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4" name="CustomShape 3"/>
          <p:cNvSpPr/>
          <p:nvPr/>
        </p:nvSpPr>
        <p:spPr>
          <a:xfrm>
            <a:off x="5666208" y="1248082"/>
            <a:ext cx="6136324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Основні інфраструктурні проекти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5666206" y="1771380"/>
          <a:ext cx="6136326" cy="313944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4553061"/>
                <a:gridCol w="158326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Всього, млн. дол. США</a:t>
                      </a:r>
                      <a:endParaRPr lang="ru-RU" sz="10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Реконструкція залізничних колій на основних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магістралях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601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Електрифікація напрямку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“Долинська</a:t>
                      </a:r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Миколаїв –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Колосівка”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278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Впровадження систем цифрового зв'язку 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Завершення будівництва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Бескидського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тонелю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72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Електрифікація залізничного шляху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“Ковель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Ізов</a:t>
                      </a:r>
                      <a:r>
                        <a:rPr lang="uk-UA" sz="12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Державний </a:t>
                      </a:r>
                      <a:r>
                        <a:rPr lang="uk-UA" sz="120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кордон”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Модернізація залізничного шляху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“Ковель</a:t>
                      </a:r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– Яготин – Державний </a:t>
                      </a:r>
                      <a:r>
                        <a:rPr lang="uk-UA" sz="120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кордон”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2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Будівництво логістичних складів</a:t>
                      </a:r>
                      <a:endParaRPr lang="ru-RU" sz="12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4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1F4E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230857" y="237769"/>
            <a:ext cx="499282" cy="481680"/>
            <a:chOff x="3662828" y="3470120"/>
            <a:chExt cx="499282" cy="481680"/>
          </a:xfrm>
        </p:grpSpPr>
        <p:sp>
          <p:nvSpPr>
            <p:cNvPr id="28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xmlns="" val="3208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730140" y="15199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ДЛЯ РЕАЛІЗАЦІЇ ІНВЕСТИЦІЙНОГО ПЛАНУ НЕОБХІДНО ЗДІЙСНИТИ ІНДЕКСАЦІЮ ТАРИФУ. ОДИН ІЗ ЗАПРОПОНОВАНИХ ВАРІАНТІВ – ЗБІЛЬШЕННЯ НА 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ПРОГНОЗНИЙ РІВЕНЬ ІНДЕКСУ ЦІН ВИРОБНИКІВ +5%</a:t>
            </a:r>
            <a:endParaRPr lang="ru-RU" sz="2200" b="1" spc="-1" dirty="0" smtClean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457199" y="1087181"/>
            <a:ext cx="11040533" cy="48586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Полилиния 6"/>
          <p:cNvSpPr/>
          <p:nvPr/>
        </p:nvSpPr>
        <p:spPr>
          <a:xfrm>
            <a:off x="2541181" y="1924493"/>
            <a:ext cx="6113721" cy="2445489"/>
          </a:xfrm>
          <a:custGeom>
            <a:avLst/>
            <a:gdLst>
              <a:gd name="connsiteX0" fmla="*/ 0 w 6113721"/>
              <a:gd name="connsiteY0" fmla="*/ 2062717 h 2445489"/>
              <a:gd name="connsiteX1" fmla="*/ 10633 w 6113721"/>
              <a:gd name="connsiteY1" fmla="*/ 2445489 h 2445489"/>
              <a:gd name="connsiteX2" fmla="*/ 2498652 w 6113721"/>
              <a:gd name="connsiteY2" fmla="*/ 2030819 h 2445489"/>
              <a:gd name="connsiteX3" fmla="*/ 4965405 w 6113721"/>
              <a:gd name="connsiteY3" fmla="*/ 1626782 h 2445489"/>
              <a:gd name="connsiteX4" fmla="*/ 6092456 w 6113721"/>
              <a:gd name="connsiteY4" fmla="*/ 1435396 h 2445489"/>
              <a:gd name="connsiteX5" fmla="*/ 6113721 w 6113721"/>
              <a:gd name="connsiteY5" fmla="*/ 0 h 2445489"/>
              <a:gd name="connsiteX6" fmla="*/ 4944140 w 6113721"/>
              <a:gd name="connsiteY6" fmla="*/ 265814 h 2445489"/>
              <a:gd name="connsiteX7" fmla="*/ 2477386 w 6113721"/>
              <a:gd name="connsiteY7" fmla="*/ 1392866 h 2445489"/>
              <a:gd name="connsiteX8" fmla="*/ 0 w 6113721"/>
              <a:gd name="connsiteY8" fmla="*/ 2062717 h 244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3721" h="2445489">
                <a:moveTo>
                  <a:pt x="0" y="2062717"/>
                </a:moveTo>
                <a:lnTo>
                  <a:pt x="10633" y="2445489"/>
                </a:lnTo>
                <a:lnTo>
                  <a:pt x="2498652" y="2030819"/>
                </a:lnTo>
                <a:lnTo>
                  <a:pt x="4965405" y="1626782"/>
                </a:lnTo>
                <a:lnTo>
                  <a:pt x="6092456" y="1435396"/>
                </a:lnTo>
                <a:lnTo>
                  <a:pt x="6113721" y="0"/>
                </a:lnTo>
                <a:lnTo>
                  <a:pt x="4944140" y="265814"/>
                </a:lnTo>
                <a:lnTo>
                  <a:pt x="2477386" y="1392866"/>
                </a:lnTo>
                <a:lnTo>
                  <a:pt x="0" y="20627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«Укрзалізниця»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" name="Группа 47"/>
          <p:cNvGrpSpPr/>
          <p:nvPr/>
        </p:nvGrpSpPr>
        <p:grpSpPr>
          <a:xfrm>
            <a:off x="627321" y="1254642"/>
            <a:ext cx="10615236" cy="4509753"/>
            <a:chOff x="342206" y="-18281"/>
            <a:chExt cx="9645895" cy="6268025"/>
          </a:xfrm>
        </p:grpSpPr>
        <p:graphicFrame>
          <p:nvGraphicFramePr>
            <p:cNvPr id="49" name="Диаграмма 48"/>
            <p:cNvGraphicFramePr/>
            <p:nvPr>
              <p:extLst>
                <p:ext uri="{D42A27DB-BD31-4B8C-83A1-F6EECF244321}">
                  <p14:modId xmlns:p14="http://schemas.microsoft.com/office/powerpoint/2010/main" xmlns="" val="4144903838"/>
                </p:ext>
              </p:extLst>
            </p:nvPr>
          </p:nvGraphicFramePr>
          <p:xfrm>
            <a:off x="342206" y="-18281"/>
            <a:ext cx="9645895" cy="6268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2" name="Прямоугольник 51"/>
            <p:cNvSpPr/>
            <p:nvPr/>
          </p:nvSpPr>
          <p:spPr>
            <a:xfrm>
              <a:off x="7407254" y="1912182"/>
              <a:ext cx="764155" cy="373964"/>
            </a:xfrm>
            <a:prstGeom prst="rect">
              <a:avLst/>
            </a:prstGeom>
            <a:pattFill prst="wdUpDiag">
              <a:fgClr>
                <a:srgbClr val="FFFF00"/>
              </a:fgClr>
              <a:bgClr>
                <a:schemeClr val="bg1"/>
              </a:bgClr>
            </a:patt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22,5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117052" y="2833016"/>
              <a:ext cx="602509" cy="2981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+15%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924942" y="3604754"/>
              <a:ext cx="697740" cy="29810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400" b="1" dirty="0">
                  <a:solidFill>
                    <a:schemeClr val="tx1"/>
                  </a:solidFill>
                </a:rPr>
                <a:t>+30,5%</a:t>
              </a:r>
              <a:endParaRPr lang="ru-RU" sz="14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891734" y="4100897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en-GB" sz="1508" b="1" dirty="0" smtClean="0">
                  <a:solidFill>
                    <a:schemeClr val="tx1"/>
                  </a:solidFill>
                </a:rPr>
                <a:t>1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9,</a:t>
              </a:r>
              <a:r>
                <a:rPr lang="en-GB" sz="1508" b="1" dirty="0">
                  <a:solidFill>
                    <a:schemeClr val="tx1"/>
                  </a:solidFill>
                </a:rPr>
                <a:t>1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095827" y="3366297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>
                  <a:solidFill>
                    <a:schemeClr val="tx1"/>
                  </a:solidFill>
                </a:rPr>
                <a:t>+</a:t>
              </a:r>
              <a:r>
                <a:rPr lang="en-GB" sz="1508" b="1" dirty="0" smtClean="0">
                  <a:solidFill>
                    <a:schemeClr val="tx1"/>
                  </a:solidFill>
                </a:rPr>
                <a:t>1</a:t>
              </a:r>
              <a:r>
                <a:rPr lang="uk-UA" sz="1508" b="1" dirty="0" smtClean="0">
                  <a:solidFill>
                    <a:schemeClr val="tx1"/>
                  </a:solidFill>
                </a:rPr>
                <a:t>5,</a:t>
              </a:r>
              <a:r>
                <a:rPr lang="en-GB" sz="1508" b="1" dirty="0">
                  <a:solidFill>
                    <a:schemeClr val="tx1"/>
                  </a:solidFill>
                </a:rPr>
                <a:t>4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7407254" y="2796925"/>
              <a:ext cx="764155" cy="272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38763" tIns="38763" rIns="38763" bIns="38763" rtlCol="0" anchor="ctr"/>
            <a:lstStyle/>
            <a:p>
              <a:pPr algn="ctr"/>
              <a:r>
                <a:rPr lang="uk-UA" sz="1508" b="1" dirty="0" smtClean="0">
                  <a:solidFill>
                    <a:schemeClr val="tx1"/>
                  </a:solidFill>
                </a:rPr>
                <a:t>+13,</a:t>
              </a:r>
              <a:r>
                <a:rPr lang="en-GB" sz="1508" b="1" dirty="0">
                  <a:solidFill>
                    <a:schemeClr val="tx1"/>
                  </a:solidFill>
                </a:rPr>
                <a:t>5</a:t>
              </a:r>
              <a:r>
                <a:rPr lang="uk-UA" sz="1508" b="1" dirty="0">
                  <a:solidFill>
                    <a:schemeClr val="tx1"/>
                  </a:solidFill>
                </a:rPr>
                <a:t>%</a:t>
              </a:r>
              <a:endParaRPr lang="ru-RU" sz="1508" b="1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V="1">
            <a:off x="7475698" y="1928165"/>
            <a:ext cx="1191056" cy="23419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39879" y="1768202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238,6</a:t>
            </a: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%</a:t>
            </a:r>
          </a:p>
          <a:p>
            <a:pPr algn="ctr">
              <a:defRPr sz="1197" b="0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(факт 1 </a:t>
            </a:r>
            <a:r>
              <a:rPr lang="uk-UA" sz="1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кв</a:t>
            </a:r>
            <a:r>
              <a:rPr lang="uk-UA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cs typeface="+mn-cs"/>
              </a:rPr>
              <a:t>. 2017)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5600" y="2279492"/>
            <a:ext cx="2753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smtClean="0">
                <a:latin typeface="Calibri (Основной текст)"/>
              </a:rPr>
              <a:t>Операційна ефективність УЗ</a:t>
            </a:r>
            <a:endParaRPr lang="uk-UA" sz="1400" b="1" dirty="0">
              <a:latin typeface="Calibri (Основной текст)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146158" y="2599502"/>
            <a:ext cx="960036" cy="383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88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42712" y="1659475"/>
            <a:ext cx="10096221" cy="39454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17</a:t>
            </a:fld>
            <a:endParaRPr lang="ru-RU" dirty="0"/>
          </a:p>
        </p:txBody>
      </p:sp>
      <p:sp>
        <p:nvSpPr>
          <p:cNvPr id="18" name="CustomShape 1"/>
          <p:cNvSpPr/>
          <p:nvPr/>
        </p:nvSpPr>
        <p:spPr>
          <a:xfrm>
            <a:off x="730140" y="67320"/>
            <a:ext cx="1039506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КРІМ НЕОБХІДНОСТІ ВИКОНАННЯ ІНВЕСТИЦІЙНОГО ПЛАНУ Є ІНШІ ОБ'ЄКТИВНІ ПРИЧИНИ</a:t>
            </a:r>
            <a:endParaRPr lang="ru-RU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984141" y="1659475"/>
          <a:ext cx="9429477" cy="4114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29477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Зростання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цін і тарифів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на паливно-енергетичні та матеріальні ресурси 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Збільшення на 8,8% прогнозного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курсу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гривні до дол. США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Зміна ставок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податків, зборів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(обов’язкових платежів)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Недостатня компенсація витрат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 рахунок більшого зростання цін, ніж було </a:t>
                      </a:r>
                      <a:r>
                        <a:rPr lang="uk-UA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спрогнозовано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під час індексації 2016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Зростання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мінімальної заробітної плати 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згідно з рішенням Уряду</a:t>
                      </a:r>
                      <a:endParaRPr lang="ru-RU" sz="18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Підвищення </a:t>
                      </a:r>
                      <a:r>
                        <a:rPr lang="uk-UA" sz="1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заробітної плати на 25%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sz="1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на</a:t>
                      </a:r>
                      <a:r>
                        <a:rPr lang="uk-UA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виконання вимог Галузевої угоди</a:t>
                      </a:r>
                      <a:endParaRPr lang="ru-RU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ü"/>
                      </a:pP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CustomShape 3"/>
          <p:cNvSpPr/>
          <p:nvPr/>
        </p:nvSpPr>
        <p:spPr>
          <a:xfrm>
            <a:off x="842712" y="1270008"/>
            <a:ext cx="6136324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ОСНОВНІ ПІДСТАВИ ЗДІЙСНЕННЯ ІНДЕКСАЦІЇ</a:t>
            </a:r>
          </a:p>
        </p:txBody>
      </p:sp>
    </p:spTree>
    <p:extLst>
      <p:ext uri="{BB962C8B-B14F-4D97-AF65-F5344CB8AC3E}">
        <p14:creationId xmlns="" xmlns:p14="http://schemas.microsoft.com/office/powerpoint/2010/main" val="3838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18</a:t>
            </a:fld>
            <a:endParaRPr lang="ru-RU" dirty="0"/>
          </a:p>
        </p:txBody>
      </p:sp>
      <p:sp>
        <p:nvSpPr>
          <p:cNvPr id="33" name="CustomShape 1"/>
          <p:cNvSpPr/>
          <p:nvPr/>
        </p:nvSpPr>
        <p:spPr>
          <a:xfrm>
            <a:off x="729049" y="186192"/>
            <a:ext cx="10396151" cy="691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ТІЛЬКИ ВИКОАННЯ ВСІХ ЗАХОДІВ, ВИЗНАЧЕНИХ СТРАТЕГІЄЮ, ДОЗВОЛИТЬ ОТРИМАТИ НАСТУПНІ РЕЗУЛЬТАТИ</a:t>
            </a:r>
            <a:endParaRPr lang="ru-RU" sz="2200" b="1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729048" y="1091450"/>
            <a:ext cx="5290751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Загальні показники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730140" y="1940977"/>
          <a:ext cx="3647127" cy="111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29048" y="1583259"/>
            <a:ext cx="3883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</a:rPr>
              <a:t>Динаміка продуктивності праці, тис. грн. / особа</a:t>
            </a:r>
            <a:endParaRPr lang="ru-RU" sz="1400" dirty="0"/>
          </a:p>
        </p:txBody>
      </p:sp>
      <p:grpSp>
        <p:nvGrpSpPr>
          <p:cNvPr id="11" name="Группа 10"/>
          <p:cNvGrpSpPr/>
          <p:nvPr/>
        </p:nvGrpSpPr>
        <p:grpSpPr>
          <a:xfrm rot="10800000">
            <a:off x="2071594" y="1933371"/>
            <a:ext cx="936104" cy="698594"/>
            <a:chOff x="846262" y="1386458"/>
            <a:chExt cx="936104" cy="864096"/>
          </a:xfrm>
        </p:grpSpPr>
        <p:sp>
          <p:nvSpPr>
            <p:cNvPr id="12" name="Стрелка вниз 11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75%</a:t>
              </a:r>
              <a:endParaRPr lang="ru-RU" sz="1600" dirty="0"/>
            </a:p>
          </p:txBody>
        </p:sp>
      </p:grpSp>
      <p:sp>
        <p:nvSpPr>
          <p:cNvPr id="14" name="CustomShape 3"/>
          <p:cNvSpPr/>
          <p:nvPr/>
        </p:nvSpPr>
        <p:spPr>
          <a:xfrm>
            <a:off x="729048" y="3124191"/>
            <a:ext cx="11063927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Вантажні перевезення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9048" y="3632191"/>
            <a:ext cx="4705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Задоволення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потреби у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прогнозних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обсягах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перевезень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% 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730140" y="4016171"/>
          <a:ext cx="3465963" cy="81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2071593" y="3900125"/>
            <a:ext cx="936104" cy="606514"/>
            <a:chOff x="846262" y="1386458"/>
            <a:chExt cx="936104" cy="864096"/>
          </a:xfrm>
        </p:grpSpPr>
        <p:sp>
          <p:nvSpPr>
            <p:cNvPr id="25" name="Стрелка вниз 24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18270" y="1577221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>
                  <a:solidFill>
                    <a:schemeClr val="bg1"/>
                  </a:solidFill>
                </a:rPr>
                <a:t>2,6%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29048" y="4775192"/>
            <a:ext cx="44816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Продуктивність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вантажного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локомотиву, млн.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ткм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8" name="Диаграмма 27"/>
          <p:cNvGraphicFramePr/>
          <p:nvPr/>
        </p:nvGraphicFramePr>
        <p:xfrm>
          <a:off x="730140" y="5082969"/>
          <a:ext cx="3647127" cy="11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30" name="Группа 29"/>
          <p:cNvGrpSpPr/>
          <p:nvPr/>
        </p:nvGrpSpPr>
        <p:grpSpPr>
          <a:xfrm rot="10800000">
            <a:off x="2071594" y="5082969"/>
            <a:ext cx="936104" cy="698594"/>
            <a:chOff x="846262" y="1386458"/>
            <a:chExt cx="936104" cy="864096"/>
          </a:xfrm>
        </p:grpSpPr>
        <p:sp>
          <p:nvSpPr>
            <p:cNvPr id="31" name="Стрелка вниз 30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8,3%</a:t>
              </a:r>
              <a:endParaRPr lang="ru-RU" sz="1600" dirty="0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477914" y="3632191"/>
            <a:ext cx="4077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Продуктивність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вантажного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вагону, млн.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ткм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рік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6" name="Диаграмма 35"/>
          <p:cNvGraphicFramePr/>
          <p:nvPr/>
        </p:nvGraphicFramePr>
        <p:xfrm>
          <a:off x="7210236" y="3900125"/>
          <a:ext cx="3483164" cy="103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37" name="Группа 36"/>
          <p:cNvGrpSpPr/>
          <p:nvPr/>
        </p:nvGrpSpPr>
        <p:grpSpPr>
          <a:xfrm rot="10800000">
            <a:off x="8478830" y="3900125"/>
            <a:ext cx="936104" cy="698594"/>
            <a:chOff x="846262" y="1386458"/>
            <a:chExt cx="936104" cy="864096"/>
          </a:xfrm>
        </p:grpSpPr>
        <p:sp>
          <p:nvSpPr>
            <p:cNvPr id="38" name="Стрелка вниз 37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TextBox 38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94,6%</a:t>
              </a:r>
              <a:endParaRPr lang="ru-RU" sz="1600" dirty="0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477914" y="4825984"/>
            <a:ext cx="27266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Перевезення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вагонами ПАТ УЗ, %</a:t>
            </a:r>
          </a:p>
        </p:txBody>
      </p:sp>
      <p:graphicFrame>
        <p:nvGraphicFramePr>
          <p:cNvPr id="41" name="Диаграмма 40"/>
          <p:cNvGraphicFramePr/>
          <p:nvPr/>
        </p:nvGraphicFramePr>
        <p:xfrm>
          <a:off x="7272866" y="5088464"/>
          <a:ext cx="3412067" cy="1151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4" name="Группа 63"/>
          <p:cNvGrpSpPr/>
          <p:nvPr/>
        </p:nvGrpSpPr>
        <p:grpSpPr>
          <a:xfrm rot="10800000">
            <a:off x="8478830" y="5093928"/>
            <a:ext cx="936104" cy="698594"/>
            <a:chOff x="846262" y="1386458"/>
            <a:chExt cx="936104" cy="864096"/>
          </a:xfrm>
        </p:grpSpPr>
        <p:sp>
          <p:nvSpPr>
            <p:cNvPr id="65" name="Стрелка вниз 64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0800000"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35,8%</a:t>
              </a:r>
              <a:endParaRPr lang="ru-RU" sz="1600" dirty="0"/>
            </a:p>
          </p:txBody>
        </p:sp>
      </p:grpSp>
      <p:sp>
        <p:nvSpPr>
          <p:cNvPr id="67" name="CustomShape 3"/>
          <p:cNvSpPr/>
          <p:nvPr/>
        </p:nvSpPr>
        <p:spPr>
          <a:xfrm>
            <a:off x="6477914" y="1091450"/>
            <a:ext cx="5290751" cy="381000"/>
          </a:xfrm>
          <a:prstGeom prst="roundRect">
            <a:avLst>
              <a:gd name="adj" fmla="val 0"/>
            </a:avLst>
          </a:prstGeom>
          <a:solidFill>
            <a:srgbClr val="1F4E78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Інфраструктура</a:t>
            </a:r>
            <a:endParaRPr lang="uk-UA" sz="1400" b="1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77914" y="1583259"/>
            <a:ext cx="5289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Відсоток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колії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інтенсивним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рухом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простроченими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термінами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реконструкції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%</a:t>
            </a:r>
            <a:endParaRPr lang="ru-RU" sz="1400" dirty="0"/>
          </a:p>
        </p:txBody>
      </p:sp>
      <p:graphicFrame>
        <p:nvGraphicFramePr>
          <p:cNvPr id="70" name="Диаграмма 69"/>
          <p:cNvGraphicFramePr/>
          <p:nvPr/>
        </p:nvGraphicFramePr>
        <p:xfrm>
          <a:off x="7081497" y="2073970"/>
          <a:ext cx="3611903" cy="103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71" name="Группа 70"/>
          <p:cNvGrpSpPr/>
          <p:nvPr/>
        </p:nvGrpSpPr>
        <p:grpSpPr>
          <a:xfrm>
            <a:off x="8478830" y="1995580"/>
            <a:ext cx="936104" cy="698594"/>
            <a:chOff x="846262" y="1386458"/>
            <a:chExt cx="936104" cy="864096"/>
          </a:xfrm>
        </p:grpSpPr>
        <p:sp>
          <p:nvSpPr>
            <p:cNvPr id="72" name="Стрелка вниз 71"/>
            <p:cNvSpPr/>
            <p:nvPr/>
          </p:nvSpPr>
          <p:spPr>
            <a:xfrm>
              <a:off x="846262" y="1386458"/>
              <a:ext cx="936104" cy="864096"/>
            </a:xfrm>
            <a:prstGeom prst="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6262" y="1666292"/>
              <a:ext cx="851389" cy="418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 smtClean="0"/>
                <a:t>11,9%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0639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279518"/>
            <a:ext cx="244425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ПАТ </a:t>
            </a:r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1"/>
                </a:solidFill>
              </a:rPr>
              <a:t>» 2017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uk-UA" dirty="0" smtClean="0"/>
              <a:t> </a:t>
            </a:r>
            <a:endParaRPr lang="ru-RU" dirty="0"/>
          </a:p>
        </p:txBody>
      </p:sp>
      <p:grpSp>
        <p:nvGrpSpPr>
          <p:cNvPr id="2" name="Группа 5"/>
          <p:cNvGrpSpPr/>
          <p:nvPr/>
        </p:nvGrpSpPr>
        <p:grpSpPr>
          <a:xfrm>
            <a:off x="0" y="0"/>
            <a:ext cx="12192001" cy="3471333"/>
            <a:chOff x="239303" y="1995252"/>
            <a:chExt cx="12192001" cy="3471333"/>
          </a:xfrm>
        </p:grpSpPr>
        <p:pic>
          <p:nvPicPr>
            <p:cNvPr id="4" name="Picture 2" descr="D:\Users\user\Documents\Логопит УЗ прапори,занки\ФОТО  конкурс\Лібер.jp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1952"/>
            <a:stretch>
              <a:fillRect/>
            </a:stretch>
          </p:blipFill>
          <p:spPr bwMode="auto">
            <a:xfrm>
              <a:off x="239303" y="1995252"/>
              <a:ext cx="12192000" cy="3471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39304" y="2726261"/>
              <a:ext cx="121920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СТРАТЕГІЯ РОЗВИТКУ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ПАТ “УКРЗАЛІЗНИЦЯ”</a:t>
              </a:r>
            </a:p>
            <a:p>
              <a:pPr algn="ctr"/>
              <a:r>
                <a:rPr lang="uk-UA" sz="4000" b="1" spc="3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Constantia" pitchFamily="18" charset="0"/>
                  <a:ea typeface="Adobe Heiti Std R" pitchFamily="34" charset="-128"/>
                  <a:cs typeface="Adobe Hebrew" pitchFamily="18" charset="-79"/>
                </a:rPr>
                <a:t>2017 – 2021 роки</a:t>
              </a:r>
              <a:endParaRPr lang="ru-RU" sz="4000" b="1" spc="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  <a:ea typeface="Adobe Heiti Std R" pitchFamily="34" charset="-128"/>
                <a:cs typeface="Adobe Hebrew" pitchFamily="18" charset="-79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0" y="3471333"/>
            <a:ext cx="12192000" cy="2700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7200" y="4073521"/>
            <a:ext cx="1095637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6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Calibri" charset="0"/>
              </a:rPr>
              <a:t>ДЯКУЮ!</a:t>
            </a:r>
            <a:endParaRPr lang="uk-UA" sz="4600" b="1" spc="-1" dirty="0" smtClean="0">
              <a:solidFill>
                <a:srgbClr val="45A7B2"/>
              </a:solidFill>
              <a:uFill>
                <a:solidFill>
                  <a:srgbClr val="FFFFFF"/>
                </a:solidFill>
              </a:uFill>
              <a:latin typeface="Calibri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02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4"/>
          <p:cNvSpPr/>
          <p:nvPr/>
        </p:nvSpPr>
        <p:spPr>
          <a:xfrm>
            <a:off x="776056" y="776361"/>
            <a:ext cx="5113898" cy="2542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xmlns="" val="2354873328"/>
              </p:ext>
            </p:extLst>
          </p:nvPr>
        </p:nvGraphicFramePr>
        <p:xfrm>
          <a:off x="969511" y="994828"/>
          <a:ext cx="4632176" cy="27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2</a:t>
            </a:fld>
            <a:endParaRPr lang="ru-RU" dirty="0"/>
          </a:p>
        </p:txBody>
      </p:sp>
      <p:sp>
        <p:nvSpPr>
          <p:cNvPr id="10" name="CustomShape 4"/>
          <p:cNvSpPr/>
          <p:nvPr/>
        </p:nvSpPr>
        <p:spPr>
          <a:xfrm>
            <a:off x="776056" y="3450836"/>
            <a:ext cx="5113897" cy="2517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4"/>
          <p:cNvSpPr/>
          <p:nvPr/>
        </p:nvSpPr>
        <p:spPr>
          <a:xfrm>
            <a:off x="6070554" y="3450838"/>
            <a:ext cx="5283647" cy="2517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4"/>
          <p:cNvSpPr/>
          <p:nvPr/>
        </p:nvSpPr>
        <p:spPr>
          <a:xfrm>
            <a:off x="6070554" y="776361"/>
            <a:ext cx="5285305" cy="25423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5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2817571308"/>
              </p:ext>
            </p:extLst>
          </p:nvPr>
        </p:nvGraphicFramePr>
        <p:xfrm>
          <a:off x="6781275" y="1385698"/>
          <a:ext cx="3774786" cy="203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35"/>
          <p:cNvGraphicFramePr/>
          <p:nvPr>
            <p:extLst>
              <p:ext uri="{D42A27DB-BD31-4B8C-83A1-F6EECF244321}">
                <p14:modId xmlns:p14="http://schemas.microsoft.com/office/powerpoint/2010/main" xmlns="" val="811655861"/>
              </p:ext>
            </p:extLst>
          </p:nvPr>
        </p:nvGraphicFramePr>
        <p:xfrm>
          <a:off x="842357" y="3889481"/>
          <a:ext cx="4788422" cy="233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CustomShape 2"/>
          <p:cNvSpPr/>
          <p:nvPr/>
        </p:nvSpPr>
        <p:spPr>
          <a:xfrm>
            <a:off x="776056" y="0"/>
            <a:ext cx="10225620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ЗА ОСТАННІ 5 РОКІВ СКОРОЧУВАЛИСЬ ОБСЯГИ ПЕРЕВЕЗЕНЬ ЗАЛІЗНИЧНИМ ТРАНСПОРТОМ ТА ЇХ ПРИВАБЛИВІСТЬ </a:t>
            </a:r>
          </a:p>
        </p:txBody>
      </p:sp>
      <p:sp>
        <p:nvSpPr>
          <p:cNvPr id="34" name="CustomShape 11"/>
          <p:cNvSpPr/>
          <p:nvPr/>
        </p:nvSpPr>
        <p:spPr>
          <a:xfrm>
            <a:off x="1002771" y="867803"/>
            <a:ext cx="4247280" cy="2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Тарифний вантажообіг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млрд</a:t>
            </a:r>
            <a:r>
              <a:rPr lang="en-US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.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lang="uk-UA" sz="1400" spc="-1" dirty="0" err="1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ткм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CustomShape 15"/>
          <p:cNvSpPr/>
          <p:nvPr/>
        </p:nvSpPr>
        <p:spPr>
          <a:xfrm>
            <a:off x="6303142" y="869526"/>
            <a:ext cx="4252920" cy="2434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Частка </a:t>
            </a: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автотранспорту</a:t>
            </a:r>
            <a:r>
              <a:rPr lang="uk-UA" sz="1400" b="1" spc="-1" dirty="0" smtClean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у відсотках до загального (вантажообіг залізничний + автотранспорт =100%)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CustomShape 16"/>
          <p:cNvSpPr/>
          <p:nvPr/>
        </p:nvSpPr>
        <p:spPr>
          <a:xfrm>
            <a:off x="6248041" y="3580033"/>
            <a:ext cx="4308020" cy="44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Частка авіатранспорту</a:t>
            </a:r>
            <a:r>
              <a:rPr lang="uk-UA" sz="1400" b="1" spc="-1" dirty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у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відсотках до загального (пасажірообіг залізничний + авіатранспорт = 100%)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12"/>
          <p:cNvSpPr/>
          <p:nvPr/>
        </p:nvSpPr>
        <p:spPr>
          <a:xfrm>
            <a:off x="1030102" y="3640239"/>
            <a:ext cx="2958981" cy="205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chemeClr val="accent5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Пасажирообіг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млрд пас. км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			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2425316" y="1227719"/>
            <a:ext cx="2916705" cy="534345"/>
          </a:xfrm>
          <a:prstGeom prst="bentConnector3">
            <a:avLst>
              <a:gd name="adj1" fmla="val 99831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3" name="Прямоугольник 42"/>
          <p:cNvSpPr/>
          <p:nvPr/>
        </p:nvSpPr>
        <p:spPr>
          <a:xfrm>
            <a:off x="4330168" y="1077921"/>
            <a:ext cx="8631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- 24%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cxnSp>
        <p:nvCxnSpPr>
          <p:cNvPr id="44" name="Соединительная линия уступом 43"/>
          <p:cNvCxnSpPr/>
          <p:nvPr/>
        </p:nvCxnSpPr>
        <p:spPr>
          <a:xfrm>
            <a:off x="2425316" y="4054451"/>
            <a:ext cx="2916705" cy="534345"/>
          </a:xfrm>
          <a:prstGeom prst="bentConnector3">
            <a:avLst>
              <a:gd name="adj1" fmla="val 99831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45" name="Прямоугольник 44"/>
          <p:cNvSpPr/>
          <p:nvPr/>
        </p:nvSpPr>
        <p:spPr>
          <a:xfrm>
            <a:off x="4330168" y="3904653"/>
            <a:ext cx="863150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- 37%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694529236"/>
              </p:ext>
            </p:extLst>
          </p:nvPr>
        </p:nvGraphicFramePr>
        <p:xfrm>
          <a:off x="6897321" y="3954564"/>
          <a:ext cx="3658739" cy="194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566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730140" y="897033"/>
            <a:ext cx="4004280" cy="5059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			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1 До 2016 р.</a:t>
            </a:r>
            <a:r>
              <a:rPr lang="uk-UA" sz="1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448D7FAE-1788-A542-A4A4-1BBD5A18D022}" type="slidenum">
              <a:rPr lang="ru-RU" smtClean="0"/>
              <a:pPr algn="ctr"/>
              <a:t>3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30140" y="0"/>
            <a:ext cx="10848142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ТАКОЖ СКОРОЧУВАВСЯ ФАКТИЧНИЙ РІВЕНЬ КАПІТАЛЬНИХ ВКЛАДЕНЬ…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0" name="CustomShape 13"/>
          <p:cNvSpPr/>
          <p:nvPr/>
        </p:nvSpPr>
        <p:spPr>
          <a:xfrm>
            <a:off x="965963" y="991772"/>
            <a:ext cx="3463920" cy="65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Порівняння з іншими операторами по рівню капітальних вкладень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</a:t>
            </a:r>
            <a:endParaRPr lang="uk-UA" spc="-1" dirty="0" smtClean="0">
              <a:solidFill>
                <a:srgbClr val="26384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Рівень інвестицій до активів, відсоток</a:t>
            </a:r>
            <a:r>
              <a:rPr lang="uk-UA" sz="1400" spc="-1" baseline="30000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1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6" name="CustomShape 6"/>
          <p:cNvSpPr/>
          <p:nvPr/>
        </p:nvSpPr>
        <p:spPr>
          <a:xfrm>
            <a:off x="5004599" y="897033"/>
            <a:ext cx="6351259" cy="25573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2"/>
          <p:cNvSpPr/>
          <p:nvPr/>
        </p:nvSpPr>
        <p:spPr>
          <a:xfrm>
            <a:off x="5315383" y="1038860"/>
            <a:ext cx="4701900" cy="444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Фактичний рівень капітальних вкладень</a:t>
            </a:r>
            <a:r>
              <a:rPr lang="uk-UA" sz="14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 </a:t>
            </a:r>
            <a:r>
              <a:rPr lang="uk-UA" sz="1400" spc="-1" dirty="0" smtClean="0">
                <a:solidFill>
                  <a:srgbClr val="7F7F7F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млн. дол. США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9" name="CustomShape 15"/>
          <p:cNvSpPr/>
          <p:nvPr/>
        </p:nvSpPr>
        <p:spPr>
          <a:xfrm>
            <a:off x="5004598" y="3641055"/>
            <a:ext cx="6351259" cy="2315417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Порівняння з іншими операторами показує, що необхідний рівень інвестицій на рік складає:</a:t>
            </a:r>
          </a:p>
          <a:p>
            <a:pPr algn="ctr"/>
            <a:endParaRPr lang="uk-UA" sz="2200" b="1" spc="-1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Calibri (Основной текст)"/>
              <a:ea typeface="DejaVu Sans"/>
            </a:endParaRPr>
          </a:p>
          <a:p>
            <a:pPr algn="ctr"/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27</a:t>
            </a:r>
            <a:r>
              <a:rPr lang="uk-UA" sz="2200" b="1" spc="-1" baseline="3000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1</a:t>
            </a:r>
            <a:r>
              <a:rPr lang="uk-UA" sz="22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 млрд грн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3462725" y="2063262"/>
            <a:ext cx="38713" cy="34731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488424170"/>
              </p:ext>
            </p:extLst>
          </p:nvPr>
        </p:nvGraphicFramePr>
        <p:xfrm>
          <a:off x="877826" y="1998125"/>
          <a:ext cx="3877054" cy="3538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Прямоугольник 4"/>
          <p:cNvSpPr>
            <a:spLocks/>
          </p:cNvSpPr>
          <p:nvPr/>
        </p:nvSpPr>
        <p:spPr>
          <a:xfrm>
            <a:off x="3396226" y="1789066"/>
            <a:ext cx="43204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Aft>
                <a:spcPts val="600"/>
              </a:spcAft>
              <a:buClr>
                <a:schemeClr val="accent1">
                  <a:lumMod val="50000"/>
                </a:schemeClr>
              </a:buClr>
              <a:tabLst>
                <a:tab pos="630555" algn="l"/>
              </a:tabLst>
            </a:pPr>
            <a:r>
              <a:rPr lang="en-US" sz="1400" dirty="0" smtClean="0">
                <a:latin typeface="Calibri (Основной текст)"/>
                <a:ea typeface="Calibri" panose="020F0502020204030204" pitchFamily="34" charset="0"/>
                <a:cs typeface="Arial" panose="020B0604020202020204" pitchFamily="34" charset="0"/>
              </a:rPr>
              <a:t>9,2%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flipV="1">
            <a:off x="3395562" y="2055546"/>
            <a:ext cx="198537" cy="153790"/>
          </a:xfrm>
          <a:prstGeom prst="triangle">
            <a:avLst/>
          </a:prstGeom>
          <a:solidFill>
            <a:srgbClr val="0070C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0" name="Соединительная линия уступом 29"/>
          <p:cNvCxnSpPr/>
          <p:nvPr/>
        </p:nvCxnSpPr>
        <p:spPr>
          <a:xfrm rot="10800000" flipV="1">
            <a:off x="2767706" y="2060048"/>
            <a:ext cx="661725" cy="463695"/>
          </a:xfrm>
          <a:prstGeom prst="bentConnector3">
            <a:avLst>
              <a:gd name="adj1" fmla="val 99746"/>
            </a:avLst>
          </a:prstGeom>
          <a:noFill/>
          <a:ln w="19050">
            <a:solidFill>
              <a:srgbClr val="0A6CC5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cxnSp>
      <p:sp>
        <p:nvSpPr>
          <p:cNvPr id="34" name="Прямоугольник 33"/>
          <p:cNvSpPr/>
          <p:nvPr/>
        </p:nvSpPr>
        <p:spPr>
          <a:xfrm>
            <a:off x="2223332" y="1719649"/>
            <a:ext cx="1001685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у 4 рази</a:t>
            </a:r>
          </a:p>
          <a:p>
            <a:pPr algn="ctr">
              <a:lnSpc>
                <a:spcPct val="100000"/>
              </a:lnSpc>
            </a:pPr>
            <a:r>
              <a:rPr lang="uk-UA" sz="1400" b="1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rPr>
              <a:t>менше</a:t>
            </a:r>
            <a:endParaRPr lang="uk-UA" sz="1400" b="1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graphicFrame>
        <p:nvGraphicFramePr>
          <p:cNvPr id="20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1726649676"/>
              </p:ext>
            </p:extLst>
          </p:nvPr>
        </p:nvGraphicFramePr>
        <p:xfrm>
          <a:off x="1633673" y="1278467"/>
          <a:ext cx="9579934" cy="2053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5"/>
          <p:cNvGrpSpPr/>
          <p:nvPr/>
        </p:nvGrpSpPr>
        <p:grpSpPr>
          <a:xfrm>
            <a:off x="7226398" y="1326952"/>
            <a:ext cx="3359888" cy="1026782"/>
            <a:chOff x="6879265" y="1684148"/>
            <a:chExt cx="3359888" cy="2249899"/>
          </a:xfrm>
        </p:grpSpPr>
        <p:cxnSp>
          <p:nvCxnSpPr>
            <p:cNvPr id="23" name="Соединительная линия уступом 22"/>
            <p:cNvCxnSpPr/>
            <p:nvPr/>
          </p:nvCxnSpPr>
          <p:spPr>
            <a:xfrm>
              <a:off x="6879265" y="1945758"/>
              <a:ext cx="3359888" cy="1988289"/>
            </a:xfrm>
            <a:prstGeom prst="bentConnector3">
              <a:avLst>
                <a:gd name="adj1" fmla="val 99684"/>
              </a:avLst>
            </a:prstGeom>
            <a:noFill/>
            <a:ln w="19050">
              <a:solidFill>
                <a:srgbClr val="0A6CC5"/>
              </a:solidFill>
              <a:round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cxnSp>
        <p:sp>
          <p:nvSpPr>
            <p:cNvPr id="26" name="Прямоугольник 25"/>
            <p:cNvSpPr/>
            <p:nvPr/>
          </p:nvSpPr>
          <p:spPr>
            <a:xfrm>
              <a:off x="7925665" y="1684148"/>
              <a:ext cx="1267087" cy="7386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Майже в </a:t>
              </a:r>
            </a:p>
            <a:p>
              <a:pPr algn="ctr"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6 разів</a:t>
              </a:r>
              <a:endParaRPr lang="uk-UA" sz="1400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  <a:p>
              <a:pPr algn="ctr">
                <a:lnSpc>
                  <a:spcPct val="100000"/>
                </a:lnSpc>
              </a:pPr>
              <a:r>
                <a:rPr lang="uk-UA" sz="1400" b="1" spc="-1" dirty="0">
                  <a:solidFill>
                    <a:srgbClr val="0070C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</a:rPr>
                <a:t>нижче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149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F6AC301-97C7-1945-ABAC-F481FAC33C5E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24394" y="-67377"/>
            <a:ext cx="1085388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…ЩО СТАЛО ПРИЧИНОЮ КРИТИЧНОГО ЗНОСУ ОСНОВНИХ ФОНДІВ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724395" y="1075475"/>
            <a:ext cx="2994525" cy="72980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Інфраструктура</a:t>
            </a:r>
          </a:p>
        </p:txBody>
      </p:sp>
      <p:sp>
        <p:nvSpPr>
          <p:cNvPr id="10" name="CustomShape 6"/>
          <p:cNvSpPr/>
          <p:nvPr/>
        </p:nvSpPr>
        <p:spPr>
          <a:xfrm>
            <a:off x="724395" y="2747315"/>
            <a:ext cx="2994525" cy="734360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Локомотиви</a:t>
            </a:r>
          </a:p>
        </p:txBody>
      </p:sp>
      <p:sp>
        <p:nvSpPr>
          <p:cNvPr id="11" name="CustomShape 8"/>
          <p:cNvSpPr/>
          <p:nvPr/>
        </p:nvSpPr>
        <p:spPr>
          <a:xfrm>
            <a:off x="3685439" y="1071515"/>
            <a:ext cx="7670419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CustomShape 9"/>
          <p:cNvSpPr/>
          <p:nvPr/>
        </p:nvSpPr>
        <p:spPr>
          <a:xfrm>
            <a:off x="3685440" y="274587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11"/>
          <p:cNvSpPr/>
          <p:nvPr/>
        </p:nvSpPr>
        <p:spPr>
          <a:xfrm>
            <a:off x="3863640" y="279987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електровози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66%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92%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тепловози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42%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99%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Маневрові тепловози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– робочий парк складає 62% від інвентарного, зношеність парку понад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4" name="CustomShape 13"/>
          <p:cNvSpPr/>
          <p:nvPr/>
        </p:nvSpPr>
        <p:spPr>
          <a:xfrm>
            <a:off x="3863640" y="1215515"/>
            <a:ext cx="7144786" cy="121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Магістральні 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колії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відсоток шляху з простроченим капітальним ремонтом (включаючи реконструкцію)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27%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Колійна </a:t>
            </a: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техніка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відсоток з терміном служби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78%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Електропостачання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знос тягових підстанцій складає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67%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, а контактної мережі, відповідно,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65%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15" name="CustomShape 7"/>
          <p:cNvSpPr/>
          <p:nvPr/>
        </p:nvSpPr>
        <p:spPr>
          <a:xfrm>
            <a:off x="724395" y="4409435"/>
            <a:ext cx="2994525" cy="742066"/>
          </a:xfrm>
          <a:prstGeom prst="rect">
            <a:avLst/>
          </a:prstGeom>
          <a:solidFill>
            <a:schemeClr val="accent1">
              <a:lumMod val="50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uk-UA" sz="1600" b="1" spc="-1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DejaVu Sans"/>
              </a:rPr>
              <a:t>Вагони</a:t>
            </a:r>
          </a:p>
        </p:txBody>
      </p:sp>
      <p:sp>
        <p:nvSpPr>
          <p:cNvPr id="16" name="CustomShape 10"/>
          <p:cNvSpPr/>
          <p:nvPr/>
        </p:nvSpPr>
        <p:spPr>
          <a:xfrm>
            <a:off x="3685440" y="4409435"/>
            <a:ext cx="7670418" cy="1551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12"/>
          <p:cNvSpPr/>
          <p:nvPr/>
        </p:nvSpPr>
        <p:spPr>
          <a:xfrm>
            <a:off x="3863640" y="4467395"/>
            <a:ext cx="7144786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Вантажні вагони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робочий парк складає 64% від інвентарного, зношеність парку понад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Пасажирські вагони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експлуатаційний парк складає 66% від інвентарного, зношеність парку </a:t>
            </a:r>
            <a:r>
              <a:rPr lang="uk-UA" sz="1400" b="1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87%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  <a:p>
            <a:pPr marL="285840" indent="-283320">
              <a:lnSpc>
                <a:spcPct val="100000"/>
              </a:lnSpc>
              <a:spcBef>
                <a:spcPts val="600"/>
              </a:spcBef>
              <a:buClr>
                <a:srgbClr val="083763"/>
              </a:buClr>
              <a:buFont typeface="Arial"/>
              <a:buChar char="•"/>
            </a:pPr>
            <a:r>
              <a:rPr lang="uk-UA" sz="1400" b="1" spc="-1" dirty="0" err="1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Електро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 </a:t>
            </a:r>
            <a:r>
              <a:rPr lang="uk-UA" sz="1400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і </a:t>
            </a:r>
            <a:r>
              <a:rPr lang="uk-UA" sz="1400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дизель-поїзди </a:t>
            </a:r>
            <a:r>
              <a:rPr lang="uk-UA" sz="14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– експлуатаційний парк складає 79% від робочого, зношеність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парку біля </a:t>
            </a:r>
            <a:r>
              <a:rPr lang="uk-UA" sz="1400" b="1" spc="-1" dirty="0" smtClean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  <a:ea typeface="Calibri"/>
              </a:rPr>
              <a:t>90%</a:t>
            </a:r>
            <a:endParaRPr lang="uk-UA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 (Основной текст)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1953" y="1805275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59809" y="3483487"/>
            <a:ext cx="823486" cy="8174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859809" y="5151501"/>
            <a:ext cx="823486" cy="822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4" name="Picture 38"/>
          <p:cNvPicPr>
            <a:picLocks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4514" y="1948780"/>
            <a:ext cx="628565" cy="514652"/>
          </a:xfrm>
          <a:prstGeom prst="rect">
            <a:avLst/>
          </a:prstGeom>
        </p:spPr>
      </p:pic>
      <p:pic>
        <p:nvPicPr>
          <p:cNvPr id="25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84514" y="5377135"/>
            <a:ext cx="566429" cy="370876"/>
          </a:xfrm>
          <a:prstGeom prst="rect">
            <a:avLst/>
          </a:prstGeom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47519" y="3603971"/>
            <a:ext cx="440417" cy="57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63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CBE810C1-8E97-4546-9DCF-3D0E52F12A06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9" name="CustomShape 2"/>
          <p:cNvSpPr/>
          <p:nvPr/>
        </p:nvSpPr>
        <p:spPr>
          <a:xfrm>
            <a:off x="961790" y="0"/>
            <a:ext cx="9916260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ВІДПОВІДНО ДО ОСНОВНИХ ОЧІКУВАНЬ КЛЮЧОВИХ СТЕЙКХОЛДЕРІВ*...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2" name="CustomShape 8"/>
          <p:cNvSpPr/>
          <p:nvPr/>
        </p:nvSpPr>
        <p:spPr>
          <a:xfrm>
            <a:off x="1527927" y="4254977"/>
            <a:ext cx="2501134" cy="14855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Держава</a:t>
            </a:r>
            <a:r>
              <a:rPr lang="uk-UA" sz="1600" b="1" spc="-1" baseline="30000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1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CustomShape 14"/>
          <p:cNvSpPr/>
          <p:nvPr/>
        </p:nvSpPr>
        <p:spPr>
          <a:xfrm>
            <a:off x="4174141" y="4254977"/>
            <a:ext cx="6411240" cy="1485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Зростання вартості бізнесу,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а також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податкових виплат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доступності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перевезень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Мінімізація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впливу на навколишнє середовище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зайнятості 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соціальної відповідальності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3" name="Line 11"/>
          <p:cNvSpPr/>
          <p:nvPr/>
        </p:nvSpPr>
        <p:spPr>
          <a:xfrm>
            <a:off x="4098181" y="2429936"/>
            <a:ext cx="672247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Line 13"/>
          <p:cNvSpPr/>
          <p:nvPr/>
        </p:nvSpPr>
        <p:spPr>
          <a:xfrm>
            <a:off x="4098181" y="4129426"/>
            <a:ext cx="672247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19"/>
          <p:cNvSpPr/>
          <p:nvPr/>
        </p:nvSpPr>
        <p:spPr>
          <a:xfrm>
            <a:off x="1527927" y="2550749"/>
            <a:ext cx="2497894" cy="1485540"/>
          </a:xfrm>
          <a:prstGeom prst="rect">
            <a:avLst/>
          </a:prstGeom>
          <a:solidFill>
            <a:srgbClr val="45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Інвестори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21" name="CustomShape 20"/>
          <p:cNvSpPr/>
          <p:nvPr/>
        </p:nvSpPr>
        <p:spPr>
          <a:xfrm>
            <a:off x="4164781" y="2550749"/>
            <a:ext cx="6411240" cy="1485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Зрозуміла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структура компанії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і прозорі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правила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співробітництва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Захищеність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інвестицій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Висока дохідність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інвестицій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Надійність і своєчасність при виконанні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зобов'язань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" name="CustomShape 5"/>
          <p:cNvSpPr/>
          <p:nvPr/>
        </p:nvSpPr>
        <p:spPr>
          <a:xfrm>
            <a:off x="1527927" y="850131"/>
            <a:ext cx="2501134" cy="14866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uk-UA" sz="1600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Century Gothic" charset="0"/>
                <a:cs typeface="Century Gothic" charset="0"/>
              </a:rPr>
              <a:t>Логістичні клієнти</a:t>
            </a:r>
            <a:endParaRPr lang="uk-UA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23" name="CustomShape 9"/>
          <p:cNvSpPr/>
          <p:nvPr/>
        </p:nvSpPr>
        <p:spPr>
          <a:xfrm>
            <a:off x="7307473" y="6284153"/>
            <a:ext cx="2906936" cy="327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0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1 Як власник і регулятор, а також представник </a:t>
            </a:r>
          </a:p>
          <a:p>
            <a:pPr>
              <a:lnSpc>
                <a:spcPct val="100000"/>
              </a:lnSpc>
            </a:pPr>
            <a:r>
              <a:rPr lang="uk-UA" sz="1000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і</a:t>
            </a:r>
            <a:r>
              <a:rPr lang="uk-UA" sz="10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нтересів великих верств суспільства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CustomShape 10"/>
          <p:cNvSpPr/>
          <p:nvPr/>
        </p:nvSpPr>
        <p:spPr>
          <a:xfrm>
            <a:off x="4164781" y="850131"/>
            <a:ext cx="6411240" cy="14866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швидкості</a:t>
            </a:r>
            <a:r>
              <a:rPr lang="uk-UA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своєчасності</a:t>
            </a:r>
            <a:r>
              <a:rPr lang="uk-UA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доставки вантажів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Підвищення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доступності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перевезень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Поліпшення якості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обслуговування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85840" indent="-283320">
              <a:lnSpc>
                <a:spcPct val="100000"/>
              </a:lnSpc>
              <a:buClr>
                <a:srgbClr val="083763"/>
              </a:buClr>
              <a:buFont typeface="Arial"/>
              <a:buChar char="•"/>
            </a:pP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Зниження </a:t>
            </a:r>
            <a:r>
              <a:rPr lang="uk-UA" b="1" spc="-1" dirty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вартості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b="1" spc="-1" dirty="0" smtClean="0">
                <a:solidFill>
                  <a:srgbClr val="0F6FC6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логістики перевезень</a:t>
            </a:r>
            <a:r>
              <a:rPr lang="uk-UA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 </a:t>
            </a:r>
            <a:r>
              <a:rPr lang="uk-UA" spc="-1" dirty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ea typeface="Calibri"/>
              </a:rPr>
              <a:t>вантажів зал. транспортом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5" name="CustomShape 17"/>
          <p:cNvSpPr/>
          <p:nvPr/>
        </p:nvSpPr>
        <p:spPr>
          <a:xfrm rot="16200000">
            <a:off x="-1275573" y="3194132"/>
            <a:ext cx="4999680" cy="2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18360"/>
          <a:lstStyle/>
          <a:p>
            <a:pPr algn="ctr">
              <a:lnSpc>
                <a:spcPct val="100000"/>
              </a:lnSpc>
            </a:pPr>
            <a:r>
              <a:rPr lang="uk-UA" b="1" spc="-1" dirty="0" smtClean="0">
                <a:solidFill>
                  <a:srgbClr val="0B538F"/>
                </a:solidFill>
                <a:uFill>
                  <a:solidFill>
                    <a:srgbClr val="FFFFFF"/>
                  </a:solidFill>
                </a:uFill>
                <a:latin typeface="Helvetica" charset="0"/>
                <a:ea typeface="Helvetica" charset="0"/>
                <a:cs typeface="Helvetica" charset="0"/>
              </a:rPr>
              <a:t>Очікування ключових стейкхолдеров УЗ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7927" y="5784164"/>
            <a:ext cx="609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/>
              <a:t>* - інші основні </a:t>
            </a:r>
            <a:r>
              <a:rPr lang="uk-UA" i="1" dirty="0" err="1" smtClean="0"/>
              <a:t>стейкхолдери</a:t>
            </a:r>
            <a:r>
              <a:rPr lang="uk-UA" i="1" dirty="0" smtClean="0"/>
              <a:t>: пасажири та співробітники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0994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662609" y="1726522"/>
            <a:ext cx="2716693" cy="32389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charset="0"/>
                <a:ea typeface="Century Gothic" charset="0"/>
                <a:cs typeface="Century Gothic" charset="0"/>
              </a:rPr>
              <a:t>КЛЮЧОВІ ЦІЛІ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6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…ВИЗНАЧЕНО СТРАТЕГІЧНІ ЦІЛІ ПАТ УЗ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403751" y="1726522"/>
            <a:ext cx="7952108" cy="323897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2" name="Группа 97"/>
          <p:cNvGrpSpPr/>
          <p:nvPr/>
        </p:nvGrpSpPr>
        <p:grpSpPr>
          <a:xfrm>
            <a:off x="3630549" y="3721398"/>
            <a:ext cx="7245826" cy="481680"/>
            <a:chOff x="3630720" y="1552365"/>
            <a:chExt cx="7245826" cy="481680"/>
          </a:xfrm>
        </p:grpSpPr>
        <p:sp>
          <p:nvSpPr>
            <p:cNvPr id="15" name="CustomShape 12"/>
            <p:cNvSpPr/>
            <p:nvPr/>
          </p:nvSpPr>
          <p:spPr>
            <a:xfrm>
              <a:off x="3630720" y="1552365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CustomShape 13"/>
            <p:cNvSpPr/>
            <p:nvPr/>
          </p:nvSpPr>
          <p:spPr>
            <a:xfrm>
              <a:off x="3733680" y="1639940"/>
              <a:ext cx="275040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" name="CustomShape 35"/>
            <p:cNvSpPr/>
            <p:nvPr/>
          </p:nvSpPr>
          <p:spPr>
            <a:xfrm>
              <a:off x="4233719" y="1571247"/>
              <a:ext cx="6642827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Забезпечення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якісного задоволення попиту на вантажні перевезення </a:t>
              </a:r>
              <a:r>
                <a:rPr lang="uk-UA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залізничним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транспортом в Україні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3" name="Группа 94"/>
          <p:cNvGrpSpPr/>
          <p:nvPr/>
        </p:nvGrpSpPr>
        <p:grpSpPr>
          <a:xfrm>
            <a:off x="3630549" y="1833735"/>
            <a:ext cx="7324283" cy="481680"/>
            <a:chOff x="3630720" y="2226606"/>
            <a:chExt cx="7324283" cy="481680"/>
          </a:xfrm>
        </p:grpSpPr>
        <p:sp>
          <p:nvSpPr>
            <p:cNvPr id="17" name="CustomShape 14"/>
            <p:cNvSpPr/>
            <p:nvPr/>
          </p:nvSpPr>
          <p:spPr>
            <a:xfrm>
              <a:off x="3630720" y="2226606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CustomShape 15"/>
            <p:cNvSpPr/>
            <p:nvPr/>
          </p:nvSpPr>
          <p:spPr>
            <a:xfrm>
              <a:off x="3862560" y="2628366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" name="CustomShape 16"/>
            <p:cNvSpPr/>
            <p:nvPr/>
          </p:nvSpPr>
          <p:spPr>
            <a:xfrm>
              <a:off x="3862560" y="2399406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" name="CustomShape 17"/>
            <p:cNvSpPr/>
            <p:nvPr/>
          </p:nvSpPr>
          <p:spPr>
            <a:xfrm>
              <a:off x="3862560" y="2408766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" name="CustomShape 18"/>
            <p:cNvSpPr/>
            <p:nvPr/>
          </p:nvSpPr>
          <p:spPr>
            <a:xfrm>
              <a:off x="3806040" y="2623326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9"/>
            <p:cNvSpPr/>
            <p:nvPr/>
          </p:nvSpPr>
          <p:spPr>
            <a:xfrm>
              <a:off x="3807120" y="2408766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20"/>
            <p:cNvSpPr/>
            <p:nvPr/>
          </p:nvSpPr>
          <p:spPr>
            <a:xfrm>
              <a:off x="3806040" y="2399406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21"/>
            <p:cNvSpPr/>
            <p:nvPr/>
          </p:nvSpPr>
          <p:spPr>
            <a:xfrm>
              <a:off x="3862560" y="2351166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22"/>
            <p:cNvSpPr/>
            <p:nvPr/>
          </p:nvSpPr>
          <p:spPr>
            <a:xfrm>
              <a:off x="3862560" y="2341446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23"/>
            <p:cNvSpPr/>
            <p:nvPr/>
          </p:nvSpPr>
          <p:spPr>
            <a:xfrm>
              <a:off x="3862560" y="2329206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4"/>
            <p:cNvSpPr/>
            <p:nvPr/>
          </p:nvSpPr>
          <p:spPr>
            <a:xfrm>
              <a:off x="3833400" y="2331006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" name="CustomShape 25"/>
            <p:cNvSpPr/>
            <p:nvPr/>
          </p:nvSpPr>
          <p:spPr>
            <a:xfrm>
              <a:off x="3827640" y="2343246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" name="CustomShape 26"/>
            <p:cNvSpPr/>
            <p:nvPr/>
          </p:nvSpPr>
          <p:spPr>
            <a:xfrm>
              <a:off x="3866520" y="2282766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" name="CustomShape 27"/>
            <p:cNvSpPr/>
            <p:nvPr/>
          </p:nvSpPr>
          <p:spPr>
            <a:xfrm>
              <a:off x="3829440" y="2351166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" name="CustomShape 38"/>
            <p:cNvSpPr/>
            <p:nvPr/>
          </p:nvSpPr>
          <p:spPr>
            <a:xfrm>
              <a:off x="4248840" y="2229846"/>
              <a:ext cx="6706163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ефективності системи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корпоративного управління</a:t>
              </a:r>
              <a:endParaRPr lang="uk-UA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</p:grpSp>
      <p:grpSp>
        <p:nvGrpSpPr>
          <p:cNvPr id="5" name="Группа 99"/>
          <p:cNvGrpSpPr/>
          <p:nvPr/>
        </p:nvGrpSpPr>
        <p:grpSpPr>
          <a:xfrm>
            <a:off x="3630549" y="2448332"/>
            <a:ext cx="7347314" cy="481680"/>
            <a:chOff x="3607689" y="2870167"/>
            <a:chExt cx="7347314" cy="481680"/>
          </a:xfrm>
        </p:grpSpPr>
        <p:sp>
          <p:nvSpPr>
            <p:cNvPr id="52" name="CustomShape 52"/>
            <p:cNvSpPr/>
            <p:nvPr/>
          </p:nvSpPr>
          <p:spPr>
            <a:xfrm>
              <a:off x="3607689" y="2870167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7" name="Группа 98"/>
            <p:cNvGrpSpPr/>
            <p:nvPr/>
          </p:nvGrpSpPr>
          <p:grpSpPr>
            <a:xfrm>
              <a:off x="3677203" y="2891767"/>
              <a:ext cx="7277800" cy="425880"/>
              <a:chOff x="3677203" y="2891767"/>
              <a:chExt cx="7277800" cy="425880"/>
            </a:xfrm>
          </p:grpSpPr>
          <p:sp>
            <p:nvSpPr>
              <p:cNvPr id="41" name="CustomShape 40"/>
              <p:cNvSpPr/>
              <p:nvPr/>
            </p:nvSpPr>
            <p:spPr>
              <a:xfrm>
                <a:off x="4210689" y="2891767"/>
                <a:ext cx="6744314" cy="4258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/>
              <a:lstStyle/>
              <a:p>
                <a:pPr>
                  <a:lnSpc>
                    <a:spcPct val="100000"/>
                  </a:lnSpc>
                </a:pPr>
                <a:r>
                  <a:rPr lang="uk-UA" sz="1400" spc="-1" dirty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Підвищення </a:t>
                </a:r>
                <a:r>
                  <a:rPr lang="uk-UA" sz="1400" b="1" spc="-1" dirty="0" smtClean="0">
                    <a:solidFill>
                      <a:srgbClr val="04617B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економічної ефективності </a:t>
                </a:r>
                <a:r>
                  <a:rPr lang="uk-UA" sz="1400" spc="-1" dirty="0" smtClean="0">
                    <a:solidFill>
                      <a:srgbClr val="40404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  <a:ea typeface="Calibri"/>
                  </a:rPr>
                  <a:t>компанії</a:t>
                </a:r>
                <a:endParaRPr lang="uk-UA" sz="1400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endParaRPr>
              </a:p>
            </p:txBody>
          </p:sp>
          <p:grpSp>
            <p:nvGrpSpPr>
              <p:cNvPr id="8" name="Group 809"/>
              <p:cNvGrpSpPr/>
              <p:nvPr/>
            </p:nvGrpSpPr>
            <p:grpSpPr>
              <a:xfrm>
                <a:off x="3677203" y="2936421"/>
                <a:ext cx="349132" cy="326755"/>
                <a:chOff x="5426893" y="1793454"/>
                <a:chExt cx="263525" cy="222250"/>
              </a:xfrm>
              <a:solidFill>
                <a:srgbClr val="1F4E78"/>
              </a:solidFill>
            </p:grpSpPr>
            <p:sp>
              <p:nvSpPr>
                <p:cNvPr id="65" name="Freeform 374"/>
                <p:cNvSpPr>
                  <a:spLocks noChangeArrowheads="1"/>
                </p:cNvSpPr>
                <p:nvPr/>
              </p:nvSpPr>
              <p:spPr bwMode="auto">
                <a:xfrm>
                  <a:off x="5426893" y="1793454"/>
                  <a:ext cx="263525" cy="222250"/>
                </a:xfrm>
                <a:custGeom>
                  <a:avLst/>
                  <a:gdLst>
                    <a:gd name="T0" fmla="*/ 733 w 734"/>
                    <a:gd name="T1" fmla="*/ 309 h 619"/>
                    <a:gd name="T2" fmla="*/ 617 w 734"/>
                    <a:gd name="T3" fmla="*/ 174 h 619"/>
                    <a:gd name="T4" fmla="*/ 540 w 734"/>
                    <a:gd name="T5" fmla="*/ 0 h 619"/>
                    <a:gd name="T6" fmla="*/ 192 w 734"/>
                    <a:gd name="T7" fmla="*/ 0 h 619"/>
                    <a:gd name="T8" fmla="*/ 135 w 734"/>
                    <a:gd name="T9" fmla="*/ 194 h 619"/>
                    <a:gd name="T10" fmla="*/ 135 w 734"/>
                    <a:gd name="T11" fmla="*/ 444 h 619"/>
                    <a:gd name="T12" fmla="*/ 192 w 734"/>
                    <a:gd name="T13" fmla="*/ 618 h 619"/>
                    <a:gd name="T14" fmla="*/ 540 w 734"/>
                    <a:gd name="T15" fmla="*/ 618 h 619"/>
                    <a:gd name="T16" fmla="*/ 617 w 734"/>
                    <a:gd name="T17" fmla="*/ 444 h 619"/>
                    <a:gd name="T18" fmla="*/ 733 w 734"/>
                    <a:gd name="T19" fmla="*/ 309 h 619"/>
                    <a:gd name="T20" fmla="*/ 540 w 734"/>
                    <a:gd name="T21" fmla="*/ 39 h 619"/>
                    <a:gd name="T22" fmla="*/ 598 w 734"/>
                    <a:gd name="T23" fmla="*/ 174 h 619"/>
                    <a:gd name="T24" fmla="*/ 444 w 734"/>
                    <a:gd name="T25" fmla="*/ 155 h 619"/>
                    <a:gd name="T26" fmla="*/ 540 w 734"/>
                    <a:gd name="T27" fmla="*/ 39 h 619"/>
                    <a:gd name="T28" fmla="*/ 250 w 734"/>
                    <a:gd name="T29" fmla="*/ 406 h 619"/>
                    <a:gd name="T30" fmla="*/ 173 w 734"/>
                    <a:gd name="T31" fmla="*/ 425 h 619"/>
                    <a:gd name="T32" fmla="*/ 250 w 734"/>
                    <a:gd name="T33" fmla="*/ 406 h 619"/>
                    <a:gd name="T34" fmla="*/ 173 w 734"/>
                    <a:gd name="T35" fmla="*/ 213 h 619"/>
                    <a:gd name="T36" fmla="*/ 250 w 734"/>
                    <a:gd name="T37" fmla="*/ 213 h 619"/>
                    <a:gd name="T38" fmla="*/ 173 w 734"/>
                    <a:gd name="T39" fmla="*/ 213 h 619"/>
                    <a:gd name="T40" fmla="*/ 231 w 734"/>
                    <a:gd name="T41" fmla="*/ 309 h 619"/>
                    <a:gd name="T42" fmla="*/ 308 w 734"/>
                    <a:gd name="T43" fmla="*/ 194 h 619"/>
                    <a:gd name="T44" fmla="*/ 444 w 734"/>
                    <a:gd name="T45" fmla="*/ 194 h 619"/>
                    <a:gd name="T46" fmla="*/ 521 w 734"/>
                    <a:gd name="T47" fmla="*/ 309 h 619"/>
                    <a:gd name="T48" fmla="*/ 444 w 734"/>
                    <a:gd name="T49" fmla="*/ 444 h 619"/>
                    <a:gd name="T50" fmla="*/ 308 w 734"/>
                    <a:gd name="T51" fmla="*/ 444 h 619"/>
                    <a:gd name="T52" fmla="*/ 231 w 734"/>
                    <a:gd name="T53" fmla="*/ 309 h 619"/>
                    <a:gd name="T54" fmla="*/ 501 w 734"/>
                    <a:gd name="T55" fmla="*/ 406 h 619"/>
                    <a:gd name="T56" fmla="*/ 578 w 734"/>
                    <a:gd name="T57" fmla="*/ 406 h 619"/>
                    <a:gd name="T58" fmla="*/ 501 w 734"/>
                    <a:gd name="T59" fmla="*/ 406 h 619"/>
                    <a:gd name="T60" fmla="*/ 501 w 734"/>
                    <a:gd name="T61" fmla="*/ 213 h 619"/>
                    <a:gd name="T62" fmla="*/ 578 w 734"/>
                    <a:gd name="T63" fmla="*/ 213 h 619"/>
                    <a:gd name="T64" fmla="*/ 501 w 734"/>
                    <a:gd name="T65" fmla="*/ 213 h 619"/>
                    <a:gd name="T66" fmla="*/ 405 w 734"/>
                    <a:gd name="T67" fmla="*/ 155 h 619"/>
                    <a:gd name="T68" fmla="*/ 347 w 734"/>
                    <a:gd name="T69" fmla="*/ 155 h 619"/>
                    <a:gd name="T70" fmla="*/ 405 w 734"/>
                    <a:gd name="T71" fmla="*/ 155 h 619"/>
                    <a:gd name="T72" fmla="*/ 173 w 734"/>
                    <a:gd name="T73" fmla="*/ 39 h 619"/>
                    <a:gd name="T74" fmla="*/ 347 w 734"/>
                    <a:gd name="T75" fmla="*/ 116 h 619"/>
                    <a:gd name="T76" fmla="*/ 154 w 734"/>
                    <a:gd name="T77" fmla="*/ 174 h 619"/>
                    <a:gd name="T78" fmla="*/ 19 w 734"/>
                    <a:gd name="T79" fmla="*/ 309 h 619"/>
                    <a:gd name="T80" fmla="*/ 135 w 734"/>
                    <a:gd name="T81" fmla="*/ 232 h 619"/>
                    <a:gd name="T82" fmla="*/ 135 w 734"/>
                    <a:gd name="T83" fmla="*/ 406 h 619"/>
                    <a:gd name="T84" fmla="*/ 192 w 734"/>
                    <a:gd name="T85" fmla="*/ 599 h 619"/>
                    <a:gd name="T86" fmla="*/ 173 w 734"/>
                    <a:gd name="T87" fmla="*/ 580 h 619"/>
                    <a:gd name="T88" fmla="*/ 289 w 734"/>
                    <a:gd name="T89" fmla="*/ 464 h 619"/>
                    <a:gd name="T90" fmla="*/ 192 w 734"/>
                    <a:gd name="T91" fmla="*/ 599 h 619"/>
                    <a:gd name="T92" fmla="*/ 347 w 734"/>
                    <a:gd name="T93" fmla="*/ 464 h 619"/>
                    <a:gd name="T94" fmla="*/ 405 w 734"/>
                    <a:gd name="T95" fmla="*/ 464 h 619"/>
                    <a:gd name="T96" fmla="*/ 347 w 734"/>
                    <a:gd name="T97" fmla="*/ 464 h 619"/>
                    <a:gd name="T98" fmla="*/ 578 w 734"/>
                    <a:gd name="T99" fmla="*/ 580 h 619"/>
                    <a:gd name="T100" fmla="*/ 405 w 734"/>
                    <a:gd name="T101" fmla="*/ 522 h 619"/>
                    <a:gd name="T102" fmla="*/ 578 w 734"/>
                    <a:gd name="T103" fmla="*/ 444 h 619"/>
                    <a:gd name="T104" fmla="*/ 578 w 734"/>
                    <a:gd name="T105" fmla="*/ 580 h 619"/>
                    <a:gd name="T106" fmla="*/ 598 w 734"/>
                    <a:gd name="T107" fmla="*/ 406 h 619"/>
                    <a:gd name="T108" fmla="*/ 598 w 734"/>
                    <a:gd name="T109" fmla="*/ 232 h 619"/>
                    <a:gd name="T110" fmla="*/ 598 w 734"/>
                    <a:gd name="T111" fmla="*/ 406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4" h="619">
                      <a:moveTo>
                        <a:pt x="733" y="309"/>
                      </a:moveTo>
                      <a:lnTo>
                        <a:pt x="733" y="309"/>
                      </a:lnTo>
                      <a:cubicBezTo>
                        <a:pt x="733" y="271"/>
                        <a:pt x="694" y="232"/>
                        <a:pt x="617" y="194"/>
                      </a:cubicBezTo>
                      <a:cubicBezTo>
                        <a:pt x="617" y="194"/>
                        <a:pt x="617" y="194"/>
                        <a:pt x="617" y="174"/>
                      </a:cubicBezTo>
                      <a:cubicBezTo>
                        <a:pt x="636" y="97"/>
                        <a:pt x="636" y="39"/>
                        <a:pt x="598" y="20"/>
                      </a:cubicBezTo>
                      <a:cubicBezTo>
                        <a:pt x="578" y="20"/>
                        <a:pt x="559" y="0"/>
                        <a:pt x="540" y="0"/>
                      </a:cubicBezTo>
                      <a:cubicBezTo>
                        <a:pt x="501" y="0"/>
                        <a:pt x="444" y="39"/>
                        <a:pt x="366" y="97"/>
                      </a:cubicBezTo>
                      <a:cubicBezTo>
                        <a:pt x="308" y="39"/>
                        <a:pt x="250" y="0"/>
                        <a:pt x="192" y="0"/>
                      </a:cubicBezTo>
                      <a:cubicBezTo>
                        <a:pt x="173" y="0"/>
                        <a:pt x="154" y="20"/>
                        <a:pt x="154" y="20"/>
                      </a:cubicBezTo>
                      <a:cubicBezTo>
                        <a:pt x="115" y="58"/>
                        <a:pt x="115" y="116"/>
                        <a:pt x="135" y="194"/>
                      </a:cubicBezTo>
                      <a:cubicBezTo>
                        <a:pt x="38" y="213"/>
                        <a:pt x="0" y="271"/>
                        <a:pt x="0" y="309"/>
                      </a:cubicBezTo>
                      <a:cubicBezTo>
                        <a:pt x="0" y="367"/>
                        <a:pt x="38" y="406"/>
                        <a:pt x="135" y="444"/>
                      </a:cubicBezTo>
                      <a:cubicBezTo>
                        <a:pt x="115" y="522"/>
                        <a:pt x="115" y="580"/>
                        <a:pt x="154" y="618"/>
                      </a:cubicBezTo>
                      <a:cubicBezTo>
                        <a:pt x="154" y="618"/>
                        <a:pt x="173" y="618"/>
                        <a:pt x="192" y="618"/>
                      </a:cubicBezTo>
                      <a:cubicBezTo>
                        <a:pt x="250" y="618"/>
                        <a:pt x="308" y="599"/>
                        <a:pt x="366" y="541"/>
                      </a:cubicBezTo>
                      <a:cubicBezTo>
                        <a:pt x="444" y="599"/>
                        <a:pt x="501" y="618"/>
                        <a:pt x="540" y="618"/>
                      </a:cubicBezTo>
                      <a:cubicBezTo>
                        <a:pt x="559" y="618"/>
                        <a:pt x="578" y="618"/>
                        <a:pt x="598" y="618"/>
                      </a:cubicBezTo>
                      <a:cubicBezTo>
                        <a:pt x="636" y="580"/>
                        <a:pt x="636" y="522"/>
                        <a:pt x="617" y="444"/>
                      </a:cubicBezTo>
                      <a:cubicBezTo>
                        <a:pt x="617" y="444"/>
                        <a:pt x="617" y="444"/>
                        <a:pt x="617" y="425"/>
                      </a:cubicBezTo>
                      <a:cubicBezTo>
                        <a:pt x="694" y="406"/>
                        <a:pt x="733" y="367"/>
                        <a:pt x="733" y="309"/>
                      </a:cubicBezTo>
                      <a:close/>
                      <a:moveTo>
                        <a:pt x="540" y="39"/>
                      </a:moveTo>
                      <a:lnTo>
                        <a:pt x="540" y="39"/>
                      </a:lnTo>
                      <a:cubicBezTo>
                        <a:pt x="559" y="39"/>
                        <a:pt x="578" y="39"/>
                        <a:pt x="578" y="39"/>
                      </a:cubicBezTo>
                      <a:cubicBezTo>
                        <a:pt x="598" y="58"/>
                        <a:pt x="598" y="116"/>
                        <a:pt x="598" y="174"/>
                      </a:cubicBezTo>
                      <a:cubicBezTo>
                        <a:pt x="578" y="174"/>
                        <a:pt x="578" y="194"/>
                        <a:pt x="578" y="194"/>
                      </a:cubicBezTo>
                      <a:cubicBezTo>
                        <a:pt x="540" y="174"/>
                        <a:pt x="501" y="174"/>
                        <a:pt x="444" y="155"/>
                      </a:cubicBezTo>
                      <a:cubicBezTo>
                        <a:pt x="424" y="136"/>
                        <a:pt x="424" y="136"/>
                        <a:pt x="405" y="116"/>
                      </a:cubicBezTo>
                      <a:cubicBezTo>
                        <a:pt x="463" y="58"/>
                        <a:pt x="501" y="39"/>
                        <a:pt x="540" y="39"/>
                      </a:cubicBezTo>
                      <a:close/>
                      <a:moveTo>
                        <a:pt x="250" y="406"/>
                      </a:moveTo>
                      <a:lnTo>
                        <a:pt x="250" y="406"/>
                      </a:lnTo>
                      <a:cubicBezTo>
                        <a:pt x="250" y="425"/>
                        <a:pt x="269" y="425"/>
                        <a:pt x="269" y="444"/>
                      </a:cubicBezTo>
                      <a:cubicBezTo>
                        <a:pt x="231" y="425"/>
                        <a:pt x="192" y="425"/>
                        <a:pt x="173" y="425"/>
                      </a:cubicBezTo>
                      <a:cubicBezTo>
                        <a:pt x="173" y="386"/>
                        <a:pt x="192" y="367"/>
                        <a:pt x="212" y="348"/>
                      </a:cubicBezTo>
                      <a:cubicBezTo>
                        <a:pt x="212" y="367"/>
                        <a:pt x="231" y="386"/>
                        <a:pt x="250" y="406"/>
                      </a:cubicBezTo>
                      <a:close/>
                      <a:moveTo>
                        <a:pt x="173" y="213"/>
                      </a:moveTo>
                      <a:lnTo>
                        <a:pt x="173" y="213"/>
                      </a:lnTo>
                      <a:cubicBezTo>
                        <a:pt x="192" y="213"/>
                        <a:pt x="231" y="194"/>
                        <a:pt x="269" y="194"/>
                      </a:cubicBezTo>
                      <a:cubicBezTo>
                        <a:pt x="269" y="213"/>
                        <a:pt x="250" y="213"/>
                        <a:pt x="250" y="213"/>
                      </a:cubicBezTo>
                      <a:cubicBezTo>
                        <a:pt x="231" y="232"/>
                        <a:pt x="212" y="271"/>
                        <a:pt x="212" y="290"/>
                      </a:cubicBezTo>
                      <a:cubicBezTo>
                        <a:pt x="192" y="252"/>
                        <a:pt x="173" y="232"/>
                        <a:pt x="173" y="213"/>
                      </a:cubicBezTo>
                      <a:close/>
                      <a:moveTo>
                        <a:pt x="231" y="309"/>
                      </a:moveTo>
                      <a:lnTo>
                        <a:pt x="231" y="309"/>
                      </a:lnTo>
                      <a:cubicBezTo>
                        <a:pt x="231" y="290"/>
                        <a:pt x="250" y="271"/>
                        <a:pt x="269" y="232"/>
                      </a:cubicBezTo>
                      <a:cubicBezTo>
                        <a:pt x="289" y="232"/>
                        <a:pt x="308" y="213"/>
                        <a:pt x="308" y="194"/>
                      </a:cubicBezTo>
                      <a:cubicBezTo>
                        <a:pt x="327" y="194"/>
                        <a:pt x="347" y="194"/>
                        <a:pt x="366" y="194"/>
                      </a:cubicBezTo>
                      <a:cubicBezTo>
                        <a:pt x="385" y="194"/>
                        <a:pt x="405" y="194"/>
                        <a:pt x="444" y="194"/>
                      </a:cubicBezTo>
                      <a:cubicBezTo>
                        <a:pt x="444" y="213"/>
                        <a:pt x="463" y="232"/>
                        <a:pt x="482" y="232"/>
                      </a:cubicBezTo>
                      <a:cubicBezTo>
                        <a:pt x="482" y="271"/>
                        <a:pt x="501" y="290"/>
                        <a:pt x="521" y="309"/>
                      </a:cubicBezTo>
                      <a:cubicBezTo>
                        <a:pt x="501" y="348"/>
                        <a:pt x="482" y="367"/>
                        <a:pt x="482" y="386"/>
                      </a:cubicBezTo>
                      <a:cubicBezTo>
                        <a:pt x="463" y="406"/>
                        <a:pt x="444" y="425"/>
                        <a:pt x="444" y="444"/>
                      </a:cubicBezTo>
                      <a:cubicBezTo>
                        <a:pt x="405" y="444"/>
                        <a:pt x="385" y="444"/>
                        <a:pt x="366" y="444"/>
                      </a:cubicBezTo>
                      <a:cubicBezTo>
                        <a:pt x="347" y="444"/>
                        <a:pt x="327" y="444"/>
                        <a:pt x="308" y="444"/>
                      </a:cubicBezTo>
                      <a:cubicBezTo>
                        <a:pt x="308" y="425"/>
                        <a:pt x="289" y="406"/>
                        <a:pt x="269" y="386"/>
                      </a:cubicBezTo>
                      <a:cubicBezTo>
                        <a:pt x="250" y="367"/>
                        <a:pt x="231" y="348"/>
                        <a:pt x="231" y="309"/>
                      </a:cubicBezTo>
                      <a:close/>
                      <a:moveTo>
                        <a:pt x="501" y="406"/>
                      </a:moveTo>
                      <a:lnTo>
                        <a:pt x="501" y="406"/>
                      </a:lnTo>
                      <a:cubicBezTo>
                        <a:pt x="521" y="386"/>
                        <a:pt x="521" y="367"/>
                        <a:pt x="540" y="348"/>
                      </a:cubicBezTo>
                      <a:cubicBezTo>
                        <a:pt x="559" y="367"/>
                        <a:pt x="559" y="386"/>
                        <a:pt x="578" y="406"/>
                      </a:cubicBezTo>
                      <a:cubicBezTo>
                        <a:pt x="540" y="425"/>
                        <a:pt x="521" y="425"/>
                        <a:pt x="482" y="425"/>
                      </a:cubicBezTo>
                      <a:cubicBezTo>
                        <a:pt x="482" y="425"/>
                        <a:pt x="501" y="425"/>
                        <a:pt x="501" y="406"/>
                      </a:cubicBezTo>
                      <a:close/>
                      <a:moveTo>
                        <a:pt x="501" y="213"/>
                      </a:moveTo>
                      <a:lnTo>
                        <a:pt x="501" y="213"/>
                      </a:lnTo>
                      <a:cubicBezTo>
                        <a:pt x="501" y="213"/>
                        <a:pt x="482" y="213"/>
                        <a:pt x="482" y="194"/>
                      </a:cubicBezTo>
                      <a:cubicBezTo>
                        <a:pt x="521" y="213"/>
                        <a:pt x="540" y="213"/>
                        <a:pt x="578" y="213"/>
                      </a:cubicBezTo>
                      <a:cubicBezTo>
                        <a:pt x="559" y="232"/>
                        <a:pt x="559" y="271"/>
                        <a:pt x="540" y="290"/>
                      </a:cubicBezTo>
                      <a:cubicBezTo>
                        <a:pt x="521" y="271"/>
                        <a:pt x="521" y="232"/>
                        <a:pt x="501" y="213"/>
                      </a:cubicBezTo>
                      <a:close/>
                      <a:moveTo>
                        <a:pt x="405" y="155"/>
                      </a:moveTo>
                      <a:lnTo>
                        <a:pt x="405" y="155"/>
                      </a:lnTo>
                      <a:cubicBezTo>
                        <a:pt x="385" y="155"/>
                        <a:pt x="366" y="155"/>
                        <a:pt x="366" y="155"/>
                      </a:cubicBezTo>
                      <a:cubicBezTo>
                        <a:pt x="347" y="155"/>
                        <a:pt x="347" y="155"/>
                        <a:pt x="347" y="155"/>
                      </a:cubicBezTo>
                      <a:lnTo>
                        <a:pt x="366" y="136"/>
                      </a:lnTo>
                      <a:cubicBezTo>
                        <a:pt x="385" y="136"/>
                        <a:pt x="385" y="155"/>
                        <a:pt x="405" y="155"/>
                      </a:cubicBezTo>
                      <a:close/>
                      <a:moveTo>
                        <a:pt x="173" y="39"/>
                      </a:moveTo>
                      <a:lnTo>
                        <a:pt x="173" y="39"/>
                      </a:lnTo>
                      <a:lnTo>
                        <a:pt x="192" y="39"/>
                      </a:lnTo>
                      <a:cubicBezTo>
                        <a:pt x="231" y="39"/>
                        <a:pt x="289" y="58"/>
                        <a:pt x="347" y="116"/>
                      </a:cubicBezTo>
                      <a:cubicBezTo>
                        <a:pt x="327" y="136"/>
                        <a:pt x="308" y="136"/>
                        <a:pt x="289" y="155"/>
                      </a:cubicBezTo>
                      <a:cubicBezTo>
                        <a:pt x="250" y="174"/>
                        <a:pt x="212" y="174"/>
                        <a:pt x="154" y="174"/>
                      </a:cubicBezTo>
                      <a:cubicBezTo>
                        <a:pt x="135" y="116"/>
                        <a:pt x="135" y="58"/>
                        <a:pt x="173" y="39"/>
                      </a:cubicBezTo>
                      <a:close/>
                      <a:moveTo>
                        <a:pt x="19" y="309"/>
                      </a:moveTo>
                      <a:lnTo>
                        <a:pt x="19" y="309"/>
                      </a:lnTo>
                      <a:cubicBezTo>
                        <a:pt x="19" y="290"/>
                        <a:pt x="58" y="252"/>
                        <a:pt x="135" y="232"/>
                      </a:cubicBezTo>
                      <a:cubicBezTo>
                        <a:pt x="154" y="252"/>
                        <a:pt x="173" y="290"/>
                        <a:pt x="192" y="309"/>
                      </a:cubicBezTo>
                      <a:cubicBezTo>
                        <a:pt x="173" y="348"/>
                        <a:pt x="154" y="386"/>
                        <a:pt x="135" y="406"/>
                      </a:cubicBezTo>
                      <a:cubicBezTo>
                        <a:pt x="58" y="386"/>
                        <a:pt x="19" y="348"/>
                        <a:pt x="19" y="309"/>
                      </a:cubicBezTo>
                      <a:close/>
                      <a:moveTo>
                        <a:pt x="192" y="599"/>
                      </a:moveTo>
                      <a:lnTo>
                        <a:pt x="192" y="599"/>
                      </a:lnTo>
                      <a:cubicBezTo>
                        <a:pt x="192" y="599"/>
                        <a:pt x="173" y="599"/>
                        <a:pt x="173" y="580"/>
                      </a:cubicBezTo>
                      <a:cubicBezTo>
                        <a:pt x="135" y="560"/>
                        <a:pt x="135" y="522"/>
                        <a:pt x="154" y="444"/>
                      </a:cubicBezTo>
                      <a:cubicBezTo>
                        <a:pt x="212" y="464"/>
                        <a:pt x="250" y="464"/>
                        <a:pt x="289" y="464"/>
                      </a:cubicBezTo>
                      <a:cubicBezTo>
                        <a:pt x="308" y="483"/>
                        <a:pt x="327" y="502"/>
                        <a:pt x="347" y="522"/>
                      </a:cubicBezTo>
                      <a:cubicBezTo>
                        <a:pt x="289" y="560"/>
                        <a:pt x="231" y="599"/>
                        <a:pt x="192" y="599"/>
                      </a:cubicBezTo>
                      <a:close/>
                      <a:moveTo>
                        <a:pt x="347" y="464"/>
                      </a:moveTo>
                      <a:lnTo>
                        <a:pt x="347" y="464"/>
                      </a:lnTo>
                      <a:cubicBezTo>
                        <a:pt x="347" y="464"/>
                        <a:pt x="347" y="464"/>
                        <a:pt x="366" y="464"/>
                      </a:cubicBezTo>
                      <a:cubicBezTo>
                        <a:pt x="366" y="464"/>
                        <a:pt x="385" y="464"/>
                        <a:pt x="405" y="464"/>
                      </a:cubicBezTo>
                      <a:cubicBezTo>
                        <a:pt x="385" y="483"/>
                        <a:pt x="385" y="483"/>
                        <a:pt x="366" y="502"/>
                      </a:cubicBezTo>
                      <a:cubicBezTo>
                        <a:pt x="366" y="483"/>
                        <a:pt x="347" y="483"/>
                        <a:pt x="347" y="464"/>
                      </a:cubicBezTo>
                      <a:close/>
                      <a:moveTo>
                        <a:pt x="578" y="580"/>
                      </a:moveTo>
                      <a:lnTo>
                        <a:pt x="578" y="580"/>
                      </a:lnTo>
                      <a:cubicBezTo>
                        <a:pt x="578" y="599"/>
                        <a:pt x="559" y="599"/>
                        <a:pt x="540" y="599"/>
                      </a:cubicBezTo>
                      <a:cubicBezTo>
                        <a:pt x="501" y="599"/>
                        <a:pt x="463" y="560"/>
                        <a:pt x="405" y="522"/>
                      </a:cubicBezTo>
                      <a:cubicBezTo>
                        <a:pt x="424" y="502"/>
                        <a:pt x="424" y="483"/>
                        <a:pt x="444" y="464"/>
                      </a:cubicBezTo>
                      <a:cubicBezTo>
                        <a:pt x="501" y="464"/>
                        <a:pt x="540" y="464"/>
                        <a:pt x="578" y="444"/>
                      </a:cubicBezTo>
                      <a:cubicBezTo>
                        <a:pt x="578" y="444"/>
                        <a:pt x="578" y="444"/>
                        <a:pt x="598" y="464"/>
                      </a:cubicBezTo>
                      <a:cubicBezTo>
                        <a:pt x="598" y="522"/>
                        <a:pt x="598" y="560"/>
                        <a:pt x="578" y="580"/>
                      </a:cubicBezTo>
                      <a:close/>
                      <a:moveTo>
                        <a:pt x="598" y="406"/>
                      </a:moveTo>
                      <a:lnTo>
                        <a:pt x="598" y="406"/>
                      </a:lnTo>
                      <a:cubicBezTo>
                        <a:pt x="598" y="367"/>
                        <a:pt x="578" y="348"/>
                        <a:pt x="559" y="309"/>
                      </a:cubicBezTo>
                      <a:cubicBezTo>
                        <a:pt x="578" y="290"/>
                        <a:pt x="598" y="252"/>
                        <a:pt x="598" y="232"/>
                      </a:cubicBezTo>
                      <a:cubicBezTo>
                        <a:pt x="655" y="252"/>
                        <a:pt x="694" y="290"/>
                        <a:pt x="694" y="309"/>
                      </a:cubicBezTo>
                      <a:cubicBezTo>
                        <a:pt x="694" y="348"/>
                        <a:pt x="655" y="386"/>
                        <a:pt x="598" y="40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375"/>
                <p:cNvSpPr>
                  <a:spLocks noChangeArrowheads="1"/>
                </p:cNvSpPr>
                <p:nvPr/>
              </p:nvSpPr>
              <p:spPr bwMode="auto">
                <a:xfrm>
                  <a:off x="5558656" y="1883941"/>
                  <a:ext cx="42862" cy="49213"/>
                </a:xfrm>
                <a:custGeom>
                  <a:avLst/>
                  <a:gdLst>
                    <a:gd name="T0" fmla="*/ 0 w 117"/>
                    <a:gd name="T1" fmla="*/ 115 h 135"/>
                    <a:gd name="T2" fmla="*/ 0 w 117"/>
                    <a:gd name="T3" fmla="*/ 115 h 135"/>
                    <a:gd name="T4" fmla="*/ 0 w 117"/>
                    <a:gd name="T5" fmla="*/ 115 h 135"/>
                    <a:gd name="T6" fmla="*/ 0 w 117"/>
                    <a:gd name="T7" fmla="*/ 115 h 135"/>
                    <a:gd name="T8" fmla="*/ 0 w 117"/>
                    <a:gd name="T9" fmla="*/ 115 h 135"/>
                    <a:gd name="T10" fmla="*/ 19 w 117"/>
                    <a:gd name="T11" fmla="*/ 77 h 135"/>
                    <a:gd name="T12" fmla="*/ 39 w 117"/>
                    <a:gd name="T13" fmla="*/ 77 h 135"/>
                    <a:gd name="T14" fmla="*/ 39 w 117"/>
                    <a:gd name="T15" fmla="*/ 57 h 135"/>
                    <a:gd name="T16" fmla="*/ 39 w 117"/>
                    <a:gd name="T17" fmla="*/ 57 h 135"/>
                    <a:gd name="T18" fmla="*/ 58 w 117"/>
                    <a:gd name="T19" fmla="*/ 57 h 135"/>
                    <a:gd name="T20" fmla="*/ 58 w 117"/>
                    <a:gd name="T21" fmla="*/ 57 h 135"/>
                    <a:gd name="T22" fmla="*/ 58 w 117"/>
                    <a:gd name="T23" fmla="*/ 38 h 135"/>
                    <a:gd name="T24" fmla="*/ 58 w 117"/>
                    <a:gd name="T25" fmla="*/ 57 h 135"/>
                    <a:gd name="T26" fmla="*/ 58 w 117"/>
                    <a:gd name="T27" fmla="*/ 57 h 135"/>
                    <a:gd name="T28" fmla="*/ 58 w 117"/>
                    <a:gd name="T29" fmla="*/ 57 h 135"/>
                    <a:gd name="T30" fmla="*/ 39 w 117"/>
                    <a:gd name="T31" fmla="*/ 57 h 135"/>
                    <a:gd name="T32" fmla="*/ 39 w 117"/>
                    <a:gd name="T33" fmla="*/ 77 h 135"/>
                    <a:gd name="T34" fmla="*/ 19 w 117"/>
                    <a:gd name="T35" fmla="*/ 96 h 135"/>
                    <a:gd name="T36" fmla="*/ 19 w 117"/>
                    <a:gd name="T37" fmla="*/ 115 h 135"/>
                    <a:gd name="T38" fmla="*/ 0 w 117"/>
                    <a:gd name="T39" fmla="*/ 134 h 135"/>
                    <a:gd name="T40" fmla="*/ 19 w 117"/>
                    <a:gd name="T41" fmla="*/ 134 h 135"/>
                    <a:gd name="T42" fmla="*/ 19 w 117"/>
                    <a:gd name="T43" fmla="*/ 115 h 135"/>
                    <a:gd name="T44" fmla="*/ 39 w 117"/>
                    <a:gd name="T45" fmla="*/ 115 h 135"/>
                    <a:gd name="T46" fmla="*/ 39 w 117"/>
                    <a:gd name="T47" fmla="*/ 115 h 135"/>
                    <a:gd name="T48" fmla="*/ 58 w 117"/>
                    <a:gd name="T49" fmla="*/ 96 h 135"/>
                    <a:gd name="T50" fmla="*/ 78 w 117"/>
                    <a:gd name="T51" fmla="*/ 96 h 135"/>
                    <a:gd name="T52" fmla="*/ 78 w 117"/>
                    <a:gd name="T53" fmla="*/ 77 h 135"/>
                    <a:gd name="T54" fmla="*/ 97 w 117"/>
                    <a:gd name="T55" fmla="*/ 57 h 135"/>
                    <a:gd name="T56" fmla="*/ 97 w 117"/>
                    <a:gd name="T57" fmla="*/ 57 h 135"/>
                    <a:gd name="T58" fmla="*/ 97 w 117"/>
                    <a:gd name="T59" fmla="*/ 38 h 135"/>
                    <a:gd name="T60" fmla="*/ 116 w 117"/>
                    <a:gd name="T61" fmla="*/ 38 h 135"/>
                    <a:gd name="T62" fmla="*/ 116 w 117"/>
                    <a:gd name="T63" fmla="*/ 19 h 135"/>
                    <a:gd name="T64" fmla="*/ 116 w 117"/>
                    <a:gd name="T65" fmla="*/ 19 h 135"/>
                    <a:gd name="T66" fmla="*/ 116 w 117"/>
                    <a:gd name="T67" fmla="*/ 19 h 135"/>
                    <a:gd name="T68" fmla="*/ 116 w 117"/>
                    <a:gd name="T69" fmla="*/ 0 h 135"/>
                    <a:gd name="T70" fmla="*/ 97 w 117"/>
                    <a:gd name="T71" fmla="*/ 0 h 135"/>
                    <a:gd name="T72" fmla="*/ 97 w 117"/>
                    <a:gd name="T73" fmla="*/ 0 h 135"/>
                    <a:gd name="T74" fmla="*/ 78 w 117"/>
                    <a:gd name="T75" fmla="*/ 0 h 135"/>
                    <a:gd name="T76" fmla="*/ 58 w 117"/>
                    <a:gd name="T77" fmla="*/ 0 h 135"/>
                    <a:gd name="T78" fmla="*/ 39 w 117"/>
                    <a:gd name="T79" fmla="*/ 19 h 135"/>
                    <a:gd name="T80" fmla="*/ 39 w 117"/>
                    <a:gd name="T81" fmla="*/ 19 h 135"/>
                    <a:gd name="T82" fmla="*/ 19 w 117"/>
                    <a:gd name="T83" fmla="*/ 38 h 135"/>
                    <a:gd name="T84" fmla="*/ 0 w 117"/>
                    <a:gd name="T85" fmla="*/ 57 h 135"/>
                    <a:gd name="T86" fmla="*/ 0 w 117"/>
                    <a:gd name="T87" fmla="*/ 57 h 135"/>
                    <a:gd name="T88" fmla="*/ 0 w 117"/>
                    <a:gd name="T89" fmla="*/ 96 h 135"/>
                    <a:gd name="T90" fmla="*/ 0 w 117"/>
                    <a:gd name="T91" fmla="*/ 11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7" h="135">
                      <a:moveTo>
                        <a:pt x="0" y="115"/>
                      </a:move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lnTo>
                        <a:pt x="0" y="115"/>
                      </a:lnTo>
                      <a:cubicBezTo>
                        <a:pt x="0" y="115"/>
                        <a:pt x="19" y="96"/>
                        <a:pt x="19" y="77"/>
                      </a:cubicBezTo>
                      <a:lnTo>
                        <a:pt x="39" y="7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lnTo>
                        <a:pt x="58" y="57"/>
                      </a:ln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8" y="38"/>
                        <a:pt x="58" y="38"/>
                        <a:pt x="58" y="57"/>
                      </a:cubicBezTo>
                      <a:lnTo>
                        <a:pt x="58" y="57"/>
                      </a:lnTo>
                      <a:lnTo>
                        <a:pt x="58" y="57"/>
                      </a:lnTo>
                      <a:cubicBezTo>
                        <a:pt x="39" y="57"/>
                        <a:pt x="39" y="57"/>
                        <a:pt x="39" y="57"/>
                      </a:cubicBezTo>
                      <a:lnTo>
                        <a:pt x="39" y="77"/>
                      </a:lnTo>
                      <a:cubicBezTo>
                        <a:pt x="39" y="77"/>
                        <a:pt x="39" y="77"/>
                        <a:pt x="19" y="96"/>
                      </a:cubicBezTo>
                      <a:lnTo>
                        <a:pt x="19" y="115"/>
                      </a:lnTo>
                      <a:cubicBezTo>
                        <a:pt x="0" y="115"/>
                        <a:pt x="0" y="134"/>
                        <a:pt x="0" y="134"/>
                      </a:cubicBezTo>
                      <a:lnTo>
                        <a:pt x="19" y="134"/>
                      </a:lnTo>
                      <a:cubicBezTo>
                        <a:pt x="19" y="115"/>
                        <a:pt x="19" y="115"/>
                        <a:pt x="19" y="115"/>
                      </a:cubicBezTo>
                      <a:lnTo>
                        <a:pt x="39" y="115"/>
                      </a:lnTo>
                      <a:lnTo>
                        <a:pt x="39" y="115"/>
                      </a:lnTo>
                      <a:cubicBezTo>
                        <a:pt x="58" y="115"/>
                        <a:pt x="58" y="115"/>
                        <a:pt x="58" y="96"/>
                      </a:cubicBezTo>
                      <a:cubicBezTo>
                        <a:pt x="58" y="96"/>
                        <a:pt x="58" y="96"/>
                        <a:pt x="78" y="96"/>
                      </a:cubicBezTo>
                      <a:cubicBezTo>
                        <a:pt x="78" y="96"/>
                        <a:pt x="78" y="96"/>
                        <a:pt x="78" y="77"/>
                      </a:cubicBezTo>
                      <a:cubicBezTo>
                        <a:pt x="78" y="77"/>
                        <a:pt x="97" y="77"/>
                        <a:pt x="97" y="57"/>
                      </a:cubicBezTo>
                      <a:lnTo>
                        <a:pt x="97" y="57"/>
                      </a:lnTo>
                      <a:lnTo>
                        <a:pt x="97" y="38"/>
                      </a:lnTo>
                      <a:cubicBezTo>
                        <a:pt x="97" y="38"/>
                        <a:pt x="97" y="38"/>
                        <a:pt x="116" y="38"/>
                      </a:cubicBezTo>
                      <a:cubicBezTo>
                        <a:pt x="116" y="19"/>
                        <a:pt x="116" y="19"/>
                        <a:pt x="116" y="19"/>
                      </a:cubicBezTo>
                      <a:lnTo>
                        <a:pt x="116" y="19"/>
                      </a:lnTo>
                      <a:lnTo>
                        <a:pt x="116" y="19"/>
                      </a:lnTo>
                      <a:cubicBezTo>
                        <a:pt x="116" y="19"/>
                        <a:pt x="116" y="19"/>
                        <a:pt x="116" y="0"/>
                      </a:cubicBezTo>
                      <a:cubicBezTo>
                        <a:pt x="116" y="0"/>
                        <a:pt x="116" y="0"/>
                        <a:pt x="97" y="0"/>
                      </a:cubicBezTo>
                      <a:lnTo>
                        <a:pt x="97" y="0"/>
                      </a:lnTo>
                      <a:lnTo>
                        <a:pt x="78" y="0"/>
                      </a:lnTo>
                      <a:cubicBezTo>
                        <a:pt x="78" y="0"/>
                        <a:pt x="78" y="0"/>
                        <a:pt x="58" y="0"/>
                      </a:cubicBezTo>
                      <a:cubicBezTo>
                        <a:pt x="58" y="0"/>
                        <a:pt x="58" y="19"/>
                        <a:pt x="39" y="19"/>
                      </a:cubicBezTo>
                      <a:lnTo>
                        <a:pt x="39" y="19"/>
                      </a:lnTo>
                      <a:cubicBezTo>
                        <a:pt x="19" y="19"/>
                        <a:pt x="19" y="38"/>
                        <a:pt x="19" y="38"/>
                      </a:cubicBezTo>
                      <a:cubicBezTo>
                        <a:pt x="19" y="38"/>
                        <a:pt x="19" y="38"/>
                        <a:pt x="0" y="57"/>
                      </a:cubicBezTo>
                      <a:lnTo>
                        <a:pt x="0" y="57"/>
                      </a:lnTo>
                      <a:cubicBezTo>
                        <a:pt x="0" y="77"/>
                        <a:pt x="0" y="77"/>
                        <a:pt x="0" y="96"/>
                      </a:cubicBezTo>
                      <a:cubicBezTo>
                        <a:pt x="0" y="96"/>
                        <a:pt x="0" y="96"/>
                        <a:pt x="0" y="11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Freeform 376"/>
                <p:cNvSpPr>
                  <a:spLocks noChangeArrowheads="1"/>
                </p:cNvSpPr>
                <p:nvPr/>
              </p:nvSpPr>
              <p:spPr bwMode="auto">
                <a:xfrm>
                  <a:off x="5523731" y="1883941"/>
                  <a:ext cx="34925" cy="41275"/>
                </a:xfrm>
                <a:custGeom>
                  <a:avLst/>
                  <a:gdLst>
                    <a:gd name="T0" fmla="*/ 20 w 98"/>
                    <a:gd name="T1" fmla="*/ 77 h 116"/>
                    <a:gd name="T2" fmla="*/ 20 w 98"/>
                    <a:gd name="T3" fmla="*/ 77 h 116"/>
                    <a:gd name="T4" fmla="*/ 20 w 98"/>
                    <a:gd name="T5" fmla="*/ 96 h 116"/>
                    <a:gd name="T6" fmla="*/ 39 w 98"/>
                    <a:gd name="T7" fmla="*/ 96 h 116"/>
                    <a:gd name="T8" fmla="*/ 58 w 98"/>
                    <a:gd name="T9" fmla="*/ 115 h 116"/>
                    <a:gd name="T10" fmla="*/ 97 w 98"/>
                    <a:gd name="T11" fmla="*/ 115 h 116"/>
                    <a:gd name="T12" fmla="*/ 97 w 98"/>
                    <a:gd name="T13" fmla="*/ 115 h 116"/>
                    <a:gd name="T14" fmla="*/ 97 w 98"/>
                    <a:gd name="T15" fmla="*/ 96 h 116"/>
                    <a:gd name="T16" fmla="*/ 78 w 98"/>
                    <a:gd name="T17" fmla="*/ 96 h 116"/>
                    <a:gd name="T18" fmla="*/ 58 w 98"/>
                    <a:gd name="T19" fmla="*/ 77 h 116"/>
                    <a:gd name="T20" fmla="*/ 58 w 98"/>
                    <a:gd name="T21" fmla="*/ 77 h 116"/>
                    <a:gd name="T22" fmla="*/ 58 w 98"/>
                    <a:gd name="T23" fmla="*/ 57 h 116"/>
                    <a:gd name="T24" fmla="*/ 39 w 98"/>
                    <a:gd name="T25" fmla="*/ 57 h 116"/>
                    <a:gd name="T26" fmla="*/ 39 w 98"/>
                    <a:gd name="T27" fmla="*/ 57 h 116"/>
                    <a:gd name="T28" fmla="*/ 39 w 98"/>
                    <a:gd name="T29" fmla="*/ 57 h 116"/>
                    <a:gd name="T30" fmla="*/ 39 w 98"/>
                    <a:gd name="T31" fmla="*/ 57 h 116"/>
                    <a:gd name="T32" fmla="*/ 39 w 98"/>
                    <a:gd name="T33" fmla="*/ 57 h 116"/>
                    <a:gd name="T34" fmla="*/ 58 w 98"/>
                    <a:gd name="T35" fmla="*/ 57 h 116"/>
                    <a:gd name="T36" fmla="*/ 58 w 98"/>
                    <a:gd name="T37" fmla="*/ 77 h 116"/>
                    <a:gd name="T38" fmla="*/ 58 w 98"/>
                    <a:gd name="T39" fmla="*/ 77 h 116"/>
                    <a:gd name="T40" fmla="*/ 78 w 98"/>
                    <a:gd name="T41" fmla="*/ 96 h 116"/>
                    <a:gd name="T42" fmla="*/ 97 w 98"/>
                    <a:gd name="T43" fmla="*/ 96 h 116"/>
                    <a:gd name="T44" fmla="*/ 97 w 98"/>
                    <a:gd name="T45" fmla="*/ 57 h 116"/>
                    <a:gd name="T46" fmla="*/ 97 w 98"/>
                    <a:gd name="T47" fmla="*/ 38 h 116"/>
                    <a:gd name="T48" fmla="*/ 78 w 98"/>
                    <a:gd name="T49" fmla="*/ 38 h 116"/>
                    <a:gd name="T50" fmla="*/ 58 w 98"/>
                    <a:gd name="T51" fmla="*/ 19 h 116"/>
                    <a:gd name="T52" fmla="*/ 39 w 98"/>
                    <a:gd name="T53" fmla="*/ 19 h 116"/>
                    <a:gd name="T54" fmla="*/ 39 w 98"/>
                    <a:gd name="T55" fmla="*/ 19 h 116"/>
                    <a:gd name="T56" fmla="*/ 20 w 98"/>
                    <a:gd name="T57" fmla="*/ 0 h 116"/>
                    <a:gd name="T58" fmla="*/ 20 w 98"/>
                    <a:gd name="T59" fmla="*/ 0 h 116"/>
                    <a:gd name="T60" fmla="*/ 0 w 98"/>
                    <a:gd name="T61" fmla="*/ 0 h 116"/>
                    <a:gd name="T62" fmla="*/ 0 w 98"/>
                    <a:gd name="T63" fmla="*/ 0 h 116"/>
                    <a:gd name="T64" fmla="*/ 0 w 98"/>
                    <a:gd name="T65" fmla="*/ 0 h 116"/>
                    <a:gd name="T66" fmla="*/ 0 w 98"/>
                    <a:gd name="T67" fmla="*/ 19 h 116"/>
                    <a:gd name="T68" fmla="*/ 0 w 98"/>
                    <a:gd name="T69" fmla="*/ 19 h 116"/>
                    <a:gd name="T70" fmla="*/ 0 w 98"/>
                    <a:gd name="T71" fmla="*/ 38 h 116"/>
                    <a:gd name="T72" fmla="*/ 0 w 98"/>
                    <a:gd name="T73" fmla="*/ 57 h 116"/>
                    <a:gd name="T74" fmla="*/ 0 w 98"/>
                    <a:gd name="T75" fmla="*/ 77 h 116"/>
                    <a:gd name="T76" fmla="*/ 20 w 98"/>
                    <a:gd name="T77" fmla="*/ 77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8" h="116">
                      <a:moveTo>
                        <a:pt x="20" y="77"/>
                      </a:moveTo>
                      <a:lnTo>
                        <a:pt x="20" y="77"/>
                      </a:lnTo>
                      <a:cubicBezTo>
                        <a:pt x="20" y="96"/>
                        <a:pt x="20" y="96"/>
                        <a:pt x="20" y="96"/>
                      </a:cubicBezTo>
                      <a:cubicBezTo>
                        <a:pt x="39" y="96"/>
                        <a:pt x="39" y="96"/>
                        <a:pt x="39" y="96"/>
                      </a:cubicBezTo>
                      <a:cubicBezTo>
                        <a:pt x="39" y="115"/>
                        <a:pt x="58" y="115"/>
                        <a:pt x="58" y="115"/>
                      </a:cubicBezTo>
                      <a:cubicBezTo>
                        <a:pt x="78" y="115"/>
                        <a:pt x="78" y="115"/>
                        <a:pt x="97" y="115"/>
                      </a:cubicBezTo>
                      <a:lnTo>
                        <a:pt x="97" y="115"/>
                      </a:lnTo>
                      <a:lnTo>
                        <a:pt x="97" y="96"/>
                      </a:lnTo>
                      <a:cubicBezTo>
                        <a:pt x="78" y="96"/>
                        <a:pt x="78" y="96"/>
                        <a:pt x="78" y="96"/>
                      </a:cubicBezTo>
                      <a:cubicBezTo>
                        <a:pt x="78" y="96"/>
                        <a:pt x="78" y="77"/>
                        <a:pt x="58" y="77"/>
                      </a:cubicBezTo>
                      <a:lnTo>
                        <a:pt x="58" y="77"/>
                      </a:lnTo>
                      <a:cubicBezTo>
                        <a:pt x="58" y="77"/>
                        <a:pt x="58" y="77"/>
                        <a:pt x="58" y="57"/>
                      </a:cubicBez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lnTo>
                        <a:pt x="39" y="57"/>
                      </a:lnTo>
                      <a:cubicBezTo>
                        <a:pt x="58" y="57"/>
                        <a:pt x="58" y="57"/>
                        <a:pt x="58" y="57"/>
                      </a:cubicBezTo>
                      <a:cubicBezTo>
                        <a:pt x="58" y="77"/>
                        <a:pt x="58" y="77"/>
                        <a:pt x="58" y="77"/>
                      </a:cubicBezTo>
                      <a:lnTo>
                        <a:pt x="58" y="77"/>
                      </a:lnTo>
                      <a:cubicBezTo>
                        <a:pt x="78" y="77"/>
                        <a:pt x="78" y="77"/>
                        <a:pt x="78" y="96"/>
                      </a:cubicBezTo>
                      <a:cubicBezTo>
                        <a:pt x="78" y="96"/>
                        <a:pt x="78" y="96"/>
                        <a:pt x="97" y="96"/>
                      </a:cubicBezTo>
                      <a:cubicBezTo>
                        <a:pt x="97" y="77"/>
                        <a:pt x="97" y="57"/>
                        <a:pt x="97" y="57"/>
                      </a:cubicBezTo>
                      <a:cubicBezTo>
                        <a:pt x="97" y="57"/>
                        <a:pt x="97" y="57"/>
                        <a:pt x="97" y="38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lnTo>
                        <a:pt x="58" y="19"/>
                      </a:lnTo>
                      <a:cubicBezTo>
                        <a:pt x="58" y="19"/>
                        <a:pt x="58" y="19"/>
                        <a:pt x="39" y="19"/>
                      </a:cubicBezTo>
                      <a:lnTo>
                        <a:pt x="39" y="19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ubicBezTo>
                        <a:pt x="0" y="0"/>
                        <a:pt x="0" y="0"/>
                        <a:pt x="0" y="19"/>
                      </a:cubicBezTo>
                      <a:lnTo>
                        <a:pt x="0" y="19"/>
                      </a:lnTo>
                      <a:lnTo>
                        <a:pt x="0" y="38"/>
                      </a:lnTo>
                      <a:cubicBezTo>
                        <a:pt x="0" y="38"/>
                        <a:pt x="0" y="38"/>
                        <a:pt x="0" y="57"/>
                      </a:cubicBezTo>
                      <a:cubicBezTo>
                        <a:pt x="0" y="57"/>
                        <a:pt x="0" y="57"/>
                        <a:pt x="0" y="77"/>
                      </a:cubicBezTo>
                      <a:lnTo>
                        <a:pt x="20" y="7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" name="Группа 100"/>
          <p:cNvGrpSpPr/>
          <p:nvPr/>
        </p:nvGrpSpPr>
        <p:grpSpPr>
          <a:xfrm>
            <a:off x="3630549" y="3087312"/>
            <a:ext cx="7353942" cy="481680"/>
            <a:chOff x="3649982" y="2278956"/>
            <a:chExt cx="7353942" cy="481680"/>
          </a:xfrm>
        </p:grpSpPr>
        <p:grpSp>
          <p:nvGrpSpPr>
            <p:cNvPr id="10" name="Группа 95"/>
            <p:cNvGrpSpPr/>
            <p:nvPr/>
          </p:nvGrpSpPr>
          <p:grpSpPr>
            <a:xfrm>
              <a:off x="3649982" y="2278956"/>
              <a:ext cx="481680" cy="481680"/>
              <a:chOff x="3631209" y="2882625"/>
              <a:chExt cx="481680" cy="481680"/>
            </a:xfrm>
          </p:grpSpPr>
          <p:sp>
            <p:nvSpPr>
              <p:cNvPr id="12" name="CustomShape 9"/>
              <p:cNvSpPr/>
              <p:nvPr/>
            </p:nvSpPr>
            <p:spPr>
              <a:xfrm>
                <a:off x="3631209" y="2882625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86" name="Freeform 132"/>
              <p:cNvSpPr>
                <a:spLocks noEditPoints="1"/>
              </p:cNvSpPr>
              <p:nvPr/>
            </p:nvSpPr>
            <p:spPr bwMode="auto">
              <a:xfrm>
                <a:off x="3730461" y="2967226"/>
                <a:ext cx="309525" cy="257500"/>
              </a:xfrm>
              <a:custGeom>
                <a:avLst/>
                <a:gdLst>
                  <a:gd name="T0" fmla="*/ 182 w 400"/>
                  <a:gd name="T1" fmla="*/ 180 h 340"/>
                  <a:gd name="T2" fmla="*/ 218 w 400"/>
                  <a:gd name="T3" fmla="*/ 180 h 340"/>
                  <a:gd name="T4" fmla="*/ 218 w 400"/>
                  <a:gd name="T5" fmla="*/ 220 h 340"/>
                  <a:gd name="T6" fmla="*/ 400 w 400"/>
                  <a:gd name="T7" fmla="*/ 220 h 340"/>
                  <a:gd name="T8" fmla="*/ 396 w 400"/>
                  <a:gd name="T9" fmla="*/ 103 h 340"/>
                  <a:gd name="T10" fmla="*/ 356 w 400"/>
                  <a:gd name="T11" fmla="*/ 60 h 340"/>
                  <a:gd name="T12" fmla="*/ 292 w 400"/>
                  <a:gd name="T13" fmla="*/ 60 h 340"/>
                  <a:gd name="T14" fmla="*/ 268 w 400"/>
                  <a:gd name="T15" fmla="*/ 15 h 340"/>
                  <a:gd name="T16" fmla="*/ 244 w 400"/>
                  <a:gd name="T17" fmla="*/ 0 h 340"/>
                  <a:gd name="T18" fmla="*/ 155 w 400"/>
                  <a:gd name="T19" fmla="*/ 0 h 340"/>
                  <a:gd name="T20" fmla="*/ 132 w 400"/>
                  <a:gd name="T21" fmla="*/ 15 h 340"/>
                  <a:gd name="T22" fmla="*/ 108 w 400"/>
                  <a:gd name="T23" fmla="*/ 60 h 340"/>
                  <a:gd name="T24" fmla="*/ 44 w 400"/>
                  <a:gd name="T25" fmla="*/ 60 h 340"/>
                  <a:gd name="T26" fmla="*/ 4 w 400"/>
                  <a:gd name="T27" fmla="*/ 103 h 340"/>
                  <a:gd name="T28" fmla="*/ 0 w 400"/>
                  <a:gd name="T29" fmla="*/ 220 h 340"/>
                  <a:gd name="T30" fmla="*/ 182 w 400"/>
                  <a:gd name="T31" fmla="*/ 220 h 340"/>
                  <a:gd name="T32" fmla="*/ 182 w 400"/>
                  <a:gd name="T33" fmla="*/ 180 h 340"/>
                  <a:gd name="T34" fmla="*/ 153 w 400"/>
                  <a:gd name="T35" fmla="*/ 38 h 340"/>
                  <a:gd name="T36" fmla="*/ 169 w 400"/>
                  <a:gd name="T37" fmla="*/ 28 h 340"/>
                  <a:gd name="T38" fmla="*/ 230 w 400"/>
                  <a:gd name="T39" fmla="*/ 28 h 340"/>
                  <a:gd name="T40" fmla="*/ 247 w 400"/>
                  <a:gd name="T41" fmla="*/ 38 h 340"/>
                  <a:gd name="T42" fmla="*/ 258 w 400"/>
                  <a:gd name="T43" fmla="*/ 60 h 340"/>
                  <a:gd name="T44" fmla="*/ 141 w 400"/>
                  <a:gd name="T45" fmla="*/ 60 h 340"/>
                  <a:gd name="T46" fmla="*/ 153 w 400"/>
                  <a:gd name="T47" fmla="*/ 38 h 340"/>
                  <a:gd name="T48" fmla="*/ 218 w 400"/>
                  <a:gd name="T49" fmla="*/ 280 h 340"/>
                  <a:gd name="T50" fmla="*/ 182 w 400"/>
                  <a:gd name="T51" fmla="*/ 280 h 340"/>
                  <a:gd name="T52" fmla="*/ 182 w 400"/>
                  <a:gd name="T53" fmla="*/ 240 h 340"/>
                  <a:gd name="T54" fmla="*/ 10 w 400"/>
                  <a:gd name="T55" fmla="*/ 240 h 340"/>
                  <a:gd name="T56" fmla="*/ 14 w 400"/>
                  <a:gd name="T57" fmla="*/ 306 h 340"/>
                  <a:gd name="T58" fmla="*/ 50 w 400"/>
                  <a:gd name="T59" fmla="*/ 340 h 340"/>
                  <a:gd name="T60" fmla="*/ 350 w 400"/>
                  <a:gd name="T61" fmla="*/ 340 h 340"/>
                  <a:gd name="T62" fmla="*/ 386 w 400"/>
                  <a:gd name="T63" fmla="*/ 306 h 340"/>
                  <a:gd name="T64" fmla="*/ 390 w 400"/>
                  <a:gd name="T65" fmla="*/ 240 h 340"/>
                  <a:gd name="T66" fmla="*/ 218 w 400"/>
                  <a:gd name="T67" fmla="*/ 240 h 340"/>
                  <a:gd name="T68" fmla="*/ 218 w 400"/>
                  <a:gd name="T69" fmla="*/ 28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00" h="340">
                    <a:moveTo>
                      <a:pt x="182" y="180"/>
                    </a:moveTo>
                    <a:cubicBezTo>
                      <a:pt x="218" y="180"/>
                      <a:pt x="218" y="180"/>
                      <a:pt x="218" y="180"/>
                    </a:cubicBezTo>
                    <a:cubicBezTo>
                      <a:pt x="218" y="220"/>
                      <a:pt x="218" y="220"/>
                      <a:pt x="218" y="220"/>
                    </a:cubicBezTo>
                    <a:cubicBezTo>
                      <a:pt x="400" y="220"/>
                      <a:pt x="400" y="220"/>
                      <a:pt x="400" y="220"/>
                    </a:cubicBezTo>
                    <a:cubicBezTo>
                      <a:pt x="400" y="220"/>
                      <a:pt x="397" y="131"/>
                      <a:pt x="396" y="103"/>
                    </a:cubicBezTo>
                    <a:cubicBezTo>
                      <a:pt x="395" y="76"/>
                      <a:pt x="385" y="60"/>
                      <a:pt x="356" y="60"/>
                    </a:cubicBezTo>
                    <a:cubicBezTo>
                      <a:pt x="292" y="60"/>
                      <a:pt x="292" y="60"/>
                      <a:pt x="292" y="60"/>
                    </a:cubicBezTo>
                    <a:cubicBezTo>
                      <a:pt x="282" y="41"/>
                      <a:pt x="271" y="21"/>
                      <a:pt x="268" y="15"/>
                    </a:cubicBezTo>
                    <a:cubicBezTo>
                      <a:pt x="261" y="2"/>
                      <a:pt x="259" y="0"/>
                      <a:pt x="244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1" y="0"/>
                      <a:pt x="138" y="2"/>
                      <a:pt x="132" y="15"/>
                    </a:cubicBezTo>
                    <a:cubicBezTo>
                      <a:pt x="129" y="21"/>
                      <a:pt x="118" y="41"/>
                      <a:pt x="108" y="6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14" y="60"/>
                      <a:pt x="5" y="76"/>
                      <a:pt x="4" y="103"/>
                    </a:cubicBezTo>
                    <a:cubicBezTo>
                      <a:pt x="3" y="129"/>
                      <a:pt x="0" y="220"/>
                      <a:pt x="0" y="220"/>
                    </a:cubicBezTo>
                    <a:cubicBezTo>
                      <a:pt x="182" y="220"/>
                      <a:pt x="182" y="220"/>
                      <a:pt x="182" y="220"/>
                    </a:cubicBezTo>
                    <a:lnTo>
                      <a:pt x="182" y="180"/>
                    </a:lnTo>
                    <a:close/>
                    <a:moveTo>
                      <a:pt x="153" y="38"/>
                    </a:moveTo>
                    <a:cubicBezTo>
                      <a:pt x="157" y="30"/>
                      <a:pt x="159" y="28"/>
                      <a:pt x="169" y="28"/>
                    </a:cubicBezTo>
                    <a:cubicBezTo>
                      <a:pt x="230" y="28"/>
                      <a:pt x="230" y="28"/>
                      <a:pt x="230" y="28"/>
                    </a:cubicBezTo>
                    <a:cubicBezTo>
                      <a:pt x="241" y="28"/>
                      <a:pt x="242" y="30"/>
                      <a:pt x="247" y="38"/>
                    </a:cubicBezTo>
                    <a:cubicBezTo>
                      <a:pt x="248" y="41"/>
                      <a:pt x="253" y="50"/>
                      <a:pt x="258" y="60"/>
                    </a:cubicBezTo>
                    <a:cubicBezTo>
                      <a:pt x="141" y="60"/>
                      <a:pt x="141" y="60"/>
                      <a:pt x="141" y="60"/>
                    </a:cubicBezTo>
                    <a:cubicBezTo>
                      <a:pt x="146" y="50"/>
                      <a:pt x="151" y="41"/>
                      <a:pt x="153" y="38"/>
                    </a:cubicBezTo>
                    <a:close/>
                    <a:moveTo>
                      <a:pt x="218" y="280"/>
                    </a:moveTo>
                    <a:cubicBezTo>
                      <a:pt x="182" y="280"/>
                      <a:pt x="182" y="280"/>
                      <a:pt x="182" y="280"/>
                    </a:cubicBezTo>
                    <a:cubicBezTo>
                      <a:pt x="182" y="240"/>
                      <a:pt x="182" y="240"/>
                      <a:pt x="182" y="240"/>
                    </a:cubicBezTo>
                    <a:cubicBezTo>
                      <a:pt x="10" y="240"/>
                      <a:pt x="10" y="240"/>
                      <a:pt x="10" y="240"/>
                    </a:cubicBezTo>
                    <a:cubicBezTo>
                      <a:pt x="10" y="240"/>
                      <a:pt x="12" y="276"/>
                      <a:pt x="14" y="306"/>
                    </a:cubicBezTo>
                    <a:cubicBezTo>
                      <a:pt x="14" y="319"/>
                      <a:pt x="18" y="340"/>
                      <a:pt x="50" y="340"/>
                    </a:cubicBezTo>
                    <a:cubicBezTo>
                      <a:pt x="350" y="340"/>
                      <a:pt x="350" y="340"/>
                      <a:pt x="350" y="340"/>
                    </a:cubicBezTo>
                    <a:cubicBezTo>
                      <a:pt x="381" y="340"/>
                      <a:pt x="385" y="319"/>
                      <a:pt x="386" y="306"/>
                    </a:cubicBezTo>
                    <a:cubicBezTo>
                      <a:pt x="388" y="275"/>
                      <a:pt x="390" y="240"/>
                      <a:pt x="390" y="240"/>
                    </a:cubicBezTo>
                    <a:cubicBezTo>
                      <a:pt x="218" y="240"/>
                      <a:pt x="218" y="240"/>
                      <a:pt x="218" y="240"/>
                    </a:cubicBezTo>
                    <a:lnTo>
                      <a:pt x="218" y="280"/>
                    </a:lnTo>
                    <a:close/>
                  </a:path>
                </a:pathLst>
              </a:custGeom>
              <a:solidFill>
                <a:srgbClr val="44536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48" name="CustomShape 40"/>
            <p:cNvSpPr/>
            <p:nvPr/>
          </p:nvSpPr>
          <p:spPr>
            <a:xfrm>
              <a:off x="4259610" y="2334756"/>
              <a:ext cx="6744314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ctr"/>
            <a:lstStyle/>
            <a:p>
              <a:pPr>
                <a:lnSpc>
                  <a:spcPct val="100000"/>
                </a:lnSpc>
              </a:pP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фінансової стабільності</a:t>
              </a:r>
            </a:p>
          </p:txBody>
        </p:sp>
      </p:grpSp>
      <p:grpSp>
        <p:nvGrpSpPr>
          <p:cNvPr id="11" name="Группа 96"/>
          <p:cNvGrpSpPr/>
          <p:nvPr/>
        </p:nvGrpSpPr>
        <p:grpSpPr>
          <a:xfrm>
            <a:off x="3630549" y="4379273"/>
            <a:ext cx="7247733" cy="481680"/>
            <a:chOff x="3629302" y="2914305"/>
            <a:chExt cx="7247733" cy="481680"/>
          </a:xfrm>
        </p:grpSpPr>
        <p:sp>
          <p:nvSpPr>
            <p:cNvPr id="31" name="CustomShape 28"/>
            <p:cNvSpPr/>
            <p:nvPr/>
          </p:nvSpPr>
          <p:spPr>
            <a:xfrm>
              <a:off x="4234208" y="2914305"/>
              <a:ext cx="6642827" cy="481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Підвищення </a:t>
              </a:r>
              <a:r>
                <a:rPr lang="uk-UA" sz="1400" b="1" spc="-1" dirty="0" smtClean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привабливості для співробітників та партнерів і</a:t>
              </a:r>
              <a:r>
                <a:rPr lang="uk-UA" sz="1400" spc="-1" dirty="0" smtClean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Calibri"/>
                </a:rPr>
                <a:t> впровадження соціально-відповідальних підходів в управлінні персоналом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grpSp>
          <p:nvGrpSpPr>
            <p:cNvPr id="13" name="Группа 54"/>
            <p:cNvGrpSpPr/>
            <p:nvPr/>
          </p:nvGrpSpPr>
          <p:grpSpPr>
            <a:xfrm>
              <a:off x="3629302" y="2914305"/>
              <a:ext cx="481680" cy="481680"/>
              <a:chOff x="3630720" y="4237260"/>
              <a:chExt cx="481680" cy="481680"/>
            </a:xfrm>
          </p:grpSpPr>
          <p:sp>
            <p:nvSpPr>
              <p:cNvPr id="56" name="CustomShape 49"/>
              <p:cNvSpPr/>
              <p:nvPr/>
            </p:nvSpPr>
            <p:spPr>
              <a:xfrm>
                <a:off x="3630720" y="4237260"/>
                <a:ext cx="481680" cy="481680"/>
              </a:xfrm>
              <a:prstGeom prst="ellipse">
                <a:avLst/>
              </a:prstGeom>
              <a:solidFill>
                <a:schemeClr val="bg1"/>
              </a:solidFill>
              <a:ln w="9360">
                <a:solidFill>
                  <a:schemeClr val="tx2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7" name="CustomShape 50"/>
              <p:cNvSpPr/>
              <p:nvPr/>
            </p:nvSpPr>
            <p:spPr>
              <a:xfrm>
                <a:off x="3797040" y="4320420"/>
                <a:ext cx="149400" cy="178560"/>
              </a:xfrm>
              <a:custGeom>
                <a:avLst/>
                <a:gdLst/>
                <a:ahLst/>
                <a:cxnLst/>
                <a:rect l="l" t="t" r="r" b="b"/>
                <a:pathLst>
                  <a:path w="2085942" h="2492640">
                    <a:moveTo>
                      <a:pt x="513527" y="694133"/>
                    </a:moveTo>
                    <a:cubicBezTo>
                      <a:pt x="457965" y="847327"/>
                      <a:pt x="319058" y="1012427"/>
                      <a:pt x="346840" y="1246583"/>
                    </a:cubicBezTo>
                    <a:cubicBezTo>
                      <a:pt x="311915" y="1180701"/>
                      <a:pt x="276990" y="1191020"/>
                      <a:pt x="242065" y="1098945"/>
                    </a:cubicBezTo>
                    <a:cubicBezTo>
                      <a:pt x="251590" y="1165620"/>
                      <a:pt x="246828" y="1263251"/>
                      <a:pt x="270640" y="1298970"/>
                    </a:cubicBezTo>
                    <a:lnTo>
                      <a:pt x="227777" y="1275158"/>
                    </a:lnTo>
                    <a:cubicBezTo>
                      <a:pt x="271432" y="1780776"/>
                      <a:pt x="605603" y="2326877"/>
                      <a:pt x="1037402" y="2341958"/>
                    </a:cubicBezTo>
                    <a:cubicBezTo>
                      <a:pt x="1294578" y="2317352"/>
                      <a:pt x="1739871" y="2073670"/>
                      <a:pt x="1851790" y="1275158"/>
                    </a:cubicBezTo>
                    <a:lnTo>
                      <a:pt x="1808927" y="1303733"/>
                    </a:lnTo>
                    <a:cubicBezTo>
                      <a:pt x="1832740" y="1233089"/>
                      <a:pt x="1813689" y="1217214"/>
                      <a:pt x="1837502" y="1113233"/>
                    </a:cubicBezTo>
                    <a:lnTo>
                      <a:pt x="1727965" y="1237058"/>
                    </a:lnTo>
                    <a:cubicBezTo>
                      <a:pt x="1735903" y="1020365"/>
                      <a:pt x="1696215" y="972739"/>
                      <a:pt x="1551752" y="694133"/>
                    </a:cubicBezTo>
                    <a:cubicBezTo>
                      <a:pt x="1265208" y="806052"/>
                      <a:pt x="923896" y="848914"/>
                      <a:pt x="513527" y="694133"/>
                    </a:cubicBezTo>
                    <a:close/>
                    <a:moveTo>
                      <a:pt x="1037454" y="1190"/>
                    </a:moveTo>
                    <a:cubicBezTo>
                      <a:pt x="1534859" y="-25797"/>
                      <a:pt x="2167718" y="406264"/>
                      <a:pt x="2077230" y="1255870"/>
                    </a:cubicBezTo>
                    <a:cubicBezTo>
                      <a:pt x="1981979" y="2005462"/>
                      <a:pt x="1544384" y="2502612"/>
                      <a:pt x="1037454" y="2491500"/>
                    </a:cubicBezTo>
                    <a:cubicBezTo>
                      <a:pt x="701974" y="2513726"/>
                      <a:pt x="116738" y="2215013"/>
                      <a:pt x="7202" y="1246345"/>
                    </a:cubicBezTo>
                    <a:cubicBezTo>
                      <a:pt x="-78522" y="268152"/>
                      <a:pt x="621011" y="-9923"/>
                      <a:pt x="1037454" y="11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58" name="CustomShape 51"/>
              <p:cNvSpPr/>
              <p:nvPr/>
            </p:nvSpPr>
            <p:spPr>
              <a:xfrm>
                <a:off x="3729000" y="4492140"/>
                <a:ext cx="285120" cy="144000"/>
              </a:xfrm>
              <a:custGeom>
                <a:avLst/>
                <a:gdLst/>
                <a:ahLst/>
                <a:cxnLst/>
                <a:rect l="l" t="t" r="r" b="b"/>
                <a:pathLst>
                  <a:path w="3972715" h="2012156">
                    <a:moveTo>
                      <a:pt x="2755357" y="0"/>
                    </a:moveTo>
                    <a:cubicBezTo>
                      <a:pt x="2709320" y="533400"/>
                      <a:pt x="1267869" y="595313"/>
                      <a:pt x="1217070" y="0"/>
                    </a:cubicBezTo>
                    <a:cubicBezTo>
                      <a:pt x="464595" y="4762"/>
                      <a:pt x="-106905" y="804863"/>
                      <a:pt x="16920" y="1485900"/>
                    </a:cubicBezTo>
                    <a:cubicBezTo>
                      <a:pt x="51845" y="1644650"/>
                      <a:pt x="139157" y="1936750"/>
                      <a:pt x="664620" y="1990725"/>
                    </a:cubicBezTo>
                    <a:cubicBezTo>
                      <a:pt x="1323432" y="2024063"/>
                      <a:pt x="2144170" y="2009776"/>
                      <a:pt x="2979195" y="2005013"/>
                    </a:cubicBezTo>
                    <a:cubicBezTo>
                      <a:pt x="3193508" y="2005013"/>
                      <a:pt x="3850733" y="2047875"/>
                      <a:pt x="3955508" y="1462087"/>
                    </a:cubicBezTo>
                    <a:cubicBezTo>
                      <a:pt x="4041233" y="1131887"/>
                      <a:pt x="3831682" y="101599"/>
                      <a:pt x="275535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36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103" name="Line 46"/>
          <p:cNvSpPr/>
          <p:nvPr/>
        </p:nvSpPr>
        <p:spPr>
          <a:xfrm>
            <a:off x="3619883" y="4306771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Line 46"/>
          <p:cNvSpPr/>
          <p:nvPr/>
        </p:nvSpPr>
        <p:spPr>
          <a:xfrm>
            <a:off x="3619883" y="3646339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Line 46"/>
          <p:cNvSpPr/>
          <p:nvPr/>
        </p:nvSpPr>
        <p:spPr>
          <a:xfrm>
            <a:off x="3687277" y="3011314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6" name="Line 46"/>
          <p:cNvSpPr/>
          <p:nvPr/>
        </p:nvSpPr>
        <p:spPr>
          <a:xfrm>
            <a:off x="3687277" y="2363662"/>
            <a:ext cx="7590202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xmlns="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3BF6E7-3A81-014E-92B7-3693388D43C1}" type="slidenum">
              <a:rPr lang="ru-RU" smtClean="0"/>
              <a:pPr algn="ctr"/>
              <a:t>7</a:t>
            </a:fld>
            <a:endParaRPr lang="ru-RU" dirty="0"/>
          </a:p>
        </p:txBody>
      </p:sp>
      <p:sp>
        <p:nvSpPr>
          <p:cNvPr id="69" name="CustomShape 2"/>
          <p:cNvSpPr/>
          <p:nvPr/>
        </p:nvSpPr>
        <p:spPr>
          <a:xfrm>
            <a:off x="662608" y="0"/>
            <a:ext cx="10915673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</a:rPr>
              <a:t>ДЛЯ РЕАЛІЗАЦІЇ КЛЮЧОВИХ ЦІЛЕЙ НЕОБХІДНО РЕАЛІЗУВАТИ ТАКІ ЗАХОДИ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21195" y="2060037"/>
            <a:ext cx="6650294" cy="2083516"/>
          </a:xfrm>
          <a:prstGeom prst="rect">
            <a:avLst/>
          </a:prstGeom>
          <a:gradFill flip="none" rotWithShape="1">
            <a:gsLst>
              <a:gs pos="0">
                <a:srgbClr val="45A7B2">
                  <a:tint val="66000"/>
                  <a:satMod val="160000"/>
                </a:srgbClr>
              </a:gs>
              <a:gs pos="50000">
                <a:srgbClr val="45A7B2">
                  <a:tint val="44500"/>
                  <a:satMod val="160000"/>
                </a:srgbClr>
              </a:gs>
              <a:gs pos="100000">
                <a:srgbClr val="45A7B2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109314" y="2070300"/>
            <a:ext cx="1352616" cy="2083516"/>
          </a:xfrm>
          <a:prstGeom prst="rect">
            <a:avLst/>
          </a:prstGeom>
          <a:solidFill>
            <a:srgbClr val="45A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Century Gothic" charset="0"/>
                <a:ea typeface="Century Gothic" charset="0"/>
                <a:cs typeface="Century Gothic" charset="0"/>
              </a:rPr>
              <a:t>ОСНОВНІ ЗАХОДИ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3" name="Line 47"/>
          <p:cNvSpPr/>
          <p:nvPr/>
        </p:nvSpPr>
        <p:spPr>
          <a:xfrm>
            <a:off x="4834460" y="2743083"/>
            <a:ext cx="6186576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ustomShape 40"/>
          <p:cNvSpPr/>
          <p:nvPr/>
        </p:nvSpPr>
        <p:spPr>
          <a:xfrm>
            <a:off x="5399242" y="2866287"/>
            <a:ext cx="5633988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Оптимізації витрат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та забезпечення стійкого розвитку,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росту дохідності і рентабельності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бізнесу за рахунок проведення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довгострокової тарифної політики</a:t>
            </a:r>
          </a:p>
        </p:txBody>
      </p:sp>
      <p:grpSp>
        <p:nvGrpSpPr>
          <p:cNvPr id="140" name="Группа 139"/>
          <p:cNvGrpSpPr/>
          <p:nvPr/>
        </p:nvGrpSpPr>
        <p:grpSpPr>
          <a:xfrm>
            <a:off x="4632737" y="2819286"/>
            <a:ext cx="494544" cy="481680"/>
            <a:chOff x="3642098" y="2819286"/>
            <a:chExt cx="494544" cy="481680"/>
          </a:xfrm>
        </p:grpSpPr>
        <p:sp>
          <p:nvSpPr>
            <p:cNvPr id="85" name="CustomShape 52"/>
            <p:cNvSpPr/>
            <p:nvPr/>
          </p:nvSpPr>
          <p:spPr>
            <a:xfrm>
              <a:off x="3642098" y="2819286"/>
              <a:ext cx="494544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91" name="Group 809"/>
            <p:cNvGrpSpPr/>
            <p:nvPr/>
          </p:nvGrpSpPr>
          <p:grpSpPr>
            <a:xfrm>
              <a:off x="3713469" y="2885540"/>
              <a:ext cx="358456" cy="326755"/>
              <a:chOff x="5426893" y="1793454"/>
              <a:chExt cx="263525" cy="222250"/>
            </a:xfrm>
            <a:solidFill>
              <a:srgbClr val="1F4E78"/>
            </a:solidFill>
          </p:grpSpPr>
          <p:sp>
            <p:nvSpPr>
              <p:cNvPr id="92" name="Freeform 374"/>
              <p:cNvSpPr>
                <a:spLocks noChangeArrowheads="1"/>
              </p:cNvSpPr>
              <p:nvPr/>
            </p:nvSpPr>
            <p:spPr bwMode="auto">
              <a:xfrm>
                <a:off x="5426893" y="1793454"/>
                <a:ext cx="263525" cy="222250"/>
              </a:xfrm>
              <a:custGeom>
                <a:avLst/>
                <a:gdLst>
                  <a:gd name="T0" fmla="*/ 733 w 734"/>
                  <a:gd name="T1" fmla="*/ 309 h 619"/>
                  <a:gd name="T2" fmla="*/ 617 w 734"/>
                  <a:gd name="T3" fmla="*/ 174 h 619"/>
                  <a:gd name="T4" fmla="*/ 540 w 734"/>
                  <a:gd name="T5" fmla="*/ 0 h 619"/>
                  <a:gd name="T6" fmla="*/ 192 w 734"/>
                  <a:gd name="T7" fmla="*/ 0 h 619"/>
                  <a:gd name="T8" fmla="*/ 135 w 734"/>
                  <a:gd name="T9" fmla="*/ 194 h 619"/>
                  <a:gd name="T10" fmla="*/ 135 w 734"/>
                  <a:gd name="T11" fmla="*/ 444 h 619"/>
                  <a:gd name="T12" fmla="*/ 192 w 734"/>
                  <a:gd name="T13" fmla="*/ 618 h 619"/>
                  <a:gd name="T14" fmla="*/ 540 w 734"/>
                  <a:gd name="T15" fmla="*/ 618 h 619"/>
                  <a:gd name="T16" fmla="*/ 617 w 734"/>
                  <a:gd name="T17" fmla="*/ 444 h 619"/>
                  <a:gd name="T18" fmla="*/ 733 w 734"/>
                  <a:gd name="T19" fmla="*/ 309 h 619"/>
                  <a:gd name="T20" fmla="*/ 540 w 734"/>
                  <a:gd name="T21" fmla="*/ 39 h 619"/>
                  <a:gd name="T22" fmla="*/ 598 w 734"/>
                  <a:gd name="T23" fmla="*/ 174 h 619"/>
                  <a:gd name="T24" fmla="*/ 444 w 734"/>
                  <a:gd name="T25" fmla="*/ 155 h 619"/>
                  <a:gd name="T26" fmla="*/ 540 w 734"/>
                  <a:gd name="T27" fmla="*/ 39 h 619"/>
                  <a:gd name="T28" fmla="*/ 250 w 734"/>
                  <a:gd name="T29" fmla="*/ 406 h 619"/>
                  <a:gd name="T30" fmla="*/ 173 w 734"/>
                  <a:gd name="T31" fmla="*/ 425 h 619"/>
                  <a:gd name="T32" fmla="*/ 250 w 734"/>
                  <a:gd name="T33" fmla="*/ 406 h 619"/>
                  <a:gd name="T34" fmla="*/ 173 w 734"/>
                  <a:gd name="T35" fmla="*/ 213 h 619"/>
                  <a:gd name="T36" fmla="*/ 250 w 734"/>
                  <a:gd name="T37" fmla="*/ 213 h 619"/>
                  <a:gd name="T38" fmla="*/ 173 w 734"/>
                  <a:gd name="T39" fmla="*/ 213 h 619"/>
                  <a:gd name="T40" fmla="*/ 231 w 734"/>
                  <a:gd name="T41" fmla="*/ 309 h 619"/>
                  <a:gd name="T42" fmla="*/ 308 w 734"/>
                  <a:gd name="T43" fmla="*/ 194 h 619"/>
                  <a:gd name="T44" fmla="*/ 444 w 734"/>
                  <a:gd name="T45" fmla="*/ 194 h 619"/>
                  <a:gd name="T46" fmla="*/ 521 w 734"/>
                  <a:gd name="T47" fmla="*/ 309 h 619"/>
                  <a:gd name="T48" fmla="*/ 444 w 734"/>
                  <a:gd name="T49" fmla="*/ 444 h 619"/>
                  <a:gd name="T50" fmla="*/ 308 w 734"/>
                  <a:gd name="T51" fmla="*/ 444 h 619"/>
                  <a:gd name="T52" fmla="*/ 231 w 734"/>
                  <a:gd name="T53" fmla="*/ 309 h 619"/>
                  <a:gd name="T54" fmla="*/ 501 w 734"/>
                  <a:gd name="T55" fmla="*/ 406 h 619"/>
                  <a:gd name="T56" fmla="*/ 578 w 734"/>
                  <a:gd name="T57" fmla="*/ 406 h 619"/>
                  <a:gd name="T58" fmla="*/ 501 w 734"/>
                  <a:gd name="T59" fmla="*/ 406 h 619"/>
                  <a:gd name="T60" fmla="*/ 501 w 734"/>
                  <a:gd name="T61" fmla="*/ 213 h 619"/>
                  <a:gd name="T62" fmla="*/ 578 w 734"/>
                  <a:gd name="T63" fmla="*/ 213 h 619"/>
                  <a:gd name="T64" fmla="*/ 501 w 734"/>
                  <a:gd name="T65" fmla="*/ 213 h 619"/>
                  <a:gd name="T66" fmla="*/ 405 w 734"/>
                  <a:gd name="T67" fmla="*/ 155 h 619"/>
                  <a:gd name="T68" fmla="*/ 347 w 734"/>
                  <a:gd name="T69" fmla="*/ 155 h 619"/>
                  <a:gd name="T70" fmla="*/ 405 w 734"/>
                  <a:gd name="T71" fmla="*/ 155 h 619"/>
                  <a:gd name="T72" fmla="*/ 173 w 734"/>
                  <a:gd name="T73" fmla="*/ 39 h 619"/>
                  <a:gd name="T74" fmla="*/ 347 w 734"/>
                  <a:gd name="T75" fmla="*/ 116 h 619"/>
                  <a:gd name="T76" fmla="*/ 154 w 734"/>
                  <a:gd name="T77" fmla="*/ 174 h 619"/>
                  <a:gd name="T78" fmla="*/ 19 w 734"/>
                  <a:gd name="T79" fmla="*/ 309 h 619"/>
                  <a:gd name="T80" fmla="*/ 135 w 734"/>
                  <a:gd name="T81" fmla="*/ 232 h 619"/>
                  <a:gd name="T82" fmla="*/ 135 w 734"/>
                  <a:gd name="T83" fmla="*/ 406 h 619"/>
                  <a:gd name="T84" fmla="*/ 192 w 734"/>
                  <a:gd name="T85" fmla="*/ 599 h 619"/>
                  <a:gd name="T86" fmla="*/ 173 w 734"/>
                  <a:gd name="T87" fmla="*/ 580 h 619"/>
                  <a:gd name="T88" fmla="*/ 289 w 734"/>
                  <a:gd name="T89" fmla="*/ 464 h 619"/>
                  <a:gd name="T90" fmla="*/ 192 w 734"/>
                  <a:gd name="T91" fmla="*/ 599 h 619"/>
                  <a:gd name="T92" fmla="*/ 347 w 734"/>
                  <a:gd name="T93" fmla="*/ 464 h 619"/>
                  <a:gd name="T94" fmla="*/ 405 w 734"/>
                  <a:gd name="T95" fmla="*/ 464 h 619"/>
                  <a:gd name="T96" fmla="*/ 347 w 734"/>
                  <a:gd name="T97" fmla="*/ 464 h 619"/>
                  <a:gd name="T98" fmla="*/ 578 w 734"/>
                  <a:gd name="T99" fmla="*/ 580 h 619"/>
                  <a:gd name="T100" fmla="*/ 405 w 734"/>
                  <a:gd name="T101" fmla="*/ 522 h 619"/>
                  <a:gd name="T102" fmla="*/ 578 w 734"/>
                  <a:gd name="T103" fmla="*/ 444 h 619"/>
                  <a:gd name="T104" fmla="*/ 578 w 734"/>
                  <a:gd name="T105" fmla="*/ 580 h 619"/>
                  <a:gd name="T106" fmla="*/ 598 w 734"/>
                  <a:gd name="T107" fmla="*/ 406 h 619"/>
                  <a:gd name="T108" fmla="*/ 598 w 734"/>
                  <a:gd name="T109" fmla="*/ 232 h 619"/>
                  <a:gd name="T110" fmla="*/ 598 w 734"/>
                  <a:gd name="T111" fmla="*/ 406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619">
                    <a:moveTo>
                      <a:pt x="733" y="309"/>
                    </a:moveTo>
                    <a:lnTo>
                      <a:pt x="733" y="309"/>
                    </a:lnTo>
                    <a:cubicBezTo>
                      <a:pt x="733" y="271"/>
                      <a:pt x="694" y="232"/>
                      <a:pt x="617" y="194"/>
                    </a:cubicBezTo>
                    <a:cubicBezTo>
                      <a:pt x="617" y="194"/>
                      <a:pt x="617" y="194"/>
                      <a:pt x="617" y="174"/>
                    </a:cubicBezTo>
                    <a:cubicBezTo>
                      <a:pt x="636" y="97"/>
                      <a:pt x="636" y="39"/>
                      <a:pt x="598" y="20"/>
                    </a:cubicBezTo>
                    <a:cubicBezTo>
                      <a:pt x="578" y="20"/>
                      <a:pt x="559" y="0"/>
                      <a:pt x="540" y="0"/>
                    </a:cubicBezTo>
                    <a:cubicBezTo>
                      <a:pt x="501" y="0"/>
                      <a:pt x="444" y="39"/>
                      <a:pt x="366" y="97"/>
                    </a:cubicBezTo>
                    <a:cubicBezTo>
                      <a:pt x="308" y="39"/>
                      <a:pt x="250" y="0"/>
                      <a:pt x="192" y="0"/>
                    </a:cubicBezTo>
                    <a:cubicBezTo>
                      <a:pt x="173" y="0"/>
                      <a:pt x="154" y="20"/>
                      <a:pt x="154" y="20"/>
                    </a:cubicBezTo>
                    <a:cubicBezTo>
                      <a:pt x="115" y="58"/>
                      <a:pt x="115" y="116"/>
                      <a:pt x="135" y="194"/>
                    </a:cubicBezTo>
                    <a:cubicBezTo>
                      <a:pt x="38" y="213"/>
                      <a:pt x="0" y="271"/>
                      <a:pt x="0" y="309"/>
                    </a:cubicBezTo>
                    <a:cubicBezTo>
                      <a:pt x="0" y="367"/>
                      <a:pt x="38" y="406"/>
                      <a:pt x="135" y="444"/>
                    </a:cubicBezTo>
                    <a:cubicBezTo>
                      <a:pt x="115" y="522"/>
                      <a:pt x="115" y="580"/>
                      <a:pt x="154" y="618"/>
                    </a:cubicBezTo>
                    <a:cubicBezTo>
                      <a:pt x="154" y="618"/>
                      <a:pt x="173" y="618"/>
                      <a:pt x="192" y="618"/>
                    </a:cubicBezTo>
                    <a:cubicBezTo>
                      <a:pt x="250" y="618"/>
                      <a:pt x="308" y="599"/>
                      <a:pt x="366" y="541"/>
                    </a:cubicBezTo>
                    <a:cubicBezTo>
                      <a:pt x="444" y="599"/>
                      <a:pt x="501" y="618"/>
                      <a:pt x="540" y="618"/>
                    </a:cubicBezTo>
                    <a:cubicBezTo>
                      <a:pt x="559" y="618"/>
                      <a:pt x="578" y="618"/>
                      <a:pt x="598" y="618"/>
                    </a:cubicBezTo>
                    <a:cubicBezTo>
                      <a:pt x="636" y="580"/>
                      <a:pt x="636" y="522"/>
                      <a:pt x="617" y="444"/>
                    </a:cubicBezTo>
                    <a:cubicBezTo>
                      <a:pt x="617" y="444"/>
                      <a:pt x="617" y="444"/>
                      <a:pt x="617" y="425"/>
                    </a:cubicBezTo>
                    <a:cubicBezTo>
                      <a:pt x="694" y="406"/>
                      <a:pt x="733" y="367"/>
                      <a:pt x="733" y="309"/>
                    </a:cubicBezTo>
                    <a:close/>
                    <a:moveTo>
                      <a:pt x="540" y="39"/>
                    </a:moveTo>
                    <a:lnTo>
                      <a:pt x="540" y="39"/>
                    </a:lnTo>
                    <a:cubicBezTo>
                      <a:pt x="559" y="39"/>
                      <a:pt x="578" y="39"/>
                      <a:pt x="578" y="39"/>
                    </a:cubicBezTo>
                    <a:cubicBezTo>
                      <a:pt x="598" y="58"/>
                      <a:pt x="598" y="116"/>
                      <a:pt x="598" y="174"/>
                    </a:cubicBezTo>
                    <a:cubicBezTo>
                      <a:pt x="578" y="174"/>
                      <a:pt x="578" y="194"/>
                      <a:pt x="578" y="194"/>
                    </a:cubicBezTo>
                    <a:cubicBezTo>
                      <a:pt x="540" y="174"/>
                      <a:pt x="501" y="174"/>
                      <a:pt x="444" y="155"/>
                    </a:cubicBezTo>
                    <a:cubicBezTo>
                      <a:pt x="424" y="136"/>
                      <a:pt x="424" y="136"/>
                      <a:pt x="405" y="116"/>
                    </a:cubicBezTo>
                    <a:cubicBezTo>
                      <a:pt x="463" y="58"/>
                      <a:pt x="501" y="39"/>
                      <a:pt x="540" y="39"/>
                    </a:cubicBezTo>
                    <a:close/>
                    <a:moveTo>
                      <a:pt x="250" y="406"/>
                    </a:moveTo>
                    <a:lnTo>
                      <a:pt x="250" y="406"/>
                    </a:lnTo>
                    <a:cubicBezTo>
                      <a:pt x="250" y="425"/>
                      <a:pt x="269" y="425"/>
                      <a:pt x="269" y="444"/>
                    </a:cubicBezTo>
                    <a:cubicBezTo>
                      <a:pt x="231" y="425"/>
                      <a:pt x="192" y="425"/>
                      <a:pt x="173" y="425"/>
                    </a:cubicBezTo>
                    <a:cubicBezTo>
                      <a:pt x="173" y="386"/>
                      <a:pt x="192" y="367"/>
                      <a:pt x="212" y="348"/>
                    </a:cubicBezTo>
                    <a:cubicBezTo>
                      <a:pt x="212" y="367"/>
                      <a:pt x="231" y="386"/>
                      <a:pt x="250" y="406"/>
                    </a:cubicBezTo>
                    <a:close/>
                    <a:moveTo>
                      <a:pt x="173" y="213"/>
                    </a:moveTo>
                    <a:lnTo>
                      <a:pt x="173" y="213"/>
                    </a:lnTo>
                    <a:cubicBezTo>
                      <a:pt x="192" y="213"/>
                      <a:pt x="231" y="194"/>
                      <a:pt x="269" y="194"/>
                    </a:cubicBezTo>
                    <a:cubicBezTo>
                      <a:pt x="269" y="213"/>
                      <a:pt x="250" y="213"/>
                      <a:pt x="250" y="213"/>
                    </a:cubicBezTo>
                    <a:cubicBezTo>
                      <a:pt x="231" y="232"/>
                      <a:pt x="212" y="271"/>
                      <a:pt x="212" y="290"/>
                    </a:cubicBezTo>
                    <a:cubicBezTo>
                      <a:pt x="192" y="252"/>
                      <a:pt x="173" y="232"/>
                      <a:pt x="173" y="213"/>
                    </a:cubicBezTo>
                    <a:close/>
                    <a:moveTo>
                      <a:pt x="231" y="309"/>
                    </a:moveTo>
                    <a:lnTo>
                      <a:pt x="231" y="309"/>
                    </a:lnTo>
                    <a:cubicBezTo>
                      <a:pt x="231" y="290"/>
                      <a:pt x="250" y="271"/>
                      <a:pt x="269" y="232"/>
                    </a:cubicBezTo>
                    <a:cubicBezTo>
                      <a:pt x="289" y="232"/>
                      <a:pt x="308" y="213"/>
                      <a:pt x="308" y="194"/>
                    </a:cubicBezTo>
                    <a:cubicBezTo>
                      <a:pt x="327" y="194"/>
                      <a:pt x="347" y="194"/>
                      <a:pt x="366" y="194"/>
                    </a:cubicBezTo>
                    <a:cubicBezTo>
                      <a:pt x="385" y="194"/>
                      <a:pt x="405" y="194"/>
                      <a:pt x="444" y="194"/>
                    </a:cubicBezTo>
                    <a:cubicBezTo>
                      <a:pt x="444" y="213"/>
                      <a:pt x="463" y="232"/>
                      <a:pt x="482" y="232"/>
                    </a:cubicBezTo>
                    <a:cubicBezTo>
                      <a:pt x="482" y="271"/>
                      <a:pt x="501" y="290"/>
                      <a:pt x="521" y="309"/>
                    </a:cubicBezTo>
                    <a:cubicBezTo>
                      <a:pt x="501" y="348"/>
                      <a:pt x="482" y="367"/>
                      <a:pt x="482" y="386"/>
                    </a:cubicBezTo>
                    <a:cubicBezTo>
                      <a:pt x="463" y="406"/>
                      <a:pt x="444" y="425"/>
                      <a:pt x="444" y="444"/>
                    </a:cubicBezTo>
                    <a:cubicBezTo>
                      <a:pt x="405" y="444"/>
                      <a:pt x="385" y="444"/>
                      <a:pt x="366" y="444"/>
                    </a:cubicBezTo>
                    <a:cubicBezTo>
                      <a:pt x="347" y="444"/>
                      <a:pt x="327" y="444"/>
                      <a:pt x="308" y="444"/>
                    </a:cubicBezTo>
                    <a:cubicBezTo>
                      <a:pt x="308" y="425"/>
                      <a:pt x="289" y="406"/>
                      <a:pt x="269" y="386"/>
                    </a:cubicBezTo>
                    <a:cubicBezTo>
                      <a:pt x="250" y="367"/>
                      <a:pt x="231" y="348"/>
                      <a:pt x="231" y="309"/>
                    </a:cubicBezTo>
                    <a:close/>
                    <a:moveTo>
                      <a:pt x="501" y="406"/>
                    </a:moveTo>
                    <a:lnTo>
                      <a:pt x="501" y="406"/>
                    </a:lnTo>
                    <a:cubicBezTo>
                      <a:pt x="521" y="386"/>
                      <a:pt x="521" y="367"/>
                      <a:pt x="540" y="348"/>
                    </a:cubicBezTo>
                    <a:cubicBezTo>
                      <a:pt x="559" y="367"/>
                      <a:pt x="559" y="386"/>
                      <a:pt x="578" y="406"/>
                    </a:cubicBezTo>
                    <a:cubicBezTo>
                      <a:pt x="540" y="425"/>
                      <a:pt x="521" y="425"/>
                      <a:pt x="482" y="425"/>
                    </a:cubicBezTo>
                    <a:cubicBezTo>
                      <a:pt x="482" y="425"/>
                      <a:pt x="501" y="425"/>
                      <a:pt x="501" y="406"/>
                    </a:cubicBezTo>
                    <a:close/>
                    <a:moveTo>
                      <a:pt x="501" y="213"/>
                    </a:moveTo>
                    <a:lnTo>
                      <a:pt x="501" y="213"/>
                    </a:lnTo>
                    <a:cubicBezTo>
                      <a:pt x="501" y="213"/>
                      <a:pt x="482" y="213"/>
                      <a:pt x="482" y="194"/>
                    </a:cubicBezTo>
                    <a:cubicBezTo>
                      <a:pt x="521" y="213"/>
                      <a:pt x="540" y="213"/>
                      <a:pt x="578" y="213"/>
                    </a:cubicBezTo>
                    <a:cubicBezTo>
                      <a:pt x="559" y="232"/>
                      <a:pt x="559" y="271"/>
                      <a:pt x="540" y="290"/>
                    </a:cubicBezTo>
                    <a:cubicBezTo>
                      <a:pt x="521" y="271"/>
                      <a:pt x="521" y="232"/>
                      <a:pt x="501" y="213"/>
                    </a:cubicBezTo>
                    <a:close/>
                    <a:moveTo>
                      <a:pt x="405" y="155"/>
                    </a:moveTo>
                    <a:lnTo>
                      <a:pt x="405" y="155"/>
                    </a:lnTo>
                    <a:cubicBezTo>
                      <a:pt x="385" y="155"/>
                      <a:pt x="366" y="155"/>
                      <a:pt x="366" y="155"/>
                    </a:cubicBezTo>
                    <a:cubicBezTo>
                      <a:pt x="347" y="155"/>
                      <a:pt x="347" y="155"/>
                      <a:pt x="347" y="155"/>
                    </a:cubicBezTo>
                    <a:lnTo>
                      <a:pt x="366" y="136"/>
                    </a:lnTo>
                    <a:cubicBezTo>
                      <a:pt x="385" y="136"/>
                      <a:pt x="385" y="155"/>
                      <a:pt x="405" y="155"/>
                    </a:cubicBezTo>
                    <a:close/>
                    <a:moveTo>
                      <a:pt x="173" y="39"/>
                    </a:moveTo>
                    <a:lnTo>
                      <a:pt x="173" y="39"/>
                    </a:lnTo>
                    <a:lnTo>
                      <a:pt x="192" y="39"/>
                    </a:lnTo>
                    <a:cubicBezTo>
                      <a:pt x="231" y="39"/>
                      <a:pt x="289" y="58"/>
                      <a:pt x="347" y="116"/>
                    </a:cubicBezTo>
                    <a:cubicBezTo>
                      <a:pt x="327" y="136"/>
                      <a:pt x="308" y="136"/>
                      <a:pt x="289" y="155"/>
                    </a:cubicBezTo>
                    <a:cubicBezTo>
                      <a:pt x="250" y="174"/>
                      <a:pt x="212" y="174"/>
                      <a:pt x="154" y="174"/>
                    </a:cubicBezTo>
                    <a:cubicBezTo>
                      <a:pt x="135" y="116"/>
                      <a:pt x="135" y="58"/>
                      <a:pt x="173" y="39"/>
                    </a:cubicBezTo>
                    <a:close/>
                    <a:moveTo>
                      <a:pt x="19" y="309"/>
                    </a:moveTo>
                    <a:lnTo>
                      <a:pt x="19" y="309"/>
                    </a:lnTo>
                    <a:cubicBezTo>
                      <a:pt x="19" y="290"/>
                      <a:pt x="58" y="252"/>
                      <a:pt x="135" y="232"/>
                    </a:cubicBezTo>
                    <a:cubicBezTo>
                      <a:pt x="154" y="252"/>
                      <a:pt x="173" y="290"/>
                      <a:pt x="192" y="309"/>
                    </a:cubicBezTo>
                    <a:cubicBezTo>
                      <a:pt x="173" y="348"/>
                      <a:pt x="154" y="386"/>
                      <a:pt x="135" y="406"/>
                    </a:cubicBezTo>
                    <a:cubicBezTo>
                      <a:pt x="58" y="386"/>
                      <a:pt x="19" y="348"/>
                      <a:pt x="19" y="309"/>
                    </a:cubicBezTo>
                    <a:close/>
                    <a:moveTo>
                      <a:pt x="192" y="599"/>
                    </a:moveTo>
                    <a:lnTo>
                      <a:pt x="192" y="599"/>
                    </a:lnTo>
                    <a:cubicBezTo>
                      <a:pt x="192" y="599"/>
                      <a:pt x="173" y="599"/>
                      <a:pt x="173" y="580"/>
                    </a:cubicBezTo>
                    <a:cubicBezTo>
                      <a:pt x="135" y="560"/>
                      <a:pt x="135" y="522"/>
                      <a:pt x="154" y="444"/>
                    </a:cubicBezTo>
                    <a:cubicBezTo>
                      <a:pt x="212" y="464"/>
                      <a:pt x="250" y="464"/>
                      <a:pt x="289" y="464"/>
                    </a:cubicBezTo>
                    <a:cubicBezTo>
                      <a:pt x="308" y="483"/>
                      <a:pt x="327" y="502"/>
                      <a:pt x="347" y="522"/>
                    </a:cubicBezTo>
                    <a:cubicBezTo>
                      <a:pt x="289" y="560"/>
                      <a:pt x="231" y="599"/>
                      <a:pt x="192" y="599"/>
                    </a:cubicBezTo>
                    <a:close/>
                    <a:moveTo>
                      <a:pt x="347" y="464"/>
                    </a:moveTo>
                    <a:lnTo>
                      <a:pt x="347" y="464"/>
                    </a:lnTo>
                    <a:cubicBezTo>
                      <a:pt x="347" y="464"/>
                      <a:pt x="347" y="464"/>
                      <a:pt x="366" y="464"/>
                    </a:cubicBezTo>
                    <a:cubicBezTo>
                      <a:pt x="366" y="464"/>
                      <a:pt x="385" y="464"/>
                      <a:pt x="405" y="464"/>
                    </a:cubicBezTo>
                    <a:cubicBezTo>
                      <a:pt x="385" y="483"/>
                      <a:pt x="385" y="483"/>
                      <a:pt x="366" y="502"/>
                    </a:cubicBezTo>
                    <a:cubicBezTo>
                      <a:pt x="366" y="483"/>
                      <a:pt x="347" y="483"/>
                      <a:pt x="347" y="464"/>
                    </a:cubicBezTo>
                    <a:close/>
                    <a:moveTo>
                      <a:pt x="578" y="580"/>
                    </a:moveTo>
                    <a:lnTo>
                      <a:pt x="578" y="580"/>
                    </a:lnTo>
                    <a:cubicBezTo>
                      <a:pt x="578" y="599"/>
                      <a:pt x="559" y="599"/>
                      <a:pt x="540" y="599"/>
                    </a:cubicBezTo>
                    <a:cubicBezTo>
                      <a:pt x="501" y="599"/>
                      <a:pt x="463" y="560"/>
                      <a:pt x="405" y="522"/>
                    </a:cubicBezTo>
                    <a:cubicBezTo>
                      <a:pt x="424" y="502"/>
                      <a:pt x="424" y="483"/>
                      <a:pt x="444" y="464"/>
                    </a:cubicBezTo>
                    <a:cubicBezTo>
                      <a:pt x="501" y="464"/>
                      <a:pt x="540" y="464"/>
                      <a:pt x="578" y="444"/>
                    </a:cubicBezTo>
                    <a:cubicBezTo>
                      <a:pt x="578" y="444"/>
                      <a:pt x="578" y="444"/>
                      <a:pt x="598" y="464"/>
                    </a:cubicBezTo>
                    <a:cubicBezTo>
                      <a:pt x="598" y="522"/>
                      <a:pt x="598" y="560"/>
                      <a:pt x="578" y="580"/>
                    </a:cubicBezTo>
                    <a:close/>
                    <a:moveTo>
                      <a:pt x="598" y="406"/>
                    </a:moveTo>
                    <a:lnTo>
                      <a:pt x="598" y="406"/>
                    </a:lnTo>
                    <a:cubicBezTo>
                      <a:pt x="598" y="367"/>
                      <a:pt x="578" y="348"/>
                      <a:pt x="559" y="309"/>
                    </a:cubicBezTo>
                    <a:cubicBezTo>
                      <a:pt x="578" y="290"/>
                      <a:pt x="598" y="252"/>
                      <a:pt x="598" y="232"/>
                    </a:cubicBezTo>
                    <a:cubicBezTo>
                      <a:pt x="655" y="252"/>
                      <a:pt x="694" y="290"/>
                      <a:pt x="694" y="309"/>
                    </a:cubicBezTo>
                    <a:cubicBezTo>
                      <a:pt x="694" y="348"/>
                      <a:pt x="655" y="386"/>
                      <a:pt x="598" y="406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375"/>
              <p:cNvSpPr>
                <a:spLocks noChangeArrowheads="1"/>
              </p:cNvSpPr>
              <p:nvPr/>
            </p:nvSpPr>
            <p:spPr bwMode="auto">
              <a:xfrm>
                <a:off x="5558656" y="1883941"/>
                <a:ext cx="42862" cy="49213"/>
              </a:xfrm>
              <a:custGeom>
                <a:avLst/>
                <a:gdLst>
                  <a:gd name="T0" fmla="*/ 0 w 117"/>
                  <a:gd name="T1" fmla="*/ 115 h 135"/>
                  <a:gd name="T2" fmla="*/ 0 w 117"/>
                  <a:gd name="T3" fmla="*/ 115 h 135"/>
                  <a:gd name="T4" fmla="*/ 0 w 117"/>
                  <a:gd name="T5" fmla="*/ 115 h 135"/>
                  <a:gd name="T6" fmla="*/ 0 w 117"/>
                  <a:gd name="T7" fmla="*/ 115 h 135"/>
                  <a:gd name="T8" fmla="*/ 0 w 117"/>
                  <a:gd name="T9" fmla="*/ 115 h 135"/>
                  <a:gd name="T10" fmla="*/ 19 w 117"/>
                  <a:gd name="T11" fmla="*/ 77 h 135"/>
                  <a:gd name="T12" fmla="*/ 39 w 117"/>
                  <a:gd name="T13" fmla="*/ 77 h 135"/>
                  <a:gd name="T14" fmla="*/ 39 w 117"/>
                  <a:gd name="T15" fmla="*/ 57 h 135"/>
                  <a:gd name="T16" fmla="*/ 39 w 117"/>
                  <a:gd name="T17" fmla="*/ 57 h 135"/>
                  <a:gd name="T18" fmla="*/ 58 w 117"/>
                  <a:gd name="T19" fmla="*/ 57 h 135"/>
                  <a:gd name="T20" fmla="*/ 58 w 117"/>
                  <a:gd name="T21" fmla="*/ 57 h 135"/>
                  <a:gd name="T22" fmla="*/ 58 w 117"/>
                  <a:gd name="T23" fmla="*/ 38 h 135"/>
                  <a:gd name="T24" fmla="*/ 58 w 117"/>
                  <a:gd name="T25" fmla="*/ 57 h 135"/>
                  <a:gd name="T26" fmla="*/ 58 w 117"/>
                  <a:gd name="T27" fmla="*/ 57 h 135"/>
                  <a:gd name="T28" fmla="*/ 58 w 117"/>
                  <a:gd name="T29" fmla="*/ 57 h 135"/>
                  <a:gd name="T30" fmla="*/ 39 w 117"/>
                  <a:gd name="T31" fmla="*/ 57 h 135"/>
                  <a:gd name="T32" fmla="*/ 39 w 117"/>
                  <a:gd name="T33" fmla="*/ 77 h 135"/>
                  <a:gd name="T34" fmla="*/ 19 w 117"/>
                  <a:gd name="T35" fmla="*/ 96 h 135"/>
                  <a:gd name="T36" fmla="*/ 19 w 117"/>
                  <a:gd name="T37" fmla="*/ 115 h 135"/>
                  <a:gd name="T38" fmla="*/ 0 w 117"/>
                  <a:gd name="T39" fmla="*/ 134 h 135"/>
                  <a:gd name="T40" fmla="*/ 19 w 117"/>
                  <a:gd name="T41" fmla="*/ 134 h 135"/>
                  <a:gd name="T42" fmla="*/ 19 w 117"/>
                  <a:gd name="T43" fmla="*/ 115 h 135"/>
                  <a:gd name="T44" fmla="*/ 39 w 117"/>
                  <a:gd name="T45" fmla="*/ 115 h 135"/>
                  <a:gd name="T46" fmla="*/ 39 w 117"/>
                  <a:gd name="T47" fmla="*/ 115 h 135"/>
                  <a:gd name="T48" fmla="*/ 58 w 117"/>
                  <a:gd name="T49" fmla="*/ 96 h 135"/>
                  <a:gd name="T50" fmla="*/ 78 w 117"/>
                  <a:gd name="T51" fmla="*/ 96 h 135"/>
                  <a:gd name="T52" fmla="*/ 78 w 117"/>
                  <a:gd name="T53" fmla="*/ 77 h 135"/>
                  <a:gd name="T54" fmla="*/ 97 w 117"/>
                  <a:gd name="T55" fmla="*/ 57 h 135"/>
                  <a:gd name="T56" fmla="*/ 97 w 117"/>
                  <a:gd name="T57" fmla="*/ 57 h 135"/>
                  <a:gd name="T58" fmla="*/ 97 w 117"/>
                  <a:gd name="T59" fmla="*/ 38 h 135"/>
                  <a:gd name="T60" fmla="*/ 116 w 117"/>
                  <a:gd name="T61" fmla="*/ 38 h 135"/>
                  <a:gd name="T62" fmla="*/ 116 w 117"/>
                  <a:gd name="T63" fmla="*/ 19 h 135"/>
                  <a:gd name="T64" fmla="*/ 116 w 117"/>
                  <a:gd name="T65" fmla="*/ 19 h 135"/>
                  <a:gd name="T66" fmla="*/ 116 w 117"/>
                  <a:gd name="T67" fmla="*/ 19 h 135"/>
                  <a:gd name="T68" fmla="*/ 116 w 117"/>
                  <a:gd name="T69" fmla="*/ 0 h 135"/>
                  <a:gd name="T70" fmla="*/ 97 w 117"/>
                  <a:gd name="T71" fmla="*/ 0 h 135"/>
                  <a:gd name="T72" fmla="*/ 97 w 117"/>
                  <a:gd name="T73" fmla="*/ 0 h 135"/>
                  <a:gd name="T74" fmla="*/ 78 w 117"/>
                  <a:gd name="T75" fmla="*/ 0 h 135"/>
                  <a:gd name="T76" fmla="*/ 58 w 117"/>
                  <a:gd name="T77" fmla="*/ 0 h 135"/>
                  <a:gd name="T78" fmla="*/ 39 w 117"/>
                  <a:gd name="T79" fmla="*/ 19 h 135"/>
                  <a:gd name="T80" fmla="*/ 39 w 117"/>
                  <a:gd name="T81" fmla="*/ 19 h 135"/>
                  <a:gd name="T82" fmla="*/ 19 w 117"/>
                  <a:gd name="T83" fmla="*/ 38 h 135"/>
                  <a:gd name="T84" fmla="*/ 0 w 117"/>
                  <a:gd name="T85" fmla="*/ 57 h 135"/>
                  <a:gd name="T86" fmla="*/ 0 w 117"/>
                  <a:gd name="T87" fmla="*/ 57 h 135"/>
                  <a:gd name="T88" fmla="*/ 0 w 117"/>
                  <a:gd name="T89" fmla="*/ 96 h 135"/>
                  <a:gd name="T90" fmla="*/ 0 w 117"/>
                  <a:gd name="T91" fmla="*/ 11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7" h="13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cubicBezTo>
                      <a:pt x="0" y="115"/>
                      <a:pt x="19" y="96"/>
                      <a:pt x="19" y="77"/>
                    </a:cubicBezTo>
                    <a:lnTo>
                      <a:pt x="39" y="7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lnTo>
                      <a:pt x="58" y="57"/>
                    </a:lnTo>
                    <a:cubicBezTo>
                      <a:pt x="58" y="38"/>
                      <a:pt x="58" y="38"/>
                      <a:pt x="58" y="38"/>
                    </a:cubicBezTo>
                    <a:cubicBezTo>
                      <a:pt x="58" y="38"/>
                      <a:pt x="58" y="38"/>
                      <a:pt x="58" y="57"/>
                    </a:cubicBezTo>
                    <a:lnTo>
                      <a:pt x="58" y="57"/>
                    </a:lnTo>
                    <a:lnTo>
                      <a:pt x="58" y="57"/>
                    </a:lnTo>
                    <a:cubicBezTo>
                      <a:pt x="39" y="57"/>
                      <a:pt x="39" y="57"/>
                      <a:pt x="39" y="57"/>
                    </a:cubicBezTo>
                    <a:lnTo>
                      <a:pt x="39" y="77"/>
                    </a:lnTo>
                    <a:cubicBezTo>
                      <a:pt x="39" y="77"/>
                      <a:pt x="39" y="77"/>
                      <a:pt x="19" y="96"/>
                    </a:cubicBezTo>
                    <a:lnTo>
                      <a:pt x="19" y="115"/>
                    </a:lnTo>
                    <a:cubicBezTo>
                      <a:pt x="0" y="115"/>
                      <a:pt x="0" y="134"/>
                      <a:pt x="0" y="134"/>
                    </a:cubicBezTo>
                    <a:lnTo>
                      <a:pt x="19" y="134"/>
                    </a:lnTo>
                    <a:cubicBezTo>
                      <a:pt x="19" y="115"/>
                      <a:pt x="19" y="115"/>
                      <a:pt x="19" y="115"/>
                    </a:cubicBezTo>
                    <a:lnTo>
                      <a:pt x="39" y="115"/>
                    </a:lnTo>
                    <a:lnTo>
                      <a:pt x="39" y="115"/>
                    </a:lnTo>
                    <a:cubicBezTo>
                      <a:pt x="58" y="115"/>
                      <a:pt x="58" y="115"/>
                      <a:pt x="58" y="96"/>
                    </a:cubicBezTo>
                    <a:cubicBezTo>
                      <a:pt x="58" y="96"/>
                      <a:pt x="58" y="96"/>
                      <a:pt x="78" y="96"/>
                    </a:cubicBezTo>
                    <a:cubicBezTo>
                      <a:pt x="78" y="96"/>
                      <a:pt x="78" y="96"/>
                      <a:pt x="78" y="77"/>
                    </a:cubicBezTo>
                    <a:cubicBezTo>
                      <a:pt x="78" y="77"/>
                      <a:pt x="97" y="77"/>
                      <a:pt x="97" y="57"/>
                    </a:cubicBezTo>
                    <a:lnTo>
                      <a:pt x="97" y="57"/>
                    </a:lnTo>
                    <a:lnTo>
                      <a:pt x="97" y="38"/>
                    </a:lnTo>
                    <a:cubicBezTo>
                      <a:pt x="97" y="38"/>
                      <a:pt x="97" y="38"/>
                      <a:pt x="116" y="38"/>
                    </a:cubicBezTo>
                    <a:cubicBezTo>
                      <a:pt x="116" y="19"/>
                      <a:pt x="116" y="19"/>
                      <a:pt x="116" y="19"/>
                    </a:cubicBezTo>
                    <a:lnTo>
                      <a:pt x="116" y="19"/>
                    </a:lnTo>
                    <a:lnTo>
                      <a:pt x="116" y="19"/>
                    </a:lnTo>
                    <a:cubicBezTo>
                      <a:pt x="116" y="19"/>
                      <a:pt x="116" y="19"/>
                      <a:pt x="116" y="0"/>
                    </a:cubicBezTo>
                    <a:cubicBezTo>
                      <a:pt x="116" y="0"/>
                      <a:pt x="116" y="0"/>
                      <a:pt x="97" y="0"/>
                    </a:cubicBezTo>
                    <a:lnTo>
                      <a:pt x="97" y="0"/>
                    </a:lnTo>
                    <a:lnTo>
                      <a:pt x="78" y="0"/>
                    </a:lnTo>
                    <a:cubicBezTo>
                      <a:pt x="78" y="0"/>
                      <a:pt x="78" y="0"/>
                      <a:pt x="58" y="0"/>
                    </a:cubicBezTo>
                    <a:cubicBezTo>
                      <a:pt x="58" y="0"/>
                      <a:pt x="58" y="19"/>
                      <a:pt x="39" y="19"/>
                    </a:cubicBezTo>
                    <a:lnTo>
                      <a:pt x="39" y="19"/>
                    </a:lnTo>
                    <a:cubicBezTo>
                      <a:pt x="19" y="19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0" y="57"/>
                    </a:cubicBezTo>
                    <a:lnTo>
                      <a:pt x="0" y="57"/>
                    </a:lnTo>
                    <a:cubicBezTo>
                      <a:pt x="0" y="77"/>
                      <a:pt x="0" y="77"/>
                      <a:pt x="0" y="96"/>
                    </a:cubicBezTo>
                    <a:cubicBezTo>
                      <a:pt x="0" y="96"/>
                      <a:pt x="0" y="96"/>
                      <a:pt x="0" y="11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376"/>
              <p:cNvSpPr>
                <a:spLocks noChangeArrowheads="1"/>
              </p:cNvSpPr>
              <p:nvPr/>
            </p:nvSpPr>
            <p:spPr bwMode="auto">
              <a:xfrm>
                <a:off x="5523731" y="1883941"/>
                <a:ext cx="34925" cy="41275"/>
              </a:xfrm>
              <a:custGeom>
                <a:avLst/>
                <a:gdLst>
                  <a:gd name="T0" fmla="*/ 20 w 98"/>
                  <a:gd name="T1" fmla="*/ 77 h 116"/>
                  <a:gd name="T2" fmla="*/ 20 w 98"/>
                  <a:gd name="T3" fmla="*/ 77 h 116"/>
                  <a:gd name="T4" fmla="*/ 20 w 98"/>
                  <a:gd name="T5" fmla="*/ 96 h 116"/>
                  <a:gd name="T6" fmla="*/ 39 w 98"/>
                  <a:gd name="T7" fmla="*/ 96 h 116"/>
                  <a:gd name="T8" fmla="*/ 58 w 98"/>
                  <a:gd name="T9" fmla="*/ 115 h 116"/>
                  <a:gd name="T10" fmla="*/ 97 w 98"/>
                  <a:gd name="T11" fmla="*/ 115 h 116"/>
                  <a:gd name="T12" fmla="*/ 97 w 98"/>
                  <a:gd name="T13" fmla="*/ 115 h 116"/>
                  <a:gd name="T14" fmla="*/ 97 w 98"/>
                  <a:gd name="T15" fmla="*/ 96 h 116"/>
                  <a:gd name="T16" fmla="*/ 78 w 98"/>
                  <a:gd name="T17" fmla="*/ 96 h 116"/>
                  <a:gd name="T18" fmla="*/ 58 w 98"/>
                  <a:gd name="T19" fmla="*/ 77 h 116"/>
                  <a:gd name="T20" fmla="*/ 58 w 98"/>
                  <a:gd name="T21" fmla="*/ 77 h 116"/>
                  <a:gd name="T22" fmla="*/ 58 w 98"/>
                  <a:gd name="T23" fmla="*/ 57 h 116"/>
                  <a:gd name="T24" fmla="*/ 39 w 98"/>
                  <a:gd name="T25" fmla="*/ 57 h 116"/>
                  <a:gd name="T26" fmla="*/ 39 w 98"/>
                  <a:gd name="T27" fmla="*/ 57 h 116"/>
                  <a:gd name="T28" fmla="*/ 39 w 98"/>
                  <a:gd name="T29" fmla="*/ 57 h 116"/>
                  <a:gd name="T30" fmla="*/ 39 w 98"/>
                  <a:gd name="T31" fmla="*/ 57 h 116"/>
                  <a:gd name="T32" fmla="*/ 39 w 98"/>
                  <a:gd name="T33" fmla="*/ 57 h 116"/>
                  <a:gd name="T34" fmla="*/ 58 w 98"/>
                  <a:gd name="T35" fmla="*/ 57 h 116"/>
                  <a:gd name="T36" fmla="*/ 58 w 98"/>
                  <a:gd name="T37" fmla="*/ 77 h 116"/>
                  <a:gd name="T38" fmla="*/ 58 w 98"/>
                  <a:gd name="T39" fmla="*/ 77 h 116"/>
                  <a:gd name="T40" fmla="*/ 78 w 98"/>
                  <a:gd name="T41" fmla="*/ 96 h 116"/>
                  <a:gd name="T42" fmla="*/ 97 w 98"/>
                  <a:gd name="T43" fmla="*/ 96 h 116"/>
                  <a:gd name="T44" fmla="*/ 97 w 98"/>
                  <a:gd name="T45" fmla="*/ 57 h 116"/>
                  <a:gd name="T46" fmla="*/ 97 w 98"/>
                  <a:gd name="T47" fmla="*/ 38 h 116"/>
                  <a:gd name="T48" fmla="*/ 78 w 98"/>
                  <a:gd name="T49" fmla="*/ 38 h 116"/>
                  <a:gd name="T50" fmla="*/ 58 w 98"/>
                  <a:gd name="T51" fmla="*/ 19 h 116"/>
                  <a:gd name="T52" fmla="*/ 39 w 98"/>
                  <a:gd name="T53" fmla="*/ 19 h 116"/>
                  <a:gd name="T54" fmla="*/ 39 w 98"/>
                  <a:gd name="T55" fmla="*/ 19 h 116"/>
                  <a:gd name="T56" fmla="*/ 20 w 98"/>
                  <a:gd name="T57" fmla="*/ 0 h 116"/>
                  <a:gd name="T58" fmla="*/ 20 w 98"/>
                  <a:gd name="T59" fmla="*/ 0 h 116"/>
                  <a:gd name="T60" fmla="*/ 0 w 98"/>
                  <a:gd name="T61" fmla="*/ 0 h 116"/>
                  <a:gd name="T62" fmla="*/ 0 w 98"/>
                  <a:gd name="T63" fmla="*/ 0 h 116"/>
                  <a:gd name="T64" fmla="*/ 0 w 98"/>
                  <a:gd name="T65" fmla="*/ 0 h 116"/>
                  <a:gd name="T66" fmla="*/ 0 w 98"/>
                  <a:gd name="T67" fmla="*/ 19 h 116"/>
                  <a:gd name="T68" fmla="*/ 0 w 98"/>
                  <a:gd name="T69" fmla="*/ 19 h 116"/>
                  <a:gd name="T70" fmla="*/ 0 w 98"/>
                  <a:gd name="T71" fmla="*/ 38 h 116"/>
                  <a:gd name="T72" fmla="*/ 0 w 98"/>
                  <a:gd name="T73" fmla="*/ 57 h 116"/>
                  <a:gd name="T74" fmla="*/ 0 w 98"/>
                  <a:gd name="T75" fmla="*/ 77 h 116"/>
                  <a:gd name="T76" fmla="*/ 20 w 98"/>
                  <a:gd name="T77" fmla="*/ 7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16">
                    <a:moveTo>
                      <a:pt x="20" y="77"/>
                    </a:moveTo>
                    <a:lnTo>
                      <a:pt x="20" y="77"/>
                    </a:lnTo>
                    <a:cubicBezTo>
                      <a:pt x="20" y="96"/>
                      <a:pt x="20" y="96"/>
                      <a:pt x="20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115"/>
                      <a:pt x="58" y="115"/>
                      <a:pt x="58" y="115"/>
                    </a:cubicBezTo>
                    <a:cubicBezTo>
                      <a:pt x="78" y="115"/>
                      <a:pt x="78" y="115"/>
                      <a:pt x="97" y="115"/>
                    </a:cubicBezTo>
                    <a:lnTo>
                      <a:pt x="97" y="115"/>
                    </a:lnTo>
                    <a:lnTo>
                      <a:pt x="97" y="96"/>
                    </a:ln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6"/>
                      <a:pt x="78" y="77"/>
                      <a:pt x="58" y="77"/>
                    </a:cubicBezTo>
                    <a:lnTo>
                      <a:pt x="58" y="77"/>
                    </a:lnTo>
                    <a:cubicBezTo>
                      <a:pt x="58" y="77"/>
                      <a:pt x="58" y="77"/>
                      <a:pt x="58" y="57"/>
                    </a:cubicBez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lnTo>
                      <a:pt x="39" y="57"/>
                    </a:lnTo>
                    <a:cubicBezTo>
                      <a:pt x="58" y="57"/>
                      <a:pt x="58" y="57"/>
                      <a:pt x="58" y="57"/>
                    </a:cubicBezTo>
                    <a:cubicBezTo>
                      <a:pt x="58" y="77"/>
                      <a:pt x="58" y="77"/>
                      <a:pt x="58" y="77"/>
                    </a:cubicBezTo>
                    <a:lnTo>
                      <a:pt x="58" y="77"/>
                    </a:lnTo>
                    <a:cubicBezTo>
                      <a:pt x="78" y="77"/>
                      <a:pt x="78" y="77"/>
                      <a:pt x="78" y="96"/>
                    </a:cubicBezTo>
                    <a:cubicBezTo>
                      <a:pt x="78" y="96"/>
                      <a:pt x="78" y="96"/>
                      <a:pt x="97" y="96"/>
                    </a:cubicBezTo>
                    <a:cubicBezTo>
                      <a:pt x="97" y="77"/>
                      <a:pt x="97" y="57"/>
                      <a:pt x="97" y="57"/>
                    </a:cubicBezTo>
                    <a:cubicBezTo>
                      <a:pt x="97" y="57"/>
                      <a:pt x="97" y="57"/>
                      <a:pt x="97" y="38"/>
                    </a:cubicBezTo>
                    <a:cubicBezTo>
                      <a:pt x="78" y="38"/>
                      <a:pt x="78" y="38"/>
                      <a:pt x="78" y="38"/>
                    </a:cubicBezTo>
                    <a:lnTo>
                      <a:pt x="58" y="19"/>
                    </a:lnTo>
                    <a:cubicBezTo>
                      <a:pt x="58" y="19"/>
                      <a:pt x="58" y="19"/>
                      <a:pt x="39" y="19"/>
                    </a:cubicBezTo>
                    <a:lnTo>
                      <a:pt x="39" y="19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19"/>
                    </a:cubicBezTo>
                    <a:lnTo>
                      <a:pt x="0" y="19"/>
                    </a:lnTo>
                    <a:lnTo>
                      <a:pt x="0" y="38"/>
                    </a:lnTo>
                    <a:cubicBezTo>
                      <a:pt x="0" y="38"/>
                      <a:pt x="0" y="38"/>
                      <a:pt x="0" y="57"/>
                    </a:cubicBezTo>
                    <a:cubicBezTo>
                      <a:pt x="0" y="57"/>
                      <a:pt x="0" y="57"/>
                      <a:pt x="0" y="77"/>
                    </a:cubicBezTo>
                    <a:lnTo>
                      <a:pt x="20" y="7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4653467" y="3470120"/>
            <a:ext cx="499282" cy="481680"/>
            <a:chOff x="3662828" y="3470120"/>
            <a:chExt cx="499282" cy="481680"/>
          </a:xfrm>
        </p:grpSpPr>
        <p:sp>
          <p:nvSpPr>
            <p:cNvPr id="116" name="CustomShape 12"/>
            <p:cNvSpPr/>
            <p:nvPr/>
          </p:nvSpPr>
          <p:spPr>
            <a:xfrm>
              <a:off x="3662828" y="3470120"/>
              <a:ext cx="499282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7" name="CustomShape 13"/>
            <p:cNvSpPr/>
            <p:nvPr/>
          </p:nvSpPr>
          <p:spPr>
            <a:xfrm>
              <a:off x="3769551" y="3557695"/>
              <a:ext cx="285091" cy="287280"/>
            </a:xfrm>
            <a:custGeom>
              <a:avLst/>
              <a:gdLst/>
              <a:ahLst/>
              <a:cxnLst/>
              <a:rect l="l" t="t" r="r" b="b"/>
              <a:pathLst>
                <a:path w="15536" h="16180">
                  <a:moveTo>
                    <a:pt x="895" y="16110"/>
                  </a:moveTo>
                  <a:cubicBezTo>
                    <a:pt x="848" y="16063"/>
                    <a:pt x="810" y="15386"/>
                    <a:pt x="810" y="14605"/>
                  </a:cubicBezTo>
                  <a:lnTo>
                    <a:pt x="810" y="13184"/>
                  </a:lnTo>
                  <a:lnTo>
                    <a:pt x="7206" y="13184"/>
                  </a:lnTo>
                  <a:lnTo>
                    <a:pt x="13602" y="13184"/>
                  </a:lnTo>
                  <a:lnTo>
                    <a:pt x="13566" y="14657"/>
                  </a:lnTo>
                  <a:lnTo>
                    <a:pt x="13531" y="16130"/>
                  </a:lnTo>
                  <a:lnTo>
                    <a:pt x="7255" y="16162"/>
                  </a:lnTo>
                  <a:cubicBezTo>
                    <a:pt x="3803" y="16180"/>
                    <a:pt x="941" y="16156"/>
                    <a:pt x="895" y="16110"/>
                  </a:cubicBezTo>
                  <a:close/>
                  <a:moveTo>
                    <a:pt x="141" y="12474"/>
                  </a:moveTo>
                  <a:cubicBezTo>
                    <a:pt x="0" y="12332"/>
                    <a:pt x="49" y="11489"/>
                    <a:pt x="208" y="11329"/>
                  </a:cubicBezTo>
                  <a:cubicBezTo>
                    <a:pt x="291" y="11247"/>
                    <a:pt x="545" y="11179"/>
                    <a:pt x="772" y="11179"/>
                  </a:cubicBezTo>
                  <a:lnTo>
                    <a:pt x="1186" y="11179"/>
                  </a:lnTo>
                  <a:lnTo>
                    <a:pt x="1186" y="10421"/>
                  </a:lnTo>
                  <a:cubicBezTo>
                    <a:pt x="1186" y="9784"/>
                    <a:pt x="1235" y="9615"/>
                    <a:pt x="1494" y="9356"/>
                  </a:cubicBezTo>
                  <a:cubicBezTo>
                    <a:pt x="1745" y="9105"/>
                    <a:pt x="1926" y="9048"/>
                    <a:pt x="2481" y="9048"/>
                  </a:cubicBezTo>
                  <a:cubicBezTo>
                    <a:pt x="2875" y="9048"/>
                    <a:pt x="3212" y="9114"/>
                    <a:pt x="3284" y="9205"/>
                  </a:cubicBezTo>
                  <a:cubicBezTo>
                    <a:pt x="3352" y="9291"/>
                    <a:pt x="3506" y="9771"/>
                    <a:pt x="3626" y="10270"/>
                  </a:cubicBezTo>
                  <a:cubicBezTo>
                    <a:pt x="3800" y="10993"/>
                    <a:pt x="3892" y="11179"/>
                    <a:pt x="4077" y="11179"/>
                  </a:cubicBezTo>
                  <a:cubicBezTo>
                    <a:pt x="4393" y="11179"/>
                    <a:pt x="4739" y="10058"/>
                    <a:pt x="4565" y="9599"/>
                  </a:cubicBezTo>
                  <a:cubicBezTo>
                    <a:pt x="4381" y="9115"/>
                    <a:pt x="4413" y="9048"/>
                    <a:pt x="4835" y="9048"/>
                  </a:cubicBezTo>
                  <a:cubicBezTo>
                    <a:pt x="5198" y="9048"/>
                    <a:pt x="5220" y="9073"/>
                    <a:pt x="5142" y="9393"/>
                  </a:cubicBezTo>
                  <a:cubicBezTo>
                    <a:pt x="5025" y="9872"/>
                    <a:pt x="5033" y="10070"/>
                    <a:pt x="5192" y="10662"/>
                  </a:cubicBezTo>
                  <a:cubicBezTo>
                    <a:pt x="5388" y="11389"/>
                    <a:pt x="5762" y="11381"/>
                    <a:pt x="5949" y="10646"/>
                  </a:cubicBezTo>
                  <a:cubicBezTo>
                    <a:pt x="6355" y="9054"/>
                    <a:pt x="6311" y="9115"/>
                    <a:pt x="7084" y="9074"/>
                  </a:cubicBezTo>
                  <a:cubicBezTo>
                    <a:pt x="7640" y="9045"/>
                    <a:pt x="7848" y="9091"/>
                    <a:pt x="8118" y="9303"/>
                  </a:cubicBezTo>
                  <a:cubicBezTo>
                    <a:pt x="8421" y="9541"/>
                    <a:pt x="8455" y="9648"/>
                    <a:pt x="8455" y="10373"/>
                  </a:cubicBezTo>
                  <a:lnTo>
                    <a:pt x="8455" y="11179"/>
                  </a:lnTo>
                  <a:lnTo>
                    <a:pt x="9834" y="11179"/>
                  </a:lnTo>
                  <a:lnTo>
                    <a:pt x="11212" y="11179"/>
                  </a:lnTo>
                  <a:lnTo>
                    <a:pt x="11212" y="10866"/>
                  </a:lnTo>
                  <a:cubicBezTo>
                    <a:pt x="11212" y="10558"/>
                    <a:pt x="11194" y="10552"/>
                    <a:pt x="10235" y="10552"/>
                  </a:cubicBezTo>
                  <a:cubicBezTo>
                    <a:pt x="9642" y="10552"/>
                    <a:pt x="9198" y="10493"/>
                    <a:pt x="9107" y="10402"/>
                  </a:cubicBezTo>
                  <a:cubicBezTo>
                    <a:pt x="9006" y="10301"/>
                    <a:pt x="8956" y="9744"/>
                    <a:pt x="8956" y="8719"/>
                  </a:cubicBezTo>
                  <a:cubicBezTo>
                    <a:pt x="8956" y="7493"/>
                    <a:pt x="8996" y="7147"/>
                    <a:pt x="9153" y="6989"/>
                  </a:cubicBezTo>
                  <a:cubicBezTo>
                    <a:pt x="9428" y="6714"/>
                    <a:pt x="14233" y="6694"/>
                    <a:pt x="14459" y="6966"/>
                  </a:cubicBezTo>
                  <a:cubicBezTo>
                    <a:pt x="14557" y="7084"/>
                    <a:pt x="14592" y="7687"/>
                    <a:pt x="14569" y="8815"/>
                  </a:cubicBezTo>
                  <a:lnTo>
                    <a:pt x="14534" y="10490"/>
                  </a:lnTo>
                  <a:lnTo>
                    <a:pt x="13500" y="10526"/>
                  </a:lnTo>
                  <a:cubicBezTo>
                    <a:pt x="12495" y="10561"/>
                    <a:pt x="12466" y="10571"/>
                    <a:pt x="12466" y="10871"/>
                  </a:cubicBezTo>
                  <a:cubicBezTo>
                    <a:pt x="12466" y="11166"/>
                    <a:pt x="12499" y="11179"/>
                    <a:pt x="13271" y="11179"/>
                  </a:cubicBezTo>
                  <a:cubicBezTo>
                    <a:pt x="13837" y="11179"/>
                    <a:pt x="14136" y="11238"/>
                    <a:pt x="14274" y="11376"/>
                  </a:cubicBezTo>
                  <a:cubicBezTo>
                    <a:pt x="14507" y="11609"/>
                    <a:pt x="14533" y="12194"/>
                    <a:pt x="14320" y="12407"/>
                  </a:cubicBezTo>
                  <a:cubicBezTo>
                    <a:pt x="14207" y="12521"/>
                    <a:pt x="12454" y="12558"/>
                    <a:pt x="7198" y="12558"/>
                  </a:cubicBezTo>
                  <a:cubicBezTo>
                    <a:pt x="3363" y="12558"/>
                    <a:pt x="187" y="12520"/>
                    <a:pt x="141" y="12474"/>
                  </a:cubicBezTo>
                  <a:close/>
                  <a:moveTo>
                    <a:pt x="3943" y="8281"/>
                  </a:moveTo>
                  <a:cubicBezTo>
                    <a:pt x="3771" y="8212"/>
                    <a:pt x="3498" y="8033"/>
                    <a:pt x="3336" y="7882"/>
                  </a:cubicBezTo>
                  <a:cubicBezTo>
                    <a:pt x="2793" y="7374"/>
                    <a:pt x="2650" y="6928"/>
                    <a:pt x="2638" y="5699"/>
                  </a:cubicBezTo>
                  <a:cubicBezTo>
                    <a:pt x="2623" y="4132"/>
                    <a:pt x="2639" y="4118"/>
                    <a:pt x="4915" y="3693"/>
                  </a:cubicBezTo>
                  <a:cubicBezTo>
                    <a:pt x="6383" y="3419"/>
                    <a:pt x="6715" y="3390"/>
                    <a:pt x="6879" y="3526"/>
                  </a:cubicBezTo>
                  <a:cubicBezTo>
                    <a:pt x="7039" y="3659"/>
                    <a:pt x="7076" y="3980"/>
                    <a:pt x="7076" y="5202"/>
                  </a:cubicBezTo>
                  <a:cubicBezTo>
                    <a:pt x="7076" y="7039"/>
                    <a:pt x="6868" y="7613"/>
                    <a:pt x="6019" y="8110"/>
                  </a:cubicBezTo>
                  <a:cubicBezTo>
                    <a:pt x="5449" y="8444"/>
                    <a:pt x="4540" y="8519"/>
                    <a:pt x="3943" y="8281"/>
                  </a:cubicBezTo>
                  <a:close/>
                  <a:moveTo>
                    <a:pt x="11588" y="5385"/>
                  </a:moveTo>
                  <a:cubicBezTo>
                    <a:pt x="10919" y="5031"/>
                    <a:pt x="10271" y="4141"/>
                    <a:pt x="10147" y="3408"/>
                  </a:cubicBezTo>
                  <a:cubicBezTo>
                    <a:pt x="9918" y="2055"/>
                    <a:pt x="10869" y="598"/>
                    <a:pt x="12187" y="282"/>
                  </a:cubicBezTo>
                  <a:cubicBezTo>
                    <a:pt x="13363" y="0"/>
                    <a:pt x="14472" y="412"/>
                    <a:pt x="15155" y="1384"/>
                  </a:cubicBezTo>
                  <a:cubicBezTo>
                    <a:pt x="15505" y="1882"/>
                    <a:pt x="15536" y="2011"/>
                    <a:pt x="15536" y="2959"/>
                  </a:cubicBezTo>
                  <a:cubicBezTo>
                    <a:pt x="15536" y="3895"/>
                    <a:pt x="15504" y="4035"/>
                    <a:pt x="15188" y="4449"/>
                  </a:cubicBezTo>
                  <a:cubicBezTo>
                    <a:pt x="14523" y="5321"/>
                    <a:pt x="14031" y="5594"/>
                    <a:pt x="13041" y="5641"/>
                  </a:cubicBezTo>
                  <a:cubicBezTo>
                    <a:pt x="12295" y="5677"/>
                    <a:pt x="12062" y="5636"/>
                    <a:pt x="11588" y="5385"/>
                  </a:cubicBezTo>
                  <a:close/>
                  <a:moveTo>
                    <a:pt x="14923" y="2854"/>
                  </a:moveTo>
                  <a:cubicBezTo>
                    <a:pt x="15036" y="2560"/>
                    <a:pt x="14532" y="1589"/>
                    <a:pt x="14112" y="1290"/>
                  </a:cubicBezTo>
                  <a:cubicBezTo>
                    <a:pt x="13897" y="1137"/>
                    <a:pt x="13523" y="980"/>
                    <a:pt x="13281" y="941"/>
                  </a:cubicBezTo>
                  <a:lnTo>
                    <a:pt x="12842" y="869"/>
                  </a:lnTo>
                  <a:lnTo>
                    <a:pt x="12842" y="1878"/>
                  </a:lnTo>
                  <a:cubicBezTo>
                    <a:pt x="12842" y="2567"/>
                    <a:pt x="12891" y="2906"/>
                    <a:pt x="12998" y="2950"/>
                  </a:cubicBezTo>
                  <a:cubicBezTo>
                    <a:pt x="13084" y="2984"/>
                    <a:pt x="13537" y="3017"/>
                    <a:pt x="14005" y="3023"/>
                  </a:cubicBezTo>
                  <a:cubicBezTo>
                    <a:pt x="14632" y="3030"/>
                    <a:pt x="14873" y="2986"/>
                    <a:pt x="14923" y="28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18" name="CustomShape 35"/>
          <p:cNvSpPr/>
          <p:nvPr/>
        </p:nvSpPr>
        <p:spPr>
          <a:xfrm>
            <a:off x="5418661" y="3489002"/>
            <a:ext cx="5602375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Реалізація інвестиційної політики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направленої на оновлення рухомого складу та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інфраструктурних проектів 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з використанням </a:t>
            </a:r>
            <a:r>
              <a:rPr lang="en-US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PPP</a:t>
            </a:r>
            <a:endParaRPr lang="uk-UA" sz="1400" b="1" spc="-1" dirty="0">
              <a:solidFill>
                <a:srgbClr val="04617B"/>
              </a:solidFill>
              <a:uFill>
                <a:solidFill>
                  <a:srgbClr val="FFFFFF"/>
                </a:solidFill>
              </a:uFill>
              <a:latin typeface="Arial"/>
              <a:ea typeface="Calibri"/>
            </a:endParaRPr>
          </a:p>
        </p:txBody>
      </p:sp>
      <p:sp>
        <p:nvSpPr>
          <p:cNvPr id="119" name="Line 46"/>
          <p:cNvSpPr/>
          <p:nvPr/>
        </p:nvSpPr>
        <p:spPr>
          <a:xfrm>
            <a:off x="4834460" y="3410851"/>
            <a:ext cx="6198769" cy="0"/>
          </a:xfrm>
          <a:prstGeom prst="line">
            <a:avLst/>
          </a:prstGeom>
          <a:ln w="12600">
            <a:solidFill>
              <a:schemeClr val="bg1">
                <a:lumMod val="50000"/>
              </a:schemeClr>
            </a:solidFill>
            <a:custDash>
              <a:ds d="100000" sp="1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Равнобедренный треугольник 120"/>
          <p:cNvSpPr/>
          <p:nvPr/>
        </p:nvSpPr>
        <p:spPr>
          <a:xfrm rot="5400000">
            <a:off x="1719236" y="2764077"/>
            <a:ext cx="2018050" cy="609701"/>
          </a:xfrm>
          <a:prstGeom prst="triangle">
            <a:avLst/>
          </a:prstGeom>
          <a:solidFill>
            <a:srgbClr val="45A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/>
            <a:endParaRPr lang="ru-RU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2" name="CustomShape 38"/>
          <p:cNvSpPr/>
          <p:nvPr/>
        </p:nvSpPr>
        <p:spPr>
          <a:xfrm>
            <a:off x="5344783" y="2147262"/>
            <a:ext cx="5456395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Побудова</a:t>
            </a:r>
            <a:r>
              <a:rPr lang="uk-UA" sz="1400" spc="-1" dirty="0" smtClean="0"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і </a:t>
            </a:r>
            <a:r>
              <a:rPr lang="uk-UA" sz="1400" spc="-1" dirty="0" smtClean="0">
                <a:solidFill>
                  <a:srgbClr val="4D4D4D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розвиток е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фективної системи </a:t>
            </a:r>
            <a:r>
              <a:rPr lang="uk-UA" sz="1400" b="1" spc="-1" dirty="0" smtClean="0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корпоративного управління</a:t>
            </a:r>
            <a:r>
              <a:rPr lang="uk-UA" sz="1400" spc="-1" dirty="0" smtClean="0">
                <a:solidFill>
                  <a:srgbClr val="40404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, заснованої на відкритості, прозорості і підзвітності 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123" name="Группа 122"/>
          <p:cNvGrpSpPr/>
          <p:nvPr/>
        </p:nvGrpSpPr>
        <p:grpSpPr>
          <a:xfrm>
            <a:off x="4632737" y="2147262"/>
            <a:ext cx="481680" cy="481680"/>
            <a:chOff x="3071749" y="5262749"/>
            <a:chExt cx="481680" cy="481680"/>
          </a:xfrm>
        </p:grpSpPr>
        <p:sp>
          <p:nvSpPr>
            <p:cNvPr id="124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8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8" name="Прямоугольник 137"/>
          <p:cNvSpPr/>
          <p:nvPr/>
        </p:nvSpPr>
        <p:spPr>
          <a:xfrm>
            <a:off x="518475" y="2082038"/>
            <a:ext cx="1740021" cy="2083379"/>
          </a:xfrm>
          <a:prstGeom prst="rect">
            <a:avLst/>
          </a:prstGeom>
          <a:solidFill>
            <a:srgbClr val="3D9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entury Gothic" charset="0"/>
                <a:ea typeface="Century Gothic" charset="0"/>
                <a:cs typeface="Century Gothic" charset="0"/>
              </a:rPr>
              <a:t>КЛЮЧОВІ ЦІЛІ</a:t>
            </a:r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829205" y="869924"/>
            <a:ext cx="10565153" cy="2559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7CE3128C-79BA-2348-8542-FD451D49FC60}" type="slidenum">
              <a:rPr lang="ru-RU" smtClean="0"/>
              <a:pPr algn="ctr"/>
              <a:t>8</a:t>
            </a:fld>
            <a:endParaRPr lang="ru-RU" dirty="0"/>
          </a:p>
        </p:txBody>
      </p:sp>
      <p:sp>
        <p:nvSpPr>
          <p:cNvPr id="8" name="CustomShape 2"/>
          <p:cNvSpPr/>
          <p:nvPr/>
        </p:nvSpPr>
        <p:spPr>
          <a:xfrm>
            <a:off x="730140" y="0"/>
            <a:ext cx="10378127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1. КЛЮЧОВИМ </a:t>
            </a:r>
            <a:r>
              <a:rPr lang="uk-UA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НАПРЯМКОМ РЕФОРМИ КОРОПОРАТИВНОГО УПРАВЛІННЯ Є ПЕРЕХІД ДО ВЕРТИКАЛЬНО ІНТЕГРОВАНОЇ СТРУКТУРИ</a:t>
            </a:r>
            <a:endParaRPr lang="uk-UA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" name="CustomShape 13"/>
          <p:cNvSpPr/>
          <p:nvPr/>
        </p:nvSpPr>
        <p:spPr>
          <a:xfrm>
            <a:off x="6242160" y="4089960"/>
            <a:ext cx="787320" cy="934920"/>
          </a:xfrm>
          <a:prstGeom prst="rightArrow">
            <a:avLst>
              <a:gd name="adj1" fmla="val 5000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" name="Группа 6"/>
          <p:cNvGrpSpPr/>
          <p:nvPr/>
        </p:nvGrpSpPr>
        <p:grpSpPr>
          <a:xfrm>
            <a:off x="829205" y="947865"/>
            <a:ext cx="10565153" cy="2303344"/>
            <a:chOff x="866520" y="976740"/>
            <a:chExt cx="10489338" cy="2200810"/>
          </a:xfrm>
        </p:grpSpPr>
        <p:sp>
          <p:nvSpPr>
            <p:cNvPr id="27" name="CustomShape 5"/>
            <p:cNvSpPr/>
            <p:nvPr/>
          </p:nvSpPr>
          <p:spPr>
            <a:xfrm>
              <a:off x="866520" y="9801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 dirty="0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1</a:t>
              </a:r>
              <a:endParaRPr lang="ru-RU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8" name="CustomShape 6"/>
            <p:cNvSpPr/>
            <p:nvPr/>
          </p:nvSpPr>
          <p:spPr>
            <a:xfrm>
              <a:off x="866520" y="1600865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2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29" name="CustomShape 7"/>
            <p:cNvSpPr/>
            <p:nvPr/>
          </p:nvSpPr>
          <p:spPr>
            <a:xfrm>
              <a:off x="866520" y="220195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3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0" name="CustomShape 8"/>
            <p:cNvSpPr/>
            <p:nvPr/>
          </p:nvSpPr>
          <p:spPr>
            <a:xfrm>
              <a:off x="1410480" y="976740"/>
              <a:ext cx="8604258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Вертикальна інтеграція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діяльності </a:t>
              </a:r>
              <a:r>
                <a:rPr lang="uk-UA" sz="1400" spc="-1" dirty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компанії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 </a:t>
              </a:r>
              <a:r>
                <a:rPr lang="uk-UA" sz="1400" spc="-1" dirty="0">
                  <a:solidFill>
                    <a:srgbClr val="4D4D4D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напрямках, націлених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на сегменти ринку, перехід від регіональної структури побудови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1" name="CustomShape 9"/>
            <p:cNvSpPr/>
            <p:nvPr/>
          </p:nvSpPr>
          <p:spPr>
            <a:xfrm>
              <a:off x="1407600" y="1689262"/>
              <a:ext cx="8607138" cy="34259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Принципи </a:t>
              </a: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бюджетування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і економічно обґрунтованих </a:t>
              </a:r>
              <a:r>
                <a:rPr lang="uk-UA" sz="1400" b="1" spc="-1" dirty="0" smtClean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взаєморозрахунків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між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вертикалями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2" name="CustomShape 10"/>
            <p:cNvSpPr/>
            <p:nvPr/>
          </p:nvSpPr>
          <p:spPr>
            <a:xfrm>
              <a:off x="1407600" y="2278696"/>
              <a:ext cx="8607138" cy="25527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Нова система </a:t>
              </a:r>
              <a:r>
                <a:rPr lang="uk-UA" sz="1400" b="1" spc="-1" dirty="0" err="1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тарифоутворення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поділ </a:t>
              </a:r>
              <a:r>
                <a:rPr lang="uk-UA" sz="14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між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інфраструктурною і тяговою складовою тарифу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33" name="CustomShape 11"/>
            <p:cNvSpPr/>
            <p:nvPr/>
          </p:nvSpPr>
          <p:spPr>
            <a:xfrm>
              <a:off x="866520" y="2755270"/>
              <a:ext cx="425880" cy="40212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1">
                  <a:solidFill>
                    <a:srgbClr val="04617B"/>
                  </a:solidFill>
                  <a:uFill>
                    <a:solidFill>
                      <a:srgbClr val="FFFFFF"/>
                    </a:solidFill>
                  </a:uFill>
                  <a:latin typeface="Arial"/>
                  <a:ea typeface="DejaVu Sans"/>
                </a:rPr>
                <a:t>4</a:t>
              </a:r>
              <a:endPara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</p:txBody>
        </p:sp>
        <p:sp>
          <p:nvSpPr>
            <p:cNvPr id="34" name="CustomShape 12"/>
            <p:cNvSpPr/>
            <p:nvPr/>
          </p:nvSpPr>
          <p:spPr>
            <a:xfrm>
              <a:off x="1407600" y="2751670"/>
              <a:ext cx="9440072" cy="4258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/>
            <a:lstStyle/>
            <a:p>
              <a:pPr>
                <a:lnSpc>
                  <a:spcPct val="100000"/>
                </a:lnSpc>
              </a:pP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Нова ефективна система </a:t>
              </a:r>
              <a:r>
                <a:rPr lang="uk-UA" sz="1400" b="1" spc="-1" dirty="0">
                  <a:solidFill>
                    <a:srgbClr val="0F6FC6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корпоративного управління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: чіткі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розподіл функцій між структурними підрозділами та вертикалями з визначенням фінансово-економічних цілей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для </a:t>
              </a:r>
              <a:r>
                <a:rPr lang="uk-UA" sz="1400" spc="-1" dirty="0" smtClean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кожної вертикалі та </a:t>
              </a:r>
              <a:r>
                <a:rPr lang="uk-UA" sz="1400" spc="-1" dirty="0">
                  <a:solidFill>
                    <a:srgbClr val="404040"/>
                  </a:solidFill>
                  <a:uFill>
                    <a:solidFill>
                      <a:srgbClr val="FFFFFF"/>
                    </a:solidFill>
                  </a:uFill>
                  <a:latin typeface="Calibri (Основной текст)"/>
                  <a:ea typeface="Calibri"/>
                </a:rPr>
                <a:t>контроль за їх виконанням</a:t>
              </a:r>
              <a:endParaRPr lang="uk-UA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(Основной текст)"/>
              </a:endParaRPr>
            </a:p>
          </p:txBody>
        </p:sp>
        <p:sp>
          <p:nvSpPr>
            <p:cNvPr id="44" name="Line 21"/>
            <p:cNvSpPr/>
            <p:nvPr/>
          </p:nvSpPr>
          <p:spPr>
            <a:xfrm>
              <a:off x="1292400" y="2635127"/>
              <a:ext cx="10063458" cy="44903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5" name="Line 22"/>
            <p:cNvSpPr/>
            <p:nvPr/>
          </p:nvSpPr>
          <p:spPr>
            <a:xfrm>
              <a:off x="1292400" y="2122750"/>
              <a:ext cx="10063458" cy="396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" name="Line 23"/>
            <p:cNvSpPr/>
            <p:nvPr/>
          </p:nvSpPr>
          <p:spPr>
            <a:xfrm>
              <a:off x="1292400" y="1511680"/>
              <a:ext cx="10063458" cy="4320"/>
            </a:xfrm>
            <a:prstGeom prst="line">
              <a:avLst/>
            </a:prstGeom>
            <a:ln w="12600">
              <a:solidFill>
                <a:schemeClr val="bg1">
                  <a:lumMod val="50000"/>
                </a:schemeClr>
              </a:solidFill>
              <a:custDash>
                <a:ds d="100000" sp="100000"/>
              </a:custDash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7600" y="3606800"/>
            <a:ext cx="4167960" cy="25364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35289" y="3429000"/>
            <a:ext cx="2589480" cy="2582242"/>
            <a:chOff x="7735289" y="3429000"/>
            <a:chExt cx="2589480" cy="2582242"/>
          </a:xfrm>
        </p:grpSpPr>
        <p:sp>
          <p:nvSpPr>
            <p:cNvPr id="37" name="CustomShape 14"/>
            <p:cNvSpPr/>
            <p:nvPr/>
          </p:nvSpPr>
          <p:spPr>
            <a:xfrm>
              <a:off x="7735289" y="3429000"/>
              <a:ext cx="2589480" cy="449640"/>
            </a:xfrm>
            <a:prstGeom prst="triangle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8" name="CustomShape 15"/>
            <p:cNvSpPr/>
            <p:nvPr/>
          </p:nvSpPr>
          <p:spPr>
            <a:xfrm>
              <a:off x="773528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9" name="CustomShape 16"/>
            <p:cNvSpPr/>
            <p:nvPr/>
          </p:nvSpPr>
          <p:spPr>
            <a:xfrm>
              <a:off x="840596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17"/>
            <p:cNvSpPr/>
            <p:nvPr/>
          </p:nvSpPr>
          <p:spPr>
            <a:xfrm>
              <a:off x="9076649" y="400528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1" name="CustomShape 18"/>
            <p:cNvSpPr/>
            <p:nvPr/>
          </p:nvSpPr>
          <p:spPr>
            <a:xfrm>
              <a:off x="9747329" y="3998808"/>
              <a:ext cx="577440" cy="13882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5" name="CustomShape 18"/>
            <p:cNvSpPr/>
            <p:nvPr/>
          </p:nvSpPr>
          <p:spPr>
            <a:xfrm>
              <a:off x="7735289" y="5483881"/>
              <a:ext cx="2589480" cy="52736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2" name="Группа 41"/>
          <p:cNvGrpSpPr/>
          <p:nvPr/>
        </p:nvGrpSpPr>
        <p:grpSpPr>
          <a:xfrm>
            <a:off x="248460" y="188821"/>
            <a:ext cx="481680" cy="481680"/>
            <a:chOff x="3071749" y="5262749"/>
            <a:chExt cx="481680" cy="481680"/>
          </a:xfrm>
        </p:grpSpPr>
        <p:sp>
          <p:nvSpPr>
            <p:cNvPr id="47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xmlns="" val="20737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5968830"/>
            <a:ext cx="12192000" cy="8763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1355859" y="237769"/>
            <a:ext cx="605481" cy="432732"/>
          </a:xfrm>
          <a:prstGeom prst="ellipse">
            <a:avLst/>
          </a:prstGeom>
          <a:solidFill>
            <a:srgbClr val="263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FDC38C9D-78D2-1343-9E0C-62925F33561F}" type="slidenum">
              <a:rPr lang="ru-RU" smtClean="0"/>
              <a:pPr algn="ctr"/>
              <a:t>9</a:t>
            </a:fld>
            <a:endParaRPr lang="ru-RU" dirty="0"/>
          </a:p>
        </p:txBody>
      </p:sp>
      <p:sp>
        <p:nvSpPr>
          <p:cNvPr id="33" name="CustomShape 2"/>
          <p:cNvSpPr/>
          <p:nvPr/>
        </p:nvSpPr>
        <p:spPr>
          <a:xfrm>
            <a:off x="730140" y="0"/>
            <a:ext cx="10848142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2. ЦІЛЬОВА БІЗНЕС МОДЕЛЬ </a:t>
            </a:r>
            <a:r>
              <a:rPr lang="ru-RU" sz="2200" b="1" spc="-1" dirty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УЗ БУДУЄТЬСЯ НА </a:t>
            </a:r>
            <a:r>
              <a:rPr lang="ru-RU" sz="2200" b="1" spc="-1" dirty="0" smtClean="0">
                <a:solidFill>
                  <a:srgbClr val="26384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5-ТИ БІЗНЕС-ВЕРТИКАЛЯХ</a:t>
            </a:r>
            <a:endParaRPr lang="ru-RU" sz="2200" spc="-1" dirty="0">
              <a:solidFill>
                <a:srgbClr val="26384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140" y="6258909"/>
            <a:ext cx="7771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chemeClr val="bg2">
                    <a:lumMod val="25000"/>
                  </a:schemeClr>
                </a:solidFill>
              </a:rPr>
              <a:t>ПАТ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Укрзалізниця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» 2017</a:t>
            </a:r>
            <a:endParaRPr lang="ru-RU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CustomShape 6"/>
          <p:cNvSpPr/>
          <p:nvPr/>
        </p:nvSpPr>
        <p:spPr>
          <a:xfrm>
            <a:off x="8024640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Послуги тяги</a:t>
            </a: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7" name="CustomShape 5"/>
          <p:cNvSpPr/>
          <p:nvPr/>
        </p:nvSpPr>
        <p:spPr>
          <a:xfrm>
            <a:off x="986283" y="820034"/>
            <a:ext cx="10219433" cy="1251750"/>
          </a:xfrm>
          <a:prstGeom prst="triangle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Корпоративний центр</a:t>
            </a:r>
            <a:endParaRPr lang="en-US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r>
              <a:rPr lang="uk-UA" sz="1200" i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Формування стратегічних політик</a:t>
            </a:r>
            <a:endParaRPr lang="uk-UA" sz="1600" i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CustomShape 15"/>
          <p:cNvSpPr/>
          <p:nvPr/>
        </p:nvSpPr>
        <p:spPr>
          <a:xfrm>
            <a:off x="3057457" y="5018877"/>
            <a:ext cx="8148260" cy="1019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Соціальний сектор</a:t>
            </a: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5436762" y="5305238"/>
            <a:ext cx="428753" cy="493116"/>
            <a:chOff x="2256696" y="5228046"/>
            <a:chExt cx="285120" cy="315720"/>
          </a:xfrm>
        </p:grpSpPr>
        <p:sp>
          <p:nvSpPr>
            <p:cNvPr id="59" name="CustomShape 50"/>
            <p:cNvSpPr/>
            <p:nvPr/>
          </p:nvSpPr>
          <p:spPr>
            <a:xfrm>
              <a:off x="2324736" y="5228046"/>
              <a:ext cx="149400" cy="178560"/>
            </a:xfrm>
            <a:custGeom>
              <a:avLst/>
              <a:gdLst/>
              <a:ahLst/>
              <a:cxnLst/>
              <a:rect l="l" t="t" r="r" b="b"/>
              <a:pathLst>
                <a:path w="2085942" h="2492640">
                  <a:moveTo>
                    <a:pt x="513527" y="694133"/>
                  </a:moveTo>
                  <a:cubicBezTo>
                    <a:pt x="457965" y="847327"/>
                    <a:pt x="319058" y="1012427"/>
                    <a:pt x="346840" y="1246583"/>
                  </a:cubicBezTo>
                  <a:cubicBezTo>
                    <a:pt x="311915" y="1180701"/>
                    <a:pt x="276990" y="1191020"/>
                    <a:pt x="242065" y="1098945"/>
                  </a:cubicBezTo>
                  <a:cubicBezTo>
                    <a:pt x="251590" y="1165620"/>
                    <a:pt x="246828" y="1263251"/>
                    <a:pt x="270640" y="1298970"/>
                  </a:cubicBezTo>
                  <a:lnTo>
                    <a:pt x="227777" y="1275158"/>
                  </a:lnTo>
                  <a:cubicBezTo>
                    <a:pt x="271432" y="1780776"/>
                    <a:pt x="605603" y="2326877"/>
                    <a:pt x="1037402" y="2341958"/>
                  </a:cubicBezTo>
                  <a:cubicBezTo>
                    <a:pt x="1294578" y="2317352"/>
                    <a:pt x="1739871" y="2073670"/>
                    <a:pt x="1851790" y="1275158"/>
                  </a:cubicBezTo>
                  <a:lnTo>
                    <a:pt x="1808927" y="1303733"/>
                  </a:lnTo>
                  <a:cubicBezTo>
                    <a:pt x="1832740" y="1233089"/>
                    <a:pt x="1813689" y="1217214"/>
                    <a:pt x="1837502" y="1113233"/>
                  </a:cubicBezTo>
                  <a:lnTo>
                    <a:pt x="1727965" y="1237058"/>
                  </a:lnTo>
                  <a:cubicBezTo>
                    <a:pt x="1735903" y="1020365"/>
                    <a:pt x="1696215" y="972739"/>
                    <a:pt x="1551752" y="694133"/>
                  </a:cubicBezTo>
                  <a:cubicBezTo>
                    <a:pt x="1265208" y="806052"/>
                    <a:pt x="923896" y="848914"/>
                    <a:pt x="513527" y="694133"/>
                  </a:cubicBezTo>
                  <a:close/>
                  <a:moveTo>
                    <a:pt x="1037454" y="1190"/>
                  </a:moveTo>
                  <a:cubicBezTo>
                    <a:pt x="1534859" y="-25797"/>
                    <a:pt x="2167718" y="406264"/>
                    <a:pt x="2077230" y="1255870"/>
                  </a:cubicBezTo>
                  <a:cubicBezTo>
                    <a:pt x="1981979" y="2005462"/>
                    <a:pt x="1544384" y="2502612"/>
                    <a:pt x="1037454" y="2491500"/>
                  </a:cubicBezTo>
                  <a:cubicBezTo>
                    <a:pt x="701974" y="2513726"/>
                    <a:pt x="116738" y="2215013"/>
                    <a:pt x="7202" y="1246345"/>
                  </a:cubicBezTo>
                  <a:cubicBezTo>
                    <a:pt x="-78522" y="268152"/>
                    <a:pt x="621011" y="-9923"/>
                    <a:pt x="1037454" y="1190"/>
                  </a:cubicBezTo>
                  <a:close/>
                </a:path>
              </a:pathLst>
            </a:custGeom>
            <a:solidFill>
              <a:schemeClr val="bg1"/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CustomShape 51"/>
            <p:cNvSpPr/>
            <p:nvPr/>
          </p:nvSpPr>
          <p:spPr>
            <a:xfrm>
              <a:off x="2256696" y="5399766"/>
              <a:ext cx="285120" cy="144000"/>
            </a:xfrm>
            <a:custGeom>
              <a:avLst/>
              <a:gdLst/>
              <a:ahLst/>
              <a:cxnLst/>
              <a:rect l="l" t="t" r="r" b="b"/>
              <a:pathLst>
                <a:path w="3972715" h="2012156">
                  <a:moveTo>
                    <a:pt x="2755357" y="0"/>
                  </a:moveTo>
                  <a:cubicBezTo>
                    <a:pt x="2709320" y="533400"/>
                    <a:pt x="1267869" y="595313"/>
                    <a:pt x="1217070" y="0"/>
                  </a:cubicBezTo>
                  <a:cubicBezTo>
                    <a:pt x="464595" y="4762"/>
                    <a:pt x="-106905" y="804863"/>
                    <a:pt x="16920" y="1485900"/>
                  </a:cubicBezTo>
                  <a:cubicBezTo>
                    <a:pt x="51845" y="1644650"/>
                    <a:pt x="139157" y="1936750"/>
                    <a:pt x="664620" y="1990725"/>
                  </a:cubicBezTo>
                  <a:cubicBezTo>
                    <a:pt x="1323432" y="2024063"/>
                    <a:pt x="2144170" y="2009776"/>
                    <a:pt x="2979195" y="2005013"/>
                  </a:cubicBezTo>
                  <a:cubicBezTo>
                    <a:pt x="3193508" y="2005013"/>
                    <a:pt x="3850733" y="2047875"/>
                    <a:pt x="3955508" y="1462087"/>
                  </a:cubicBezTo>
                  <a:cubicBezTo>
                    <a:pt x="4041233" y="1131887"/>
                    <a:pt x="3831682" y="101599"/>
                    <a:pt x="2755357" y="0"/>
                  </a:cubicBezTo>
                  <a:close/>
                </a:path>
              </a:pathLst>
            </a:custGeom>
            <a:solidFill>
              <a:schemeClr val="bg1"/>
            </a:solidFill>
            <a:ln w="936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34" name="CustomShape 6"/>
          <p:cNvSpPr/>
          <p:nvPr/>
        </p:nvSpPr>
        <p:spPr>
          <a:xfrm>
            <a:off x="6360283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Інфраст-руктура</a:t>
            </a: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5" name="Picture 38"/>
          <p:cNvPicPr>
            <a:picLocks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94016" y="4131452"/>
            <a:ext cx="628565" cy="514652"/>
          </a:xfrm>
          <a:prstGeom prst="rect">
            <a:avLst/>
          </a:prstGeom>
        </p:spPr>
      </p:pic>
      <p:sp>
        <p:nvSpPr>
          <p:cNvPr id="36" name="CustomShape 7"/>
          <p:cNvSpPr/>
          <p:nvPr/>
        </p:nvSpPr>
        <p:spPr>
          <a:xfrm>
            <a:off x="6957182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6"/>
          <p:cNvSpPr/>
          <p:nvPr/>
        </p:nvSpPr>
        <p:spPr>
          <a:xfrm>
            <a:off x="3031569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uk-UA" dirty="0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Вантажні </a:t>
            </a:r>
            <a:r>
              <a:rPr lang="uk-UA" dirty="0" err="1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переве-зення</a:t>
            </a:r>
            <a:r>
              <a:rPr lang="uk-UA" dirty="0">
                <a:solidFill>
                  <a:schemeClr val="lt1"/>
                </a:solidFill>
                <a:latin typeface="Century Gothic" charset="0"/>
                <a:ea typeface="Century Gothic" charset="0"/>
                <a:cs typeface="Century Gothic" charset="0"/>
              </a:rPr>
              <a:t> та логістика</a:t>
            </a: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uk-UA" dirty="0">
              <a:solidFill>
                <a:schemeClr val="lt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39" name="Изображение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77894" y="4203340"/>
            <a:ext cx="566429" cy="370876"/>
          </a:xfrm>
          <a:prstGeom prst="rect">
            <a:avLst/>
          </a:prstGeom>
        </p:spPr>
      </p:pic>
      <p:sp>
        <p:nvSpPr>
          <p:cNvPr id="41" name="CustomShape 7"/>
          <p:cNvSpPr/>
          <p:nvPr/>
        </p:nvSpPr>
        <p:spPr>
          <a:xfrm>
            <a:off x="3647042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CustomShape 6"/>
          <p:cNvSpPr/>
          <p:nvPr/>
        </p:nvSpPr>
        <p:spPr>
          <a:xfrm>
            <a:off x="4695926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Пасажир-</a:t>
            </a: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ські</a:t>
            </a: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переве-зення</a:t>
            </a: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4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5764" y="4080759"/>
            <a:ext cx="601980" cy="536010"/>
          </a:xfrm>
          <a:prstGeom prst="rect">
            <a:avLst/>
          </a:prstGeom>
        </p:spPr>
      </p:pic>
      <p:sp>
        <p:nvSpPr>
          <p:cNvPr id="45" name="CustomShape 7"/>
          <p:cNvSpPr/>
          <p:nvPr/>
        </p:nvSpPr>
        <p:spPr>
          <a:xfrm>
            <a:off x="5288145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7"/>
          <p:cNvSpPr/>
          <p:nvPr/>
        </p:nvSpPr>
        <p:spPr>
          <a:xfrm>
            <a:off x="8635436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9688998" y="2152756"/>
            <a:ext cx="1516719" cy="27675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uk-UA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Виробниц-тво</a:t>
            </a:r>
            <a:r>
              <a:rPr lang="uk-UA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entury Gothic" charset="0"/>
                <a:ea typeface="Century Gothic" charset="0"/>
                <a:cs typeface="Century Gothic" charset="0"/>
              </a:rPr>
              <a:t> та сервіс</a:t>
            </a: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 smtClean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  <a:p>
            <a:pPr algn="ctr">
              <a:lnSpc>
                <a:spcPct val="100000"/>
              </a:lnSpc>
            </a:pPr>
            <a:endParaRPr lang="uk-UA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51" name="Picture 34"/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5507" y="4103059"/>
            <a:ext cx="571439" cy="571439"/>
          </a:xfrm>
          <a:prstGeom prst="rect">
            <a:avLst/>
          </a:prstGeom>
        </p:spPr>
      </p:pic>
      <p:sp>
        <p:nvSpPr>
          <p:cNvPr id="52" name="CustomShape 7"/>
          <p:cNvSpPr/>
          <p:nvPr/>
        </p:nvSpPr>
        <p:spPr>
          <a:xfrm>
            <a:off x="10285897" y="2249137"/>
            <a:ext cx="322920" cy="312572"/>
          </a:xfrm>
          <a:prstGeom prst="ellipse">
            <a:avLst/>
          </a:prstGeom>
          <a:solidFill>
            <a:schemeClr val="bg1"/>
          </a:solidFill>
          <a:ln w="126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chemeClr val="accent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</a:t>
            </a:r>
            <a:endParaRPr lang="ru-RU" spc="-1" dirty="0">
              <a:solidFill>
                <a:schemeClr val="accent1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5" name="Изображение 2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553107" y="4137034"/>
            <a:ext cx="440417" cy="576512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986283" y="2071784"/>
            <a:ext cx="1855434" cy="3966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i="1" dirty="0" smtClean="0">
                <a:latin typeface="Calibri (Основной текст)"/>
              </a:rPr>
              <a:t>Надання </a:t>
            </a:r>
            <a:endParaRPr lang="en-US" sz="1400" i="1" dirty="0" smtClean="0">
              <a:latin typeface="Calibri (Основной текст)"/>
            </a:endParaRPr>
          </a:p>
          <a:p>
            <a:pPr algn="ctr"/>
            <a:r>
              <a:rPr lang="uk-UA" sz="1400" i="1" dirty="0" smtClean="0">
                <a:latin typeface="Calibri (Основной текст)"/>
              </a:rPr>
              <a:t>загально</a:t>
            </a:r>
            <a:r>
              <a:rPr lang="en-US" sz="1400" i="1" dirty="0" smtClean="0">
                <a:latin typeface="Calibri (Основной текст)"/>
              </a:rPr>
              <a:t>-</a:t>
            </a:r>
            <a:r>
              <a:rPr lang="uk-UA" sz="1400" i="1" dirty="0" smtClean="0">
                <a:latin typeface="Calibri (Основной текст)"/>
              </a:rPr>
              <a:t>корпоративних послуг</a:t>
            </a:r>
            <a:endParaRPr lang="ru-RU" sz="1400" i="1" dirty="0">
              <a:latin typeface="Calibri (Основной текст)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8460" y="188821"/>
            <a:ext cx="481680" cy="481680"/>
            <a:chOff x="3071749" y="5262749"/>
            <a:chExt cx="481680" cy="481680"/>
          </a:xfrm>
        </p:grpSpPr>
        <p:sp>
          <p:nvSpPr>
            <p:cNvPr id="32" name="CustomShape 14"/>
            <p:cNvSpPr/>
            <p:nvPr/>
          </p:nvSpPr>
          <p:spPr>
            <a:xfrm>
              <a:off x="3071749" y="5262749"/>
              <a:ext cx="481680" cy="481680"/>
            </a:xfrm>
            <a:prstGeom prst="ellipse">
              <a:avLst/>
            </a:prstGeom>
            <a:solidFill>
              <a:schemeClr val="bg1"/>
            </a:solidFill>
            <a:ln w="9360">
              <a:solidFill>
                <a:schemeClr val="tx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7" name="CustomShape 15"/>
            <p:cNvSpPr/>
            <p:nvPr/>
          </p:nvSpPr>
          <p:spPr>
            <a:xfrm>
              <a:off x="3303589" y="5664509"/>
              <a:ext cx="79560" cy="23760"/>
            </a:xfrm>
            <a:custGeom>
              <a:avLst/>
              <a:gdLst/>
              <a:ahLst/>
              <a:cxnLst/>
              <a:rect l="l" t="t" r="r" b="b"/>
              <a:pathLst>
                <a:path w="139" h="43">
                  <a:moveTo>
                    <a:pt x="0" y="43"/>
                  </a:moveTo>
                  <a:lnTo>
                    <a:pt x="139" y="12"/>
                  </a:lnTo>
                  <a:lnTo>
                    <a:pt x="139" y="0"/>
                  </a:lnTo>
                  <a:lnTo>
                    <a:pt x="0" y="2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16"/>
            <p:cNvSpPr/>
            <p:nvPr/>
          </p:nvSpPr>
          <p:spPr>
            <a:xfrm>
              <a:off x="3303589" y="5435549"/>
              <a:ext cx="79560" cy="11160"/>
            </a:xfrm>
            <a:custGeom>
              <a:avLst/>
              <a:gdLst/>
              <a:ahLst/>
              <a:cxnLst/>
              <a:rect l="l" t="t" r="r" b="b"/>
              <a:pathLst>
                <a:path w="139" h="21">
                  <a:moveTo>
                    <a:pt x="0" y="0"/>
                  </a:moveTo>
                  <a:lnTo>
                    <a:pt x="0" y="9"/>
                  </a:lnTo>
                  <a:lnTo>
                    <a:pt x="139" y="21"/>
                  </a:lnTo>
                  <a:lnTo>
                    <a:pt x="13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17"/>
            <p:cNvSpPr/>
            <p:nvPr/>
          </p:nvSpPr>
          <p:spPr>
            <a:xfrm>
              <a:off x="3303589" y="5444909"/>
              <a:ext cx="76680" cy="228600"/>
            </a:xfrm>
            <a:custGeom>
              <a:avLst/>
              <a:gdLst/>
              <a:ahLst/>
              <a:cxnLst/>
              <a:rect l="l" t="t" r="r" b="b"/>
              <a:pathLst>
                <a:path w="134" h="395">
                  <a:moveTo>
                    <a:pt x="0" y="0"/>
                  </a:moveTo>
                  <a:lnTo>
                    <a:pt x="0" y="395"/>
                  </a:lnTo>
                  <a:lnTo>
                    <a:pt x="134" y="371"/>
                  </a:lnTo>
                  <a:lnTo>
                    <a:pt x="134" y="12"/>
                  </a:lnTo>
                  <a:lnTo>
                    <a:pt x="0" y="0"/>
                  </a:lnTo>
                  <a:close/>
                  <a:moveTo>
                    <a:pt x="33" y="378"/>
                  </a:moveTo>
                  <a:lnTo>
                    <a:pt x="14" y="383"/>
                  </a:lnTo>
                  <a:lnTo>
                    <a:pt x="14" y="362"/>
                  </a:lnTo>
                  <a:lnTo>
                    <a:pt x="33" y="359"/>
                  </a:lnTo>
                  <a:lnTo>
                    <a:pt x="33" y="378"/>
                  </a:lnTo>
                  <a:close/>
                  <a:moveTo>
                    <a:pt x="33" y="352"/>
                  </a:moveTo>
                  <a:lnTo>
                    <a:pt x="14" y="355"/>
                  </a:lnTo>
                  <a:lnTo>
                    <a:pt x="14" y="336"/>
                  </a:lnTo>
                  <a:lnTo>
                    <a:pt x="33" y="333"/>
                  </a:lnTo>
                  <a:lnTo>
                    <a:pt x="33" y="352"/>
                  </a:lnTo>
                  <a:close/>
                  <a:moveTo>
                    <a:pt x="33" y="326"/>
                  </a:moveTo>
                  <a:lnTo>
                    <a:pt x="14" y="329"/>
                  </a:lnTo>
                  <a:lnTo>
                    <a:pt x="14" y="307"/>
                  </a:lnTo>
                  <a:lnTo>
                    <a:pt x="33" y="307"/>
                  </a:lnTo>
                  <a:lnTo>
                    <a:pt x="33" y="326"/>
                  </a:lnTo>
                  <a:close/>
                  <a:moveTo>
                    <a:pt x="33" y="298"/>
                  </a:moveTo>
                  <a:lnTo>
                    <a:pt x="14" y="300"/>
                  </a:lnTo>
                  <a:lnTo>
                    <a:pt x="14" y="281"/>
                  </a:lnTo>
                  <a:lnTo>
                    <a:pt x="33" y="279"/>
                  </a:lnTo>
                  <a:lnTo>
                    <a:pt x="33" y="298"/>
                  </a:lnTo>
                  <a:close/>
                  <a:moveTo>
                    <a:pt x="33" y="272"/>
                  </a:moveTo>
                  <a:lnTo>
                    <a:pt x="14" y="274"/>
                  </a:lnTo>
                  <a:lnTo>
                    <a:pt x="14" y="255"/>
                  </a:lnTo>
                  <a:lnTo>
                    <a:pt x="33" y="253"/>
                  </a:lnTo>
                  <a:lnTo>
                    <a:pt x="33" y="272"/>
                  </a:lnTo>
                  <a:close/>
                  <a:moveTo>
                    <a:pt x="33" y="246"/>
                  </a:moveTo>
                  <a:lnTo>
                    <a:pt x="14" y="246"/>
                  </a:lnTo>
                  <a:lnTo>
                    <a:pt x="14" y="227"/>
                  </a:lnTo>
                  <a:lnTo>
                    <a:pt x="33" y="227"/>
                  </a:lnTo>
                  <a:lnTo>
                    <a:pt x="33" y="246"/>
                  </a:lnTo>
                  <a:close/>
                  <a:moveTo>
                    <a:pt x="33" y="220"/>
                  </a:moveTo>
                  <a:lnTo>
                    <a:pt x="14" y="220"/>
                  </a:lnTo>
                  <a:lnTo>
                    <a:pt x="14" y="201"/>
                  </a:lnTo>
                  <a:lnTo>
                    <a:pt x="33" y="199"/>
                  </a:lnTo>
                  <a:lnTo>
                    <a:pt x="33" y="220"/>
                  </a:lnTo>
                  <a:close/>
                  <a:moveTo>
                    <a:pt x="33" y="192"/>
                  </a:moveTo>
                  <a:lnTo>
                    <a:pt x="14" y="194"/>
                  </a:lnTo>
                  <a:lnTo>
                    <a:pt x="14" y="173"/>
                  </a:lnTo>
                  <a:lnTo>
                    <a:pt x="33" y="173"/>
                  </a:lnTo>
                  <a:lnTo>
                    <a:pt x="33" y="192"/>
                  </a:lnTo>
                  <a:close/>
                  <a:moveTo>
                    <a:pt x="33" y="166"/>
                  </a:moveTo>
                  <a:lnTo>
                    <a:pt x="14" y="166"/>
                  </a:lnTo>
                  <a:lnTo>
                    <a:pt x="14" y="147"/>
                  </a:lnTo>
                  <a:lnTo>
                    <a:pt x="33" y="147"/>
                  </a:lnTo>
                  <a:lnTo>
                    <a:pt x="33" y="166"/>
                  </a:lnTo>
                  <a:close/>
                  <a:moveTo>
                    <a:pt x="33" y="140"/>
                  </a:moveTo>
                  <a:lnTo>
                    <a:pt x="14" y="140"/>
                  </a:lnTo>
                  <a:lnTo>
                    <a:pt x="14" y="121"/>
                  </a:lnTo>
                  <a:lnTo>
                    <a:pt x="33" y="121"/>
                  </a:lnTo>
                  <a:lnTo>
                    <a:pt x="33" y="140"/>
                  </a:lnTo>
                  <a:close/>
                  <a:moveTo>
                    <a:pt x="33" y="111"/>
                  </a:moveTo>
                  <a:lnTo>
                    <a:pt x="14" y="111"/>
                  </a:lnTo>
                  <a:lnTo>
                    <a:pt x="14" y="92"/>
                  </a:lnTo>
                  <a:lnTo>
                    <a:pt x="33" y="92"/>
                  </a:lnTo>
                  <a:lnTo>
                    <a:pt x="33" y="111"/>
                  </a:lnTo>
                  <a:close/>
                  <a:moveTo>
                    <a:pt x="33" y="85"/>
                  </a:moveTo>
                  <a:lnTo>
                    <a:pt x="14" y="85"/>
                  </a:lnTo>
                  <a:lnTo>
                    <a:pt x="14" y="66"/>
                  </a:lnTo>
                  <a:lnTo>
                    <a:pt x="33" y="66"/>
                  </a:lnTo>
                  <a:lnTo>
                    <a:pt x="33" y="85"/>
                  </a:lnTo>
                  <a:close/>
                  <a:moveTo>
                    <a:pt x="33" y="59"/>
                  </a:moveTo>
                  <a:lnTo>
                    <a:pt x="14" y="59"/>
                  </a:lnTo>
                  <a:lnTo>
                    <a:pt x="14" y="38"/>
                  </a:lnTo>
                  <a:lnTo>
                    <a:pt x="33" y="40"/>
                  </a:lnTo>
                  <a:lnTo>
                    <a:pt x="33" y="59"/>
                  </a:lnTo>
                  <a:close/>
                  <a:moveTo>
                    <a:pt x="33" y="33"/>
                  </a:moveTo>
                  <a:lnTo>
                    <a:pt x="14" y="31"/>
                  </a:lnTo>
                  <a:lnTo>
                    <a:pt x="14" y="12"/>
                  </a:lnTo>
                  <a:lnTo>
                    <a:pt x="33" y="14"/>
                  </a:lnTo>
                  <a:lnTo>
                    <a:pt x="33" y="33"/>
                  </a:lnTo>
                  <a:close/>
                  <a:moveTo>
                    <a:pt x="59" y="373"/>
                  </a:moveTo>
                  <a:lnTo>
                    <a:pt x="42" y="376"/>
                  </a:lnTo>
                  <a:lnTo>
                    <a:pt x="40" y="378"/>
                  </a:lnTo>
                  <a:lnTo>
                    <a:pt x="40" y="359"/>
                  </a:lnTo>
                  <a:lnTo>
                    <a:pt x="59" y="355"/>
                  </a:lnTo>
                  <a:lnTo>
                    <a:pt x="59" y="373"/>
                  </a:lnTo>
                  <a:close/>
                  <a:moveTo>
                    <a:pt x="59" y="347"/>
                  </a:moveTo>
                  <a:lnTo>
                    <a:pt x="40" y="350"/>
                  </a:lnTo>
                  <a:lnTo>
                    <a:pt x="40" y="331"/>
                  </a:lnTo>
                  <a:lnTo>
                    <a:pt x="59" y="329"/>
                  </a:lnTo>
                  <a:lnTo>
                    <a:pt x="59" y="347"/>
                  </a:lnTo>
                  <a:close/>
                  <a:moveTo>
                    <a:pt x="59" y="321"/>
                  </a:moveTo>
                  <a:lnTo>
                    <a:pt x="40" y="324"/>
                  </a:lnTo>
                  <a:lnTo>
                    <a:pt x="40" y="305"/>
                  </a:lnTo>
                  <a:lnTo>
                    <a:pt x="59" y="303"/>
                  </a:lnTo>
                  <a:lnTo>
                    <a:pt x="59" y="321"/>
                  </a:lnTo>
                  <a:close/>
                  <a:moveTo>
                    <a:pt x="59" y="296"/>
                  </a:moveTo>
                  <a:lnTo>
                    <a:pt x="40" y="298"/>
                  </a:lnTo>
                  <a:lnTo>
                    <a:pt x="40" y="279"/>
                  </a:lnTo>
                  <a:lnTo>
                    <a:pt x="59" y="277"/>
                  </a:lnTo>
                  <a:lnTo>
                    <a:pt x="59" y="296"/>
                  </a:lnTo>
                  <a:close/>
                  <a:moveTo>
                    <a:pt x="59" y="270"/>
                  </a:moveTo>
                  <a:lnTo>
                    <a:pt x="40" y="272"/>
                  </a:lnTo>
                  <a:lnTo>
                    <a:pt x="40" y="253"/>
                  </a:lnTo>
                  <a:lnTo>
                    <a:pt x="59" y="251"/>
                  </a:lnTo>
                  <a:lnTo>
                    <a:pt x="59" y="270"/>
                  </a:lnTo>
                  <a:close/>
                  <a:moveTo>
                    <a:pt x="59" y="244"/>
                  </a:moveTo>
                  <a:lnTo>
                    <a:pt x="40" y="246"/>
                  </a:lnTo>
                  <a:lnTo>
                    <a:pt x="40" y="227"/>
                  </a:lnTo>
                  <a:lnTo>
                    <a:pt x="59" y="225"/>
                  </a:lnTo>
                  <a:lnTo>
                    <a:pt x="59" y="244"/>
                  </a:lnTo>
                  <a:close/>
                  <a:moveTo>
                    <a:pt x="59" y="218"/>
                  </a:moveTo>
                  <a:lnTo>
                    <a:pt x="40" y="218"/>
                  </a:lnTo>
                  <a:lnTo>
                    <a:pt x="40" y="199"/>
                  </a:lnTo>
                  <a:lnTo>
                    <a:pt x="59" y="199"/>
                  </a:lnTo>
                  <a:lnTo>
                    <a:pt x="59" y="218"/>
                  </a:lnTo>
                  <a:close/>
                  <a:moveTo>
                    <a:pt x="59" y="192"/>
                  </a:moveTo>
                  <a:lnTo>
                    <a:pt x="40" y="192"/>
                  </a:lnTo>
                  <a:lnTo>
                    <a:pt x="40" y="173"/>
                  </a:lnTo>
                  <a:lnTo>
                    <a:pt x="59" y="173"/>
                  </a:lnTo>
                  <a:lnTo>
                    <a:pt x="59" y="192"/>
                  </a:lnTo>
                  <a:close/>
                  <a:moveTo>
                    <a:pt x="59" y="166"/>
                  </a:moveTo>
                  <a:lnTo>
                    <a:pt x="40" y="166"/>
                  </a:lnTo>
                  <a:lnTo>
                    <a:pt x="40" y="147"/>
                  </a:lnTo>
                  <a:lnTo>
                    <a:pt x="59" y="147"/>
                  </a:lnTo>
                  <a:lnTo>
                    <a:pt x="59" y="166"/>
                  </a:lnTo>
                  <a:close/>
                  <a:moveTo>
                    <a:pt x="59" y="140"/>
                  </a:moveTo>
                  <a:lnTo>
                    <a:pt x="40" y="140"/>
                  </a:lnTo>
                  <a:lnTo>
                    <a:pt x="40" y="121"/>
                  </a:lnTo>
                  <a:lnTo>
                    <a:pt x="59" y="121"/>
                  </a:lnTo>
                  <a:lnTo>
                    <a:pt x="59" y="140"/>
                  </a:lnTo>
                  <a:close/>
                  <a:moveTo>
                    <a:pt x="59" y="111"/>
                  </a:moveTo>
                  <a:lnTo>
                    <a:pt x="40" y="111"/>
                  </a:lnTo>
                  <a:lnTo>
                    <a:pt x="40" y="92"/>
                  </a:lnTo>
                  <a:lnTo>
                    <a:pt x="59" y="95"/>
                  </a:lnTo>
                  <a:lnTo>
                    <a:pt x="59" y="111"/>
                  </a:lnTo>
                  <a:close/>
                  <a:moveTo>
                    <a:pt x="59" y="85"/>
                  </a:moveTo>
                  <a:lnTo>
                    <a:pt x="40" y="85"/>
                  </a:lnTo>
                  <a:lnTo>
                    <a:pt x="40" y="66"/>
                  </a:lnTo>
                  <a:lnTo>
                    <a:pt x="59" y="69"/>
                  </a:lnTo>
                  <a:lnTo>
                    <a:pt x="59" y="85"/>
                  </a:lnTo>
                  <a:close/>
                  <a:moveTo>
                    <a:pt x="59" y="59"/>
                  </a:moveTo>
                  <a:lnTo>
                    <a:pt x="40" y="59"/>
                  </a:lnTo>
                  <a:lnTo>
                    <a:pt x="40" y="40"/>
                  </a:lnTo>
                  <a:lnTo>
                    <a:pt x="59" y="43"/>
                  </a:lnTo>
                  <a:lnTo>
                    <a:pt x="59" y="59"/>
                  </a:lnTo>
                  <a:close/>
                  <a:moveTo>
                    <a:pt x="59" y="33"/>
                  </a:moveTo>
                  <a:lnTo>
                    <a:pt x="40" y="33"/>
                  </a:lnTo>
                  <a:lnTo>
                    <a:pt x="40" y="14"/>
                  </a:lnTo>
                  <a:lnTo>
                    <a:pt x="49" y="14"/>
                  </a:lnTo>
                  <a:lnTo>
                    <a:pt x="59" y="14"/>
                  </a:lnTo>
                  <a:lnTo>
                    <a:pt x="59" y="33"/>
                  </a:lnTo>
                  <a:close/>
                  <a:moveTo>
                    <a:pt x="80" y="371"/>
                  </a:moveTo>
                  <a:lnTo>
                    <a:pt x="73" y="371"/>
                  </a:lnTo>
                  <a:lnTo>
                    <a:pt x="66" y="373"/>
                  </a:lnTo>
                  <a:lnTo>
                    <a:pt x="66" y="355"/>
                  </a:lnTo>
                  <a:lnTo>
                    <a:pt x="80" y="352"/>
                  </a:lnTo>
                  <a:lnTo>
                    <a:pt x="80" y="371"/>
                  </a:lnTo>
                  <a:close/>
                  <a:moveTo>
                    <a:pt x="80" y="345"/>
                  </a:moveTo>
                  <a:lnTo>
                    <a:pt x="66" y="347"/>
                  </a:lnTo>
                  <a:lnTo>
                    <a:pt x="66" y="329"/>
                  </a:lnTo>
                  <a:lnTo>
                    <a:pt x="80" y="326"/>
                  </a:lnTo>
                  <a:lnTo>
                    <a:pt x="80" y="345"/>
                  </a:lnTo>
                  <a:close/>
                  <a:moveTo>
                    <a:pt x="80" y="319"/>
                  </a:moveTo>
                  <a:lnTo>
                    <a:pt x="66" y="321"/>
                  </a:lnTo>
                  <a:lnTo>
                    <a:pt x="66" y="303"/>
                  </a:lnTo>
                  <a:lnTo>
                    <a:pt x="80" y="300"/>
                  </a:lnTo>
                  <a:lnTo>
                    <a:pt x="80" y="319"/>
                  </a:lnTo>
                  <a:close/>
                  <a:moveTo>
                    <a:pt x="80" y="293"/>
                  </a:moveTo>
                  <a:lnTo>
                    <a:pt x="66" y="296"/>
                  </a:lnTo>
                  <a:lnTo>
                    <a:pt x="66" y="277"/>
                  </a:lnTo>
                  <a:lnTo>
                    <a:pt x="80" y="274"/>
                  </a:lnTo>
                  <a:lnTo>
                    <a:pt x="80" y="293"/>
                  </a:lnTo>
                  <a:close/>
                  <a:moveTo>
                    <a:pt x="80" y="267"/>
                  </a:moveTo>
                  <a:lnTo>
                    <a:pt x="66" y="270"/>
                  </a:lnTo>
                  <a:lnTo>
                    <a:pt x="66" y="251"/>
                  </a:lnTo>
                  <a:lnTo>
                    <a:pt x="80" y="248"/>
                  </a:lnTo>
                  <a:lnTo>
                    <a:pt x="80" y="267"/>
                  </a:lnTo>
                  <a:close/>
                  <a:moveTo>
                    <a:pt x="80" y="241"/>
                  </a:moveTo>
                  <a:lnTo>
                    <a:pt x="66" y="244"/>
                  </a:lnTo>
                  <a:lnTo>
                    <a:pt x="66" y="225"/>
                  </a:lnTo>
                  <a:lnTo>
                    <a:pt x="80" y="222"/>
                  </a:lnTo>
                  <a:lnTo>
                    <a:pt x="80" y="241"/>
                  </a:lnTo>
                  <a:close/>
                  <a:moveTo>
                    <a:pt x="80" y="215"/>
                  </a:moveTo>
                  <a:lnTo>
                    <a:pt x="66" y="218"/>
                  </a:lnTo>
                  <a:lnTo>
                    <a:pt x="66" y="199"/>
                  </a:lnTo>
                  <a:lnTo>
                    <a:pt x="80" y="196"/>
                  </a:lnTo>
                  <a:lnTo>
                    <a:pt x="80" y="215"/>
                  </a:lnTo>
                  <a:close/>
                  <a:moveTo>
                    <a:pt x="80" y="189"/>
                  </a:moveTo>
                  <a:lnTo>
                    <a:pt x="66" y="192"/>
                  </a:lnTo>
                  <a:lnTo>
                    <a:pt x="66" y="173"/>
                  </a:lnTo>
                  <a:lnTo>
                    <a:pt x="80" y="173"/>
                  </a:lnTo>
                  <a:lnTo>
                    <a:pt x="80" y="189"/>
                  </a:lnTo>
                  <a:close/>
                  <a:moveTo>
                    <a:pt x="80" y="163"/>
                  </a:moveTo>
                  <a:lnTo>
                    <a:pt x="66" y="166"/>
                  </a:lnTo>
                  <a:lnTo>
                    <a:pt x="66" y="147"/>
                  </a:lnTo>
                  <a:lnTo>
                    <a:pt x="80" y="147"/>
                  </a:lnTo>
                  <a:lnTo>
                    <a:pt x="80" y="163"/>
                  </a:lnTo>
                  <a:close/>
                  <a:moveTo>
                    <a:pt x="80" y="137"/>
                  </a:moveTo>
                  <a:lnTo>
                    <a:pt x="66" y="140"/>
                  </a:lnTo>
                  <a:lnTo>
                    <a:pt x="66" y="121"/>
                  </a:lnTo>
                  <a:lnTo>
                    <a:pt x="80" y="121"/>
                  </a:lnTo>
                  <a:lnTo>
                    <a:pt x="80" y="137"/>
                  </a:lnTo>
                  <a:close/>
                  <a:moveTo>
                    <a:pt x="80" y="114"/>
                  </a:moveTo>
                  <a:lnTo>
                    <a:pt x="66" y="114"/>
                  </a:lnTo>
                  <a:lnTo>
                    <a:pt x="66" y="95"/>
                  </a:lnTo>
                  <a:lnTo>
                    <a:pt x="80" y="95"/>
                  </a:lnTo>
                  <a:lnTo>
                    <a:pt x="80" y="114"/>
                  </a:lnTo>
                  <a:close/>
                  <a:moveTo>
                    <a:pt x="80" y="88"/>
                  </a:moveTo>
                  <a:lnTo>
                    <a:pt x="66" y="88"/>
                  </a:lnTo>
                  <a:lnTo>
                    <a:pt x="66" y="69"/>
                  </a:lnTo>
                  <a:lnTo>
                    <a:pt x="80" y="69"/>
                  </a:lnTo>
                  <a:lnTo>
                    <a:pt x="80" y="88"/>
                  </a:lnTo>
                  <a:close/>
                  <a:moveTo>
                    <a:pt x="80" y="62"/>
                  </a:moveTo>
                  <a:lnTo>
                    <a:pt x="66" y="59"/>
                  </a:lnTo>
                  <a:lnTo>
                    <a:pt x="66" y="43"/>
                  </a:lnTo>
                  <a:lnTo>
                    <a:pt x="80" y="43"/>
                  </a:lnTo>
                  <a:lnTo>
                    <a:pt x="80" y="62"/>
                  </a:lnTo>
                  <a:close/>
                  <a:moveTo>
                    <a:pt x="80" y="36"/>
                  </a:moveTo>
                  <a:lnTo>
                    <a:pt x="66" y="33"/>
                  </a:lnTo>
                  <a:lnTo>
                    <a:pt x="66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0" y="36"/>
                  </a:lnTo>
                  <a:close/>
                  <a:moveTo>
                    <a:pt x="101" y="366"/>
                  </a:moveTo>
                  <a:lnTo>
                    <a:pt x="96" y="366"/>
                  </a:lnTo>
                  <a:lnTo>
                    <a:pt x="89" y="369"/>
                  </a:lnTo>
                  <a:lnTo>
                    <a:pt x="89" y="350"/>
                  </a:lnTo>
                  <a:lnTo>
                    <a:pt x="101" y="347"/>
                  </a:lnTo>
                  <a:lnTo>
                    <a:pt x="101" y="366"/>
                  </a:lnTo>
                  <a:close/>
                  <a:moveTo>
                    <a:pt x="101" y="340"/>
                  </a:moveTo>
                  <a:lnTo>
                    <a:pt x="89" y="343"/>
                  </a:lnTo>
                  <a:lnTo>
                    <a:pt x="89" y="324"/>
                  </a:lnTo>
                  <a:lnTo>
                    <a:pt x="101" y="324"/>
                  </a:lnTo>
                  <a:lnTo>
                    <a:pt x="101" y="340"/>
                  </a:lnTo>
                  <a:close/>
                  <a:moveTo>
                    <a:pt x="101" y="314"/>
                  </a:moveTo>
                  <a:lnTo>
                    <a:pt x="89" y="317"/>
                  </a:lnTo>
                  <a:lnTo>
                    <a:pt x="89" y="300"/>
                  </a:lnTo>
                  <a:lnTo>
                    <a:pt x="101" y="298"/>
                  </a:lnTo>
                  <a:lnTo>
                    <a:pt x="101" y="314"/>
                  </a:lnTo>
                  <a:close/>
                  <a:moveTo>
                    <a:pt x="101" y="291"/>
                  </a:moveTo>
                  <a:lnTo>
                    <a:pt x="89" y="291"/>
                  </a:lnTo>
                  <a:lnTo>
                    <a:pt x="89" y="274"/>
                  </a:lnTo>
                  <a:lnTo>
                    <a:pt x="101" y="272"/>
                  </a:lnTo>
                  <a:lnTo>
                    <a:pt x="101" y="291"/>
                  </a:lnTo>
                  <a:close/>
                  <a:moveTo>
                    <a:pt x="101" y="265"/>
                  </a:moveTo>
                  <a:lnTo>
                    <a:pt x="89" y="267"/>
                  </a:lnTo>
                  <a:lnTo>
                    <a:pt x="89" y="248"/>
                  </a:lnTo>
                  <a:lnTo>
                    <a:pt x="101" y="246"/>
                  </a:lnTo>
                  <a:lnTo>
                    <a:pt x="101" y="265"/>
                  </a:lnTo>
                  <a:close/>
                  <a:moveTo>
                    <a:pt x="101" y="239"/>
                  </a:moveTo>
                  <a:lnTo>
                    <a:pt x="89" y="241"/>
                  </a:lnTo>
                  <a:lnTo>
                    <a:pt x="89" y="222"/>
                  </a:lnTo>
                  <a:lnTo>
                    <a:pt x="101" y="222"/>
                  </a:lnTo>
                  <a:lnTo>
                    <a:pt x="101" y="239"/>
                  </a:lnTo>
                  <a:close/>
                  <a:moveTo>
                    <a:pt x="101" y="215"/>
                  </a:moveTo>
                  <a:lnTo>
                    <a:pt x="89" y="215"/>
                  </a:lnTo>
                  <a:lnTo>
                    <a:pt x="89" y="196"/>
                  </a:lnTo>
                  <a:lnTo>
                    <a:pt x="101" y="196"/>
                  </a:lnTo>
                  <a:lnTo>
                    <a:pt x="101" y="215"/>
                  </a:lnTo>
                  <a:close/>
                  <a:moveTo>
                    <a:pt x="101" y="189"/>
                  </a:moveTo>
                  <a:lnTo>
                    <a:pt x="89" y="189"/>
                  </a:lnTo>
                  <a:lnTo>
                    <a:pt x="89" y="170"/>
                  </a:lnTo>
                  <a:lnTo>
                    <a:pt x="101" y="170"/>
                  </a:lnTo>
                  <a:lnTo>
                    <a:pt x="101" y="189"/>
                  </a:lnTo>
                  <a:close/>
                  <a:moveTo>
                    <a:pt x="101" y="163"/>
                  </a:moveTo>
                  <a:lnTo>
                    <a:pt x="89" y="163"/>
                  </a:lnTo>
                  <a:lnTo>
                    <a:pt x="89" y="147"/>
                  </a:lnTo>
                  <a:lnTo>
                    <a:pt x="101" y="147"/>
                  </a:lnTo>
                  <a:lnTo>
                    <a:pt x="101" y="163"/>
                  </a:lnTo>
                  <a:close/>
                  <a:moveTo>
                    <a:pt x="101" y="137"/>
                  </a:moveTo>
                  <a:lnTo>
                    <a:pt x="89" y="137"/>
                  </a:lnTo>
                  <a:lnTo>
                    <a:pt x="89" y="121"/>
                  </a:lnTo>
                  <a:lnTo>
                    <a:pt x="101" y="121"/>
                  </a:lnTo>
                  <a:lnTo>
                    <a:pt x="101" y="137"/>
                  </a:lnTo>
                  <a:close/>
                  <a:moveTo>
                    <a:pt x="101" y="114"/>
                  </a:moveTo>
                  <a:lnTo>
                    <a:pt x="89" y="114"/>
                  </a:lnTo>
                  <a:lnTo>
                    <a:pt x="89" y="95"/>
                  </a:lnTo>
                  <a:lnTo>
                    <a:pt x="101" y="95"/>
                  </a:lnTo>
                  <a:lnTo>
                    <a:pt x="101" y="114"/>
                  </a:lnTo>
                  <a:close/>
                  <a:moveTo>
                    <a:pt x="101" y="88"/>
                  </a:moveTo>
                  <a:lnTo>
                    <a:pt x="89" y="88"/>
                  </a:lnTo>
                  <a:lnTo>
                    <a:pt x="89" y="69"/>
                  </a:lnTo>
                  <a:lnTo>
                    <a:pt x="101" y="69"/>
                  </a:lnTo>
                  <a:lnTo>
                    <a:pt x="101" y="88"/>
                  </a:lnTo>
                  <a:close/>
                  <a:moveTo>
                    <a:pt x="101" y="62"/>
                  </a:moveTo>
                  <a:lnTo>
                    <a:pt x="89" y="62"/>
                  </a:lnTo>
                  <a:lnTo>
                    <a:pt x="89" y="43"/>
                  </a:lnTo>
                  <a:lnTo>
                    <a:pt x="101" y="45"/>
                  </a:lnTo>
                  <a:lnTo>
                    <a:pt x="101" y="62"/>
                  </a:lnTo>
                  <a:close/>
                  <a:moveTo>
                    <a:pt x="101" y="36"/>
                  </a:moveTo>
                  <a:lnTo>
                    <a:pt x="89" y="36"/>
                  </a:lnTo>
                  <a:lnTo>
                    <a:pt x="89" y="17"/>
                  </a:lnTo>
                  <a:lnTo>
                    <a:pt x="101" y="19"/>
                  </a:lnTo>
                  <a:lnTo>
                    <a:pt x="101" y="36"/>
                  </a:lnTo>
                  <a:close/>
                  <a:moveTo>
                    <a:pt x="122" y="362"/>
                  </a:moveTo>
                  <a:lnTo>
                    <a:pt x="108" y="364"/>
                  </a:lnTo>
                  <a:lnTo>
                    <a:pt x="108" y="347"/>
                  </a:lnTo>
                  <a:lnTo>
                    <a:pt x="122" y="345"/>
                  </a:lnTo>
                  <a:lnTo>
                    <a:pt x="122" y="362"/>
                  </a:lnTo>
                  <a:close/>
                  <a:moveTo>
                    <a:pt x="122" y="338"/>
                  </a:moveTo>
                  <a:lnTo>
                    <a:pt x="108" y="340"/>
                  </a:lnTo>
                  <a:lnTo>
                    <a:pt x="108" y="321"/>
                  </a:lnTo>
                  <a:lnTo>
                    <a:pt x="122" y="319"/>
                  </a:lnTo>
                  <a:lnTo>
                    <a:pt x="122" y="338"/>
                  </a:lnTo>
                  <a:close/>
                  <a:moveTo>
                    <a:pt x="122" y="312"/>
                  </a:moveTo>
                  <a:lnTo>
                    <a:pt x="108" y="314"/>
                  </a:lnTo>
                  <a:lnTo>
                    <a:pt x="108" y="298"/>
                  </a:lnTo>
                  <a:lnTo>
                    <a:pt x="122" y="296"/>
                  </a:lnTo>
                  <a:lnTo>
                    <a:pt x="122" y="312"/>
                  </a:lnTo>
                  <a:close/>
                  <a:moveTo>
                    <a:pt x="122" y="288"/>
                  </a:moveTo>
                  <a:lnTo>
                    <a:pt x="108" y="288"/>
                  </a:lnTo>
                  <a:lnTo>
                    <a:pt x="108" y="272"/>
                  </a:lnTo>
                  <a:lnTo>
                    <a:pt x="122" y="270"/>
                  </a:lnTo>
                  <a:lnTo>
                    <a:pt x="122" y="288"/>
                  </a:lnTo>
                  <a:close/>
                  <a:moveTo>
                    <a:pt x="122" y="262"/>
                  </a:moveTo>
                  <a:lnTo>
                    <a:pt x="108" y="265"/>
                  </a:lnTo>
                  <a:lnTo>
                    <a:pt x="108" y="246"/>
                  </a:lnTo>
                  <a:lnTo>
                    <a:pt x="122" y="246"/>
                  </a:lnTo>
                  <a:lnTo>
                    <a:pt x="122" y="262"/>
                  </a:lnTo>
                  <a:close/>
                  <a:moveTo>
                    <a:pt x="122" y="239"/>
                  </a:moveTo>
                  <a:lnTo>
                    <a:pt x="108" y="239"/>
                  </a:lnTo>
                  <a:lnTo>
                    <a:pt x="108" y="222"/>
                  </a:lnTo>
                  <a:lnTo>
                    <a:pt x="122" y="220"/>
                  </a:lnTo>
                  <a:lnTo>
                    <a:pt x="122" y="239"/>
                  </a:lnTo>
                  <a:close/>
                  <a:moveTo>
                    <a:pt x="122" y="213"/>
                  </a:moveTo>
                  <a:lnTo>
                    <a:pt x="108" y="213"/>
                  </a:lnTo>
                  <a:lnTo>
                    <a:pt x="108" y="196"/>
                  </a:lnTo>
                  <a:lnTo>
                    <a:pt x="122" y="196"/>
                  </a:lnTo>
                  <a:lnTo>
                    <a:pt x="122" y="213"/>
                  </a:lnTo>
                  <a:close/>
                  <a:moveTo>
                    <a:pt x="122" y="187"/>
                  </a:moveTo>
                  <a:lnTo>
                    <a:pt x="108" y="189"/>
                  </a:lnTo>
                  <a:lnTo>
                    <a:pt x="108" y="170"/>
                  </a:lnTo>
                  <a:lnTo>
                    <a:pt x="122" y="170"/>
                  </a:lnTo>
                  <a:lnTo>
                    <a:pt x="122" y="187"/>
                  </a:lnTo>
                  <a:close/>
                  <a:moveTo>
                    <a:pt x="122" y="163"/>
                  </a:moveTo>
                  <a:lnTo>
                    <a:pt x="108" y="163"/>
                  </a:lnTo>
                  <a:lnTo>
                    <a:pt x="108" y="147"/>
                  </a:lnTo>
                  <a:lnTo>
                    <a:pt x="122" y="144"/>
                  </a:lnTo>
                  <a:lnTo>
                    <a:pt x="122" y="163"/>
                  </a:lnTo>
                  <a:close/>
                  <a:moveTo>
                    <a:pt x="122" y="137"/>
                  </a:moveTo>
                  <a:lnTo>
                    <a:pt x="108" y="137"/>
                  </a:lnTo>
                  <a:lnTo>
                    <a:pt x="108" y="121"/>
                  </a:lnTo>
                  <a:lnTo>
                    <a:pt x="122" y="121"/>
                  </a:lnTo>
                  <a:lnTo>
                    <a:pt x="122" y="137"/>
                  </a:lnTo>
                  <a:close/>
                  <a:moveTo>
                    <a:pt x="122" y="114"/>
                  </a:moveTo>
                  <a:lnTo>
                    <a:pt x="108" y="114"/>
                  </a:lnTo>
                  <a:lnTo>
                    <a:pt x="108" y="95"/>
                  </a:lnTo>
                  <a:lnTo>
                    <a:pt x="122" y="95"/>
                  </a:lnTo>
                  <a:lnTo>
                    <a:pt x="122" y="114"/>
                  </a:lnTo>
                  <a:close/>
                  <a:moveTo>
                    <a:pt x="122" y="88"/>
                  </a:moveTo>
                  <a:lnTo>
                    <a:pt x="108" y="88"/>
                  </a:lnTo>
                  <a:lnTo>
                    <a:pt x="108" y="69"/>
                  </a:lnTo>
                  <a:lnTo>
                    <a:pt x="122" y="71"/>
                  </a:lnTo>
                  <a:lnTo>
                    <a:pt x="122" y="88"/>
                  </a:lnTo>
                  <a:close/>
                  <a:moveTo>
                    <a:pt x="122" y="64"/>
                  </a:moveTo>
                  <a:lnTo>
                    <a:pt x="108" y="62"/>
                  </a:lnTo>
                  <a:lnTo>
                    <a:pt x="108" y="45"/>
                  </a:lnTo>
                  <a:lnTo>
                    <a:pt x="122" y="45"/>
                  </a:lnTo>
                  <a:lnTo>
                    <a:pt x="122" y="64"/>
                  </a:lnTo>
                  <a:close/>
                  <a:moveTo>
                    <a:pt x="122" y="38"/>
                  </a:moveTo>
                  <a:lnTo>
                    <a:pt x="108" y="38"/>
                  </a:lnTo>
                  <a:lnTo>
                    <a:pt x="108" y="19"/>
                  </a:lnTo>
                  <a:lnTo>
                    <a:pt x="122" y="21"/>
                  </a:lnTo>
                  <a:lnTo>
                    <a:pt x="122" y="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18"/>
            <p:cNvSpPr/>
            <p:nvPr/>
          </p:nvSpPr>
          <p:spPr>
            <a:xfrm>
              <a:off x="3247069" y="5659469"/>
              <a:ext cx="49320" cy="29160"/>
            </a:xfrm>
            <a:custGeom>
              <a:avLst/>
              <a:gdLst/>
              <a:ahLst/>
              <a:cxnLst/>
              <a:rect l="l" t="t" r="r" b="b"/>
              <a:pathLst>
                <a:path w="87" h="52">
                  <a:moveTo>
                    <a:pt x="0" y="14"/>
                  </a:moveTo>
                  <a:lnTo>
                    <a:pt x="87" y="52"/>
                  </a:lnTo>
                  <a:lnTo>
                    <a:pt x="87" y="3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9"/>
            <p:cNvSpPr/>
            <p:nvPr/>
          </p:nvSpPr>
          <p:spPr>
            <a:xfrm>
              <a:off x="3248149" y="5444909"/>
              <a:ext cx="48240" cy="228600"/>
            </a:xfrm>
            <a:custGeom>
              <a:avLst/>
              <a:gdLst/>
              <a:ahLst/>
              <a:cxnLst/>
              <a:rect l="l" t="t" r="r" b="b"/>
              <a:pathLst>
                <a:path w="85" h="395">
                  <a:moveTo>
                    <a:pt x="0" y="362"/>
                  </a:moveTo>
                  <a:lnTo>
                    <a:pt x="85" y="395"/>
                  </a:lnTo>
                  <a:lnTo>
                    <a:pt x="85" y="0"/>
                  </a:lnTo>
                  <a:lnTo>
                    <a:pt x="0" y="14"/>
                  </a:lnTo>
                  <a:lnTo>
                    <a:pt x="0" y="362"/>
                  </a:lnTo>
                  <a:close/>
                  <a:moveTo>
                    <a:pt x="59" y="17"/>
                  </a:moveTo>
                  <a:lnTo>
                    <a:pt x="73" y="14"/>
                  </a:lnTo>
                  <a:lnTo>
                    <a:pt x="73" y="33"/>
                  </a:lnTo>
                  <a:lnTo>
                    <a:pt x="59" y="36"/>
                  </a:lnTo>
                  <a:lnTo>
                    <a:pt x="59" y="17"/>
                  </a:lnTo>
                  <a:close/>
                  <a:moveTo>
                    <a:pt x="59" y="43"/>
                  </a:moveTo>
                  <a:lnTo>
                    <a:pt x="73" y="40"/>
                  </a:lnTo>
                  <a:lnTo>
                    <a:pt x="73" y="59"/>
                  </a:lnTo>
                  <a:lnTo>
                    <a:pt x="59" y="62"/>
                  </a:lnTo>
                  <a:lnTo>
                    <a:pt x="59" y="43"/>
                  </a:lnTo>
                  <a:close/>
                  <a:moveTo>
                    <a:pt x="59" y="69"/>
                  </a:moveTo>
                  <a:lnTo>
                    <a:pt x="73" y="69"/>
                  </a:lnTo>
                  <a:lnTo>
                    <a:pt x="73" y="85"/>
                  </a:lnTo>
                  <a:lnTo>
                    <a:pt x="59" y="88"/>
                  </a:lnTo>
                  <a:lnTo>
                    <a:pt x="59" y="69"/>
                  </a:lnTo>
                  <a:close/>
                  <a:moveTo>
                    <a:pt x="59" y="95"/>
                  </a:moveTo>
                  <a:lnTo>
                    <a:pt x="73" y="95"/>
                  </a:lnTo>
                  <a:lnTo>
                    <a:pt x="73" y="114"/>
                  </a:lnTo>
                  <a:lnTo>
                    <a:pt x="59" y="114"/>
                  </a:lnTo>
                  <a:lnTo>
                    <a:pt x="59" y="95"/>
                  </a:lnTo>
                  <a:close/>
                  <a:moveTo>
                    <a:pt x="59" y="121"/>
                  </a:moveTo>
                  <a:lnTo>
                    <a:pt x="73" y="121"/>
                  </a:lnTo>
                  <a:lnTo>
                    <a:pt x="73" y="140"/>
                  </a:lnTo>
                  <a:lnTo>
                    <a:pt x="59" y="140"/>
                  </a:lnTo>
                  <a:lnTo>
                    <a:pt x="59" y="121"/>
                  </a:lnTo>
                  <a:close/>
                  <a:moveTo>
                    <a:pt x="59" y="147"/>
                  </a:moveTo>
                  <a:lnTo>
                    <a:pt x="73" y="147"/>
                  </a:lnTo>
                  <a:lnTo>
                    <a:pt x="73" y="166"/>
                  </a:lnTo>
                  <a:lnTo>
                    <a:pt x="59" y="166"/>
                  </a:lnTo>
                  <a:lnTo>
                    <a:pt x="59" y="147"/>
                  </a:lnTo>
                  <a:close/>
                  <a:moveTo>
                    <a:pt x="59" y="173"/>
                  </a:moveTo>
                  <a:lnTo>
                    <a:pt x="73" y="175"/>
                  </a:lnTo>
                  <a:lnTo>
                    <a:pt x="73" y="192"/>
                  </a:lnTo>
                  <a:lnTo>
                    <a:pt x="59" y="192"/>
                  </a:lnTo>
                  <a:lnTo>
                    <a:pt x="59" y="173"/>
                  </a:lnTo>
                  <a:close/>
                  <a:moveTo>
                    <a:pt x="59" y="199"/>
                  </a:moveTo>
                  <a:lnTo>
                    <a:pt x="73" y="201"/>
                  </a:lnTo>
                  <a:lnTo>
                    <a:pt x="73" y="220"/>
                  </a:lnTo>
                  <a:lnTo>
                    <a:pt x="59" y="218"/>
                  </a:lnTo>
                  <a:lnTo>
                    <a:pt x="59" y="199"/>
                  </a:lnTo>
                  <a:close/>
                  <a:moveTo>
                    <a:pt x="59" y="225"/>
                  </a:moveTo>
                  <a:lnTo>
                    <a:pt x="73" y="227"/>
                  </a:lnTo>
                  <a:lnTo>
                    <a:pt x="73" y="246"/>
                  </a:lnTo>
                  <a:lnTo>
                    <a:pt x="59" y="244"/>
                  </a:lnTo>
                  <a:lnTo>
                    <a:pt x="59" y="225"/>
                  </a:lnTo>
                  <a:close/>
                  <a:moveTo>
                    <a:pt x="59" y="251"/>
                  </a:moveTo>
                  <a:lnTo>
                    <a:pt x="73" y="253"/>
                  </a:lnTo>
                  <a:lnTo>
                    <a:pt x="73" y="272"/>
                  </a:lnTo>
                  <a:lnTo>
                    <a:pt x="59" y="270"/>
                  </a:lnTo>
                  <a:lnTo>
                    <a:pt x="59" y="251"/>
                  </a:lnTo>
                  <a:close/>
                  <a:moveTo>
                    <a:pt x="59" y="277"/>
                  </a:moveTo>
                  <a:lnTo>
                    <a:pt x="73" y="281"/>
                  </a:lnTo>
                  <a:lnTo>
                    <a:pt x="73" y="298"/>
                  </a:lnTo>
                  <a:lnTo>
                    <a:pt x="59" y="296"/>
                  </a:lnTo>
                  <a:lnTo>
                    <a:pt x="59" y="277"/>
                  </a:lnTo>
                  <a:close/>
                  <a:moveTo>
                    <a:pt x="59" y="303"/>
                  </a:moveTo>
                  <a:lnTo>
                    <a:pt x="73" y="307"/>
                  </a:lnTo>
                  <a:lnTo>
                    <a:pt x="73" y="324"/>
                  </a:lnTo>
                  <a:lnTo>
                    <a:pt x="59" y="321"/>
                  </a:lnTo>
                  <a:lnTo>
                    <a:pt x="59" y="303"/>
                  </a:lnTo>
                  <a:close/>
                  <a:moveTo>
                    <a:pt x="59" y="331"/>
                  </a:moveTo>
                  <a:lnTo>
                    <a:pt x="73" y="333"/>
                  </a:lnTo>
                  <a:lnTo>
                    <a:pt x="73" y="352"/>
                  </a:lnTo>
                  <a:lnTo>
                    <a:pt x="59" y="347"/>
                  </a:lnTo>
                  <a:lnTo>
                    <a:pt x="59" y="331"/>
                  </a:lnTo>
                  <a:close/>
                  <a:moveTo>
                    <a:pt x="59" y="357"/>
                  </a:moveTo>
                  <a:lnTo>
                    <a:pt x="73" y="359"/>
                  </a:lnTo>
                  <a:lnTo>
                    <a:pt x="73" y="378"/>
                  </a:lnTo>
                  <a:lnTo>
                    <a:pt x="59" y="373"/>
                  </a:lnTo>
                  <a:lnTo>
                    <a:pt x="59" y="357"/>
                  </a:lnTo>
                  <a:close/>
                  <a:moveTo>
                    <a:pt x="45" y="19"/>
                  </a:moveTo>
                  <a:lnTo>
                    <a:pt x="54" y="17"/>
                  </a:lnTo>
                  <a:lnTo>
                    <a:pt x="57" y="17"/>
                  </a:lnTo>
                  <a:lnTo>
                    <a:pt x="57" y="36"/>
                  </a:lnTo>
                  <a:lnTo>
                    <a:pt x="45" y="36"/>
                  </a:lnTo>
                  <a:lnTo>
                    <a:pt x="45" y="19"/>
                  </a:lnTo>
                  <a:close/>
                  <a:moveTo>
                    <a:pt x="45" y="45"/>
                  </a:moveTo>
                  <a:lnTo>
                    <a:pt x="57" y="43"/>
                  </a:lnTo>
                  <a:lnTo>
                    <a:pt x="57" y="62"/>
                  </a:lnTo>
                  <a:lnTo>
                    <a:pt x="45" y="62"/>
                  </a:lnTo>
                  <a:lnTo>
                    <a:pt x="45" y="45"/>
                  </a:lnTo>
                  <a:close/>
                  <a:moveTo>
                    <a:pt x="45" y="69"/>
                  </a:moveTo>
                  <a:lnTo>
                    <a:pt x="57" y="69"/>
                  </a:lnTo>
                  <a:lnTo>
                    <a:pt x="57" y="88"/>
                  </a:lnTo>
                  <a:lnTo>
                    <a:pt x="45" y="88"/>
                  </a:lnTo>
                  <a:lnTo>
                    <a:pt x="45" y="69"/>
                  </a:lnTo>
                  <a:close/>
                  <a:moveTo>
                    <a:pt x="45" y="95"/>
                  </a:moveTo>
                  <a:lnTo>
                    <a:pt x="57" y="95"/>
                  </a:lnTo>
                  <a:lnTo>
                    <a:pt x="57" y="114"/>
                  </a:lnTo>
                  <a:lnTo>
                    <a:pt x="45" y="114"/>
                  </a:lnTo>
                  <a:lnTo>
                    <a:pt x="45" y="95"/>
                  </a:lnTo>
                  <a:close/>
                  <a:moveTo>
                    <a:pt x="45" y="121"/>
                  </a:moveTo>
                  <a:lnTo>
                    <a:pt x="57" y="121"/>
                  </a:lnTo>
                  <a:lnTo>
                    <a:pt x="57" y="140"/>
                  </a:lnTo>
                  <a:lnTo>
                    <a:pt x="45" y="140"/>
                  </a:lnTo>
                  <a:lnTo>
                    <a:pt x="45" y="121"/>
                  </a:lnTo>
                  <a:close/>
                  <a:moveTo>
                    <a:pt x="45" y="147"/>
                  </a:moveTo>
                  <a:lnTo>
                    <a:pt x="57" y="147"/>
                  </a:lnTo>
                  <a:lnTo>
                    <a:pt x="57" y="166"/>
                  </a:lnTo>
                  <a:lnTo>
                    <a:pt x="45" y="163"/>
                  </a:lnTo>
                  <a:lnTo>
                    <a:pt x="45" y="147"/>
                  </a:lnTo>
                  <a:close/>
                  <a:moveTo>
                    <a:pt x="45" y="173"/>
                  </a:moveTo>
                  <a:lnTo>
                    <a:pt x="57" y="173"/>
                  </a:lnTo>
                  <a:lnTo>
                    <a:pt x="57" y="192"/>
                  </a:lnTo>
                  <a:lnTo>
                    <a:pt x="45" y="189"/>
                  </a:lnTo>
                  <a:lnTo>
                    <a:pt x="45" y="173"/>
                  </a:lnTo>
                  <a:close/>
                  <a:moveTo>
                    <a:pt x="45" y="196"/>
                  </a:moveTo>
                  <a:lnTo>
                    <a:pt x="57" y="199"/>
                  </a:lnTo>
                  <a:lnTo>
                    <a:pt x="57" y="218"/>
                  </a:lnTo>
                  <a:lnTo>
                    <a:pt x="45" y="215"/>
                  </a:lnTo>
                  <a:lnTo>
                    <a:pt x="45" y="196"/>
                  </a:lnTo>
                  <a:close/>
                  <a:moveTo>
                    <a:pt x="45" y="222"/>
                  </a:moveTo>
                  <a:lnTo>
                    <a:pt x="57" y="225"/>
                  </a:lnTo>
                  <a:lnTo>
                    <a:pt x="57" y="244"/>
                  </a:lnTo>
                  <a:lnTo>
                    <a:pt x="45" y="241"/>
                  </a:lnTo>
                  <a:lnTo>
                    <a:pt x="45" y="222"/>
                  </a:lnTo>
                  <a:close/>
                  <a:moveTo>
                    <a:pt x="45" y="248"/>
                  </a:moveTo>
                  <a:lnTo>
                    <a:pt x="57" y="251"/>
                  </a:lnTo>
                  <a:lnTo>
                    <a:pt x="57" y="270"/>
                  </a:lnTo>
                  <a:lnTo>
                    <a:pt x="45" y="267"/>
                  </a:lnTo>
                  <a:lnTo>
                    <a:pt x="45" y="248"/>
                  </a:lnTo>
                  <a:close/>
                  <a:moveTo>
                    <a:pt x="45" y="274"/>
                  </a:moveTo>
                  <a:lnTo>
                    <a:pt x="57" y="277"/>
                  </a:lnTo>
                  <a:lnTo>
                    <a:pt x="57" y="293"/>
                  </a:lnTo>
                  <a:lnTo>
                    <a:pt x="45" y="291"/>
                  </a:lnTo>
                  <a:lnTo>
                    <a:pt x="45" y="274"/>
                  </a:lnTo>
                  <a:close/>
                  <a:moveTo>
                    <a:pt x="45" y="300"/>
                  </a:moveTo>
                  <a:lnTo>
                    <a:pt x="57" y="303"/>
                  </a:lnTo>
                  <a:lnTo>
                    <a:pt x="57" y="319"/>
                  </a:lnTo>
                  <a:lnTo>
                    <a:pt x="45" y="317"/>
                  </a:lnTo>
                  <a:lnTo>
                    <a:pt x="45" y="300"/>
                  </a:lnTo>
                  <a:close/>
                  <a:moveTo>
                    <a:pt x="45" y="326"/>
                  </a:moveTo>
                  <a:lnTo>
                    <a:pt x="57" y="329"/>
                  </a:lnTo>
                  <a:lnTo>
                    <a:pt x="57" y="345"/>
                  </a:lnTo>
                  <a:lnTo>
                    <a:pt x="45" y="343"/>
                  </a:lnTo>
                  <a:lnTo>
                    <a:pt x="45" y="326"/>
                  </a:lnTo>
                  <a:close/>
                  <a:moveTo>
                    <a:pt x="45" y="350"/>
                  </a:moveTo>
                  <a:lnTo>
                    <a:pt x="57" y="355"/>
                  </a:lnTo>
                  <a:lnTo>
                    <a:pt x="57" y="371"/>
                  </a:lnTo>
                  <a:lnTo>
                    <a:pt x="45" y="369"/>
                  </a:lnTo>
                  <a:lnTo>
                    <a:pt x="45" y="350"/>
                  </a:lnTo>
                  <a:close/>
                  <a:moveTo>
                    <a:pt x="33" y="21"/>
                  </a:moveTo>
                  <a:lnTo>
                    <a:pt x="40" y="19"/>
                  </a:lnTo>
                  <a:lnTo>
                    <a:pt x="40" y="19"/>
                  </a:lnTo>
                  <a:lnTo>
                    <a:pt x="40" y="38"/>
                  </a:lnTo>
                  <a:lnTo>
                    <a:pt x="33" y="38"/>
                  </a:lnTo>
                  <a:lnTo>
                    <a:pt x="33" y="21"/>
                  </a:lnTo>
                  <a:close/>
                  <a:moveTo>
                    <a:pt x="33" y="45"/>
                  </a:moveTo>
                  <a:lnTo>
                    <a:pt x="40" y="45"/>
                  </a:lnTo>
                  <a:lnTo>
                    <a:pt x="40" y="62"/>
                  </a:lnTo>
                  <a:lnTo>
                    <a:pt x="33" y="64"/>
                  </a:lnTo>
                  <a:lnTo>
                    <a:pt x="33" y="45"/>
                  </a:lnTo>
                  <a:close/>
                  <a:moveTo>
                    <a:pt x="33" y="71"/>
                  </a:moveTo>
                  <a:lnTo>
                    <a:pt x="40" y="69"/>
                  </a:lnTo>
                  <a:lnTo>
                    <a:pt x="40" y="88"/>
                  </a:lnTo>
                  <a:lnTo>
                    <a:pt x="33" y="88"/>
                  </a:lnTo>
                  <a:lnTo>
                    <a:pt x="33" y="71"/>
                  </a:lnTo>
                  <a:close/>
                  <a:moveTo>
                    <a:pt x="33" y="95"/>
                  </a:moveTo>
                  <a:lnTo>
                    <a:pt x="40" y="95"/>
                  </a:lnTo>
                  <a:lnTo>
                    <a:pt x="40" y="114"/>
                  </a:lnTo>
                  <a:lnTo>
                    <a:pt x="33" y="114"/>
                  </a:lnTo>
                  <a:lnTo>
                    <a:pt x="33" y="95"/>
                  </a:lnTo>
                  <a:close/>
                  <a:moveTo>
                    <a:pt x="33" y="121"/>
                  </a:moveTo>
                  <a:lnTo>
                    <a:pt x="40" y="121"/>
                  </a:lnTo>
                  <a:lnTo>
                    <a:pt x="40" y="140"/>
                  </a:lnTo>
                  <a:lnTo>
                    <a:pt x="33" y="137"/>
                  </a:lnTo>
                  <a:lnTo>
                    <a:pt x="33" y="121"/>
                  </a:lnTo>
                  <a:close/>
                  <a:moveTo>
                    <a:pt x="33" y="147"/>
                  </a:moveTo>
                  <a:lnTo>
                    <a:pt x="40" y="147"/>
                  </a:lnTo>
                  <a:lnTo>
                    <a:pt x="40" y="163"/>
                  </a:lnTo>
                  <a:lnTo>
                    <a:pt x="33" y="163"/>
                  </a:lnTo>
                  <a:lnTo>
                    <a:pt x="33" y="147"/>
                  </a:lnTo>
                  <a:close/>
                  <a:moveTo>
                    <a:pt x="33" y="170"/>
                  </a:moveTo>
                  <a:lnTo>
                    <a:pt x="40" y="173"/>
                  </a:lnTo>
                  <a:lnTo>
                    <a:pt x="40" y="189"/>
                  </a:lnTo>
                  <a:lnTo>
                    <a:pt x="33" y="189"/>
                  </a:lnTo>
                  <a:lnTo>
                    <a:pt x="33" y="170"/>
                  </a:lnTo>
                  <a:close/>
                  <a:moveTo>
                    <a:pt x="33" y="196"/>
                  </a:moveTo>
                  <a:lnTo>
                    <a:pt x="40" y="196"/>
                  </a:lnTo>
                  <a:lnTo>
                    <a:pt x="40" y="215"/>
                  </a:lnTo>
                  <a:lnTo>
                    <a:pt x="33" y="213"/>
                  </a:lnTo>
                  <a:lnTo>
                    <a:pt x="33" y="196"/>
                  </a:lnTo>
                  <a:close/>
                  <a:moveTo>
                    <a:pt x="33" y="220"/>
                  </a:moveTo>
                  <a:lnTo>
                    <a:pt x="40" y="222"/>
                  </a:lnTo>
                  <a:lnTo>
                    <a:pt x="40" y="239"/>
                  </a:lnTo>
                  <a:lnTo>
                    <a:pt x="33" y="239"/>
                  </a:lnTo>
                  <a:lnTo>
                    <a:pt x="33" y="220"/>
                  </a:lnTo>
                  <a:close/>
                  <a:moveTo>
                    <a:pt x="33" y="246"/>
                  </a:moveTo>
                  <a:lnTo>
                    <a:pt x="40" y="248"/>
                  </a:lnTo>
                  <a:lnTo>
                    <a:pt x="40" y="265"/>
                  </a:lnTo>
                  <a:lnTo>
                    <a:pt x="33" y="262"/>
                  </a:lnTo>
                  <a:lnTo>
                    <a:pt x="33" y="246"/>
                  </a:lnTo>
                  <a:close/>
                  <a:moveTo>
                    <a:pt x="33" y="272"/>
                  </a:moveTo>
                  <a:lnTo>
                    <a:pt x="40" y="274"/>
                  </a:lnTo>
                  <a:lnTo>
                    <a:pt x="40" y="291"/>
                  </a:lnTo>
                  <a:lnTo>
                    <a:pt x="33" y="288"/>
                  </a:lnTo>
                  <a:lnTo>
                    <a:pt x="33" y="272"/>
                  </a:lnTo>
                  <a:close/>
                  <a:moveTo>
                    <a:pt x="33" y="296"/>
                  </a:moveTo>
                  <a:lnTo>
                    <a:pt x="40" y="298"/>
                  </a:lnTo>
                  <a:lnTo>
                    <a:pt x="40" y="317"/>
                  </a:lnTo>
                  <a:lnTo>
                    <a:pt x="33" y="314"/>
                  </a:lnTo>
                  <a:lnTo>
                    <a:pt x="33" y="296"/>
                  </a:lnTo>
                  <a:close/>
                  <a:moveTo>
                    <a:pt x="33" y="321"/>
                  </a:moveTo>
                  <a:lnTo>
                    <a:pt x="40" y="324"/>
                  </a:lnTo>
                  <a:lnTo>
                    <a:pt x="40" y="340"/>
                  </a:lnTo>
                  <a:lnTo>
                    <a:pt x="33" y="338"/>
                  </a:lnTo>
                  <a:lnTo>
                    <a:pt x="33" y="321"/>
                  </a:lnTo>
                  <a:close/>
                  <a:moveTo>
                    <a:pt x="33" y="347"/>
                  </a:moveTo>
                  <a:lnTo>
                    <a:pt x="40" y="350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3" y="364"/>
                  </a:lnTo>
                  <a:lnTo>
                    <a:pt x="33" y="347"/>
                  </a:lnTo>
                  <a:close/>
                  <a:moveTo>
                    <a:pt x="19" y="21"/>
                  </a:moveTo>
                  <a:lnTo>
                    <a:pt x="26" y="21"/>
                  </a:lnTo>
                  <a:lnTo>
                    <a:pt x="28" y="21"/>
                  </a:lnTo>
                  <a:lnTo>
                    <a:pt x="28" y="38"/>
                  </a:lnTo>
                  <a:lnTo>
                    <a:pt x="19" y="40"/>
                  </a:lnTo>
                  <a:lnTo>
                    <a:pt x="19" y="21"/>
                  </a:lnTo>
                  <a:close/>
                  <a:moveTo>
                    <a:pt x="19" y="47"/>
                  </a:moveTo>
                  <a:lnTo>
                    <a:pt x="28" y="45"/>
                  </a:lnTo>
                  <a:lnTo>
                    <a:pt x="28" y="64"/>
                  </a:lnTo>
                  <a:lnTo>
                    <a:pt x="19" y="64"/>
                  </a:lnTo>
                  <a:lnTo>
                    <a:pt x="19" y="47"/>
                  </a:lnTo>
                  <a:close/>
                  <a:moveTo>
                    <a:pt x="19" y="71"/>
                  </a:moveTo>
                  <a:lnTo>
                    <a:pt x="28" y="71"/>
                  </a:lnTo>
                  <a:lnTo>
                    <a:pt x="28" y="88"/>
                  </a:lnTo>
                  <a:lnTo>
                    <a:pt x="19" y="90"/>
                  </a:lnTo>
                  <a:lnTo>
                    <a:pt x="19" y="71"/>
                  </a:lnTo>
                  <a:close/>
                  <a:moveTo>
                    <a:pt x="19" y="97"/>
                  </a:moveTo>
                  <a:lnTo>
                    <a:pt x="28" y="95"/>
                  </a:lnTo>
                  <a:lnTo>
                    <a:pt x="28" y="114"/>
                  </a:lnTo>
                  <a:lnTo>
                    <a:pt x="19" y="114"/>
                  </a:lnTo>
                  <a:lnTo>
                    <a:pt x="19" y="97"/>
                  </a:lnTo>
                  <a:close/>
                  <a:moveTo>
                    <a:pt x="19" y="121"/>
                  </a:moveTo>
                  <a:lnTo>
                    <a:pt x="28" y="121"/>
                  </a:lnTo>
                  <a:lnTo>
                    <a:pt x="28" y="137"/>
                  </a:lnTo>
                  <a:lnTo>
                    <a:pt x="19" y="137"/>
                  </a:lnTo>
                  <a:lnTo>
                    <a:pt x="19" y="121"/>
                  </a:lnTo>
                  <a:close/>
                  <a:moveTo>
                    <a:pt x="19" y="144"/>
                  </a:moveTo>
                  <a:lnTo>
                    <a:pt x="28" y="147"/>
                  </a:lnTo>
                  <a:lnTo>
                    <a:pt x="28" y="163"/>
                  </a:lnTo>
                  <a:lnTo>
                    <a:pt x="19" y="163"/>
                  </a:lnTo>
                  <a:lnTo>
                    <a:pt x="19" y="144"/>
                  </a:lnTo>
                  <a:close/>
                  <a:moveTo>
                    <a:pt x="19" y="170"/>
                  </a:moveTo>
                  <a:lnTo>
                    <a:pt x="28" y="170"/>
                  </a:lnTo>
                  <a:lnTo>
                    <a:pt x="28" y="187"/>
                  </a:lnTo>
                  <a:lnTo>
                    <a:pt x="19" y="187"/>
                  </a:lnTo>
                  <a:lnTo>
                    <a:pt x="19" y="170"/>
                  </a:lnTo>
                  <a:close/>
                  <a:moveTo>
                    <a:pt x="19" y="194"/>
                  </a:moveTo>
                  <a:lnTo>
                    <a:pt x="28" y="196"/>
                  </a:lnTo>
                  <a:lnTo>
                    <a:pt x="28" y="213"/>
                  </a:lnTo>
                  <a:lnTo>
                    <a:pt x="19" y="213"/>
                  </a:lnTo>
                  <a:lnTo>
                    <a:pt x="19" y="194"/>
                  </a:lnTo>
                  <a:close/>
                  <a:moveTo>
                    <a:pt x="19" y="220"/>
                  </a:moveTo>
                  <a:lnTo>
                    <a:pt x="28" y="220"/>
                  </a:lnTo>
                  <a:lnTo>
                    <a:pt x="28" y="239"/>
                  </a:lnTo>
                  <a:lnTo>
                    <a:pt x="19" y="236"/>
                  </a:lnTo>
                  <a:lnTo>
                    <a:pt x="19" y="220"/>
                  </a:lnTo>
                  <a:close/>
                  <a:moveTo>
                    <a:pt x="19" y="244"/>
                  </a:moveTo>
                  <a:lnTo>
                    <a:pt x="28" y="246"/>
                  </a:lnTo>
                  <a:lnTo>
                    <a:pt x="28" y="262"/>
                  </a:lnTo>
                  <a:lnTo>
                    <a:pt x="19" y="260"/>
                  </a:lnTo>
                  <a:lnTo>
                    <a:pt x="19" y="244"/>
                  </a:lnTo>
                  <a:close/>
                  <a:moveTo>
                    <a:pt x="19" y="270"/>
                  </a:moveTo>
                  <a:lnTo>
                    <a:pt x="28" y="270"/>
                  </a:lnTo>
                  <a:lnTo>
                    <a:pt x="28" y="288"/>
                  </a:lnTo>
                  <a:lnTo>
                    <a:pt x="19" y="286"/>
                  </a:lnTo>
                  <a:lnTo>
                    <a:pt x="19" y="270"/>
                  </a:lnTo>
                  <a:close/>
                  <a:moveTo>
                    <a:pt x="19" y="293"/>
                  </a:moveTo>
                  <a:lnTo>
                    <a:pt x="28" y="296"/>
                  </a:lnTo>
                  <a:lnTo>
                    <a:pt x="28" y="312"/>
                  </a:lnTo>
                  <a:lnTo>
                    <a:pt x="19" y="310"/>
                  </a:lnTo>
                  <a:lnTo>
                    <a:pt x="19" y="293"/>
                  </a:lnTo>
                  <a:close/>
                  <a:moveTo>
                    <a:pt x="19" y="317"/>
                  </a:moveTo>
                  <a:lnTo>
                    <a:pt x="28" y="319"/>
                  </a:lnTo>
                  <a:lnTo>
                    <a:pt x="28" y="338"/>
                  </a:lnTo>
                  <a:lnTo>
                    <a:pt x="19" y="336"/>
                  </a:lnTo>
                  <a:lnTo>
                    <a:pt x="19" y="317"/>
                  </a:lnTo>
                  <a:close/>
                  <a:moveTo>
                    <a:pt x="19" y="343"/>
                  </a:moveTo>
                  <a:lnTo>
                    <a:pt x="28" y="345"/>
                  </a:lnTo>
                  <a:lnTo>
                    <a:pt x="28" y="362"/>
                  </a:lnTo>
                  <a:lnTo>
                    <a:pt x="21" y="359"/>
                  </a:lnTo>
                  <a:lnTo>
                    <a:pt x="19" y="359"/>
                  </a:lnTo>
                  <a:lnTo>
                    <a:pt x="19" y="343"/>
                  </a:lnTo>
                  <a:close/>
                  <a:moveTo>
                    <a:pt x="9" y="24"/>
                  </a:moveTo>
                  <a:lnTo>
                    <a:pt x="17" y="24"/>
                  </a:lnTo>
                  <a:lnTo>
                    <a:pt x="17" y="40"/>
                  </a:lnTo>
                  <a:lnTo>
                    <a:pt x="9" y="40"/>
                  </a:lnTo>
                  <a:lnTo>
                    <a:pt x="9" y="24"/>
                  </a:lnTo>
                  <a:close/>
                  <a:moveTo>
                    <a:pt x="9" y="47"/>
                  </a:moveTo>
                  <a:lnTo>
                    <a:pt x="17" y="47"/>
                  </a:lnTo>
                  <a:lnTo>
                    <a:pt x="17" y="64"/>
                  </a:lnTo>
                  <a:lnTo>
                    <a:pt x="9" y="66"/>
                  </a:lnTo>
                  <a:lnTo>
                    <a:pt x="9" y="47"/>
                  </a:lnTo>
                  <a:close/>
                  <a:moveTo>
                    <a:pt x="9" y="71"/>
                  </a:moveTo>
                  <a:lnTo>
                    <a:pt x="17" y="71"/>
                  </a:lnTo>
                  <a:lnTo>
                    <a:pt x="17" y="90"/>
                  </a:lnTo>
                  <a:lnTo>
                    <a:pt x="9" y="90"/>
                  </a:lnTo>
                  <a:lnTo>
                    <a:pt x="9" y="71"/>
                  </a:lnTo>
                  <a:close/>
                  <a:moveTo>
                    <a:pt x="9" y="97"/>
                  </a:moveTo>
                  <a:lnTo>
                    <a:pt x="17" y="97"/>
                  </a:lnTo>
                  <a:lnTo>
                    <a:pt x="17" y="114"/>
                  </a:lnTo>
                  <a:lnTo>
                    <a:pt x="9" y="114"/>
                  </a:lnTo>
                  <a:lnTo>
                    <a:pt x="9" y="97"/>
                  </a:lnTo>
                  <a:close/>
                  <a:moveTo>
                    <a:pt x="9" y="121"/>
                  </a:moveTo>
                  <a:lnTo>
                    <a:pt x="17" y="121"/>
                  </a:lnTo>
                  <a:lnTo>
                    <a:pt x="17" y="137"/>
                  </a:lnTo>
                  <a:lnTo>
                    <a:pt x="9" y="137"/>
                  </a:lnTo>
                  <a:lnTo>
                    <a:pt x="9" y="121"/>
                  </a:lnTo>
                  <a:close/>
                  <a:moveTo>
                    <a:pt x="9" y="144"/>
                  </a:moveTo>
                  <a:lnTo>
                    <a:pt x="17" y="144"/>
                  </a:lnTo>
                  <a:lnTo>
                    <a:pt x="17" y="163"/>
                  </a:lnTo>
                  <a:lnTo>
                    <a:pt x="9" y="161"/>
                  </a:lnTo>
                  <a:lnTo>
                    <a:pt x="9" y="144"/>
                  </a:lnTo>
                  <a:close/>
                  <a:moveTo>
                    <a:pt x="9" y="168"/>
                  </a:moveTo>
                  <a:lnTo>
                    <a:pt x="17" y="170"/>
                  </a:lnTo>
                  <a:lnTo>
                    <a:pt x="17" y="187"/>
                  </a:lnTo>
                  <a:lnTo>
                    <a:pt x="9" y="187"/>
                  </a:lnTo>
                  <a:lnTo>
                    <a:pt x="9" y="168"/>
                  </a:lnTo>
                  <a:close/>
                  <a:moveTo>
                    <a:pt x="9" y="194"/>
                  </a:moveTo>
                  <a:lnTo>
                    <a:pt x="17" y="194"/>
                  </a:lnTo>
                  <a:lnTo>
                    <a:pt x="17" y="210"/>
                  </a:lnTo>
                  <a:lnTo>
                    <a:pt x="9" y="210"/>
                  </a:lnTo>
                  <a:lnTo>
                    <a:pt x="9" y="194"/>
                  </a:lnTo>
                  <a:close/>
                  <a:moveTo>
                    <a:pt x="9" y="218"/>
                  </a:moveTo>
                  <a:lnTo>
                    <a:pt x="17" y="218"/>
                  </a:lnTo>
                  <a:lnTo>
                    <a:pt x="17" y="236"/>
                  </a:lnTo>
                  <a:lnTo>
                    <a:pt x="9" y="234"/>
                  </a:lnTo>
                  <a:lnTo>
                    <a:pt x="9" y="218"/>
                  </a:lnTo>
                  <a:close/>
                  <a:moveTo>
                    <a:pt x="9" y="241"/>
                  </a:moveTo>
                  <a:lnTo>
                    <a:pt x="17" y="244"/>
                  </a:lnTo>
                  <a:lnTo>
                    <a:pt x="17" y="260"/>
                  </a:lnTo>
                  <a:lnTo>
                    <a:pt x="9" y="258"/>
                  </a:lnTo>
                  <a:lnTo>
                    <a:pt x="9" y="241"/>
                  </a:lnTo>
                  <a:close/>
                  <a:moveTo>
                    <a:pt x="9" y="265"/>
                  </a:moveTo>
                  <a:lnTo>
                    <a:pt x="17" y="267"/>
                  </a:lnTo>
                  <a:lnTo>
                    <a:pt x="17" y="284"/>
                  </a:lnTo>
                  <a:lnTo>
                    <a:pt x="9" y="284"/>
                  </a:lnTo>
                  <a:lnTo>
                    <a:pt x="9" y="265"/>
                  </a:lnTo>
                  <a:close/>
                  <a:moveTo>
                    <a:pt x="9" y="291"/>
                  </a:moveTo>
                  <a:lnTo>
                    <a:pt x="17" y="291"/>
                  </a:lnTo>
                  <a:lnTo>
                    <a:pt x="17" y="310"/>
                  </a:lnTo>
                  <a:lnTo>
                    <a:pt x="9" y="307"/>
                  </a:lnTo>
                  <a:lnTo>
                    <a:pt x="9" y="291"/>
                  </a:lnTo>
                  <a:close/>
                  <a:moveTo>
                    <a:pt x="9" y="314"/>
                  </a:moveTo>
                  <a:lnTo>
                    <a:pt x="17" y="317"/>
                  </a:lnTo>
                  <a:lnTo>
                    <a:pt x="17" y="333"/>
                  </a:lnTo>
                  <a:lnTo>
                    <a:pt x="9" y="331"/>
                  </a:lnTo>
                  <a:lnTo>
                    <a:pt x="9" y="314"/>
                  </a:lnTo>
                  <a:close/>
                  <a:moveTo>
                    <a:pt x="9" y="338"/>
                  </a:moveTo>
                  <a:lnTo>
                    <a:pt x="17" y="340"/>
                  </a:lnTo>
                  <a:lnTo>
                    <a:pt x="17" y="357"/>
                  </a:lnTo>
                  <a:lnTo>
                    <a:pt x="9" y="355"/>
                  </a:lnTo>
                  <a:lnTo>
                    <a:pt x="9" y="33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20"/>
            <p:cNvSpPr/>
            <p:nvPr/>
          </p:nvSpPr>
          <p:spPr>
            <a:xfrm>
              <a:off x="3247069" y="5435549"/>
              <a:ext cx="49320" cy="12240"/>
            </a:xfrm>
            <a:custGeom>
              <a:avLst/>
              <a:gdLst/>
              <a:ahLst/>
              <a:cxnLst/>
              <a:rect l="l" t="t" r="r" b="b"/>
              <a:pathLst>
                <a:path w="87" h="23">
                  <a:moveTo>
                    <a:pt x="0" y="16"/>
                  </a:moveTo>
                  <a:lnTo>
                    <a:pt x="0" y="23"/>
                  </a:lnTo>
                  <a:lnTo>
                    <a:pt x="87" y="9"/>
                  </a:lnTo>
                  <a:lnTo>
                    <a:pt x="87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21"/>
            <p:cNvSpPr/>
            <p:nvPr/>
          </p:nvSpPr>
          <p:spPr>
            <a:xfrm>
              <a:off x="3303589" y="5387309"/>
              <a:ext cx="50760" cy="47160"/>
            </a:xfrm>
            <a:custGeom>
              <a:avLst/>
              <a:gdLst/>
              <a:ahLst/>
              <a:cxnLst/>
              <a:rect l="l" t="t" r="r" b="b"/>
              <a:pathLst>
                <a:path w="89" h="83">
                  <a:moveTo>
                    <a:pt x="89" y="14"/>
                  </a:moveTo>
                  <a:lnTo>
                    <a:pt x="0" y="0"/>
                  </a:lnTo>
                  <a:lnTo>
                    <a:pt x="0" y="76"/>
                  </a:lnTo>
                  <a:lnTo>
                    <a:pt x="89" y="83"/>
                  </a:lnTo>
                  <a:lnTo>
                    <a:pt x="89" y="14"/>
                  </a:lnTo>
                  <a:close/>
                  <a:moveTo>
                    <a:pt x="33" y="69"/>
                  </a:moveTo>
                  <a:lnTo>
                    <a:pt x="11" y="66"/>
                  </a:lnTo>
                  <a:lnTo>
                    <a:pt x="11" y="52"/>
                  </a:lnTo>
                  <a:lnTo>
                    <a:pt x="33" y="54"/>
                  </a:lnTo>
                  <a:lnTo>
                    <a:pt x="33" y="69"/>
                  </a:lnTo>
                  <a:close/>
                  <a:moveTo>
                    <a:pt x="33" y="47"/>
                  </a:moveTo>
                  <a:lnTo>
                    <a:pt x="11" y="45"/>
                  </a:lnTo>
                  <a:lnTo>
                    <a:pt x="11" y="31"/>
                  </a:lnTo>
                  <a:lnTo>
                    <a:pt x="33" y="33"/>
                  </a:lnTo>
                  <a:lnTo>
                    <a:pt x="33" y="47"/>
                  </a:lnTo>
                  <a:close/>
                  <a:moveTo>
                    <a:pt x="33" y="26"/>
                  </a:moveTo>
                  <a:lnTo>
                    <a:pt x="11" y="24"/>
                  </a:lnTo>
                  <a:lnTo>
                    <a:pt x="11" y="9"/>
                  </a:lnTo>
                  <a:lnTo>
                    <a:pt x="33" y="12"/>
                  </a:lnTo>
                  <a:lnTo>
                    <a:pt x="33" y="26"/>
                  </a:lnTo>
                  <a:close/>
                  <a:moveTo>
                    <a:pt x="56" y="71"/>
                  </a:moveTo>
                  <a:lnTo>
                    <a:pt x="49" y="71"/>
                  </a:lnTo>
                  <a:lnTo>
                    <a:pt x="37" y="69"/>
                  </a:lnTo>
                  <a:lnTo>
                    <a:pt x="37" y="54"/>
                  </a:lnTo>
                  <a:lnTo>
                    <a:pt x="56" y="57"/>
                  </a:lnTo>
                  <a:lnTo>
                    <a:pt x="56" y="71"/>
                  </a:lnTo>
                  <a:close/>
                  <a:moveTo>
                    <a:pt x="56" y="50"/>
                  </a:moveTo>
                  <a:lnTo>
                    <a:pt x="37" y="47"/>
                  </a:lnTo>
                  <a:lnTo>
                    <a:pt x="37" y="35"/>
                  </a:lnTo>
                  <a:lnTo>
                    <a:pt x="56" y="38"/>
                  </a:lnTo>
                  <a:lnTo>
                    <a:pt x="56" y="50"/>
                  </a:lnTo>
                  <a:close/>
                  <a:moveTo>
                    <a:pt x="56" y="28"/>
                  </a:moveTo>
                  <a:lnTo>
                    <a:pt x="37" y="26"/>
                  </a:lnTo>
                  <a:lnTo>
                    <a:pt x="37" y="14"/>
                  </a:lnTo>
                  <a:lnTo>
                    <a:pt x="42" y="14"/>
                  </a:lnTo>
                  <a:lnTo>
                    <a:pt x="56" y="17"/>
                  </a:lnTo>
                  <a:lnTo>
                    <a:pt x="56" y="28"/>
                  </a:lnTo>
                  <a:close/>
                  <a:moveTo>
                    <a:pt x="80" y="73"/>
                  </a:moveTo>
                  <a:lnTo>
                    <a:pt x="63" y="71"/>
                  </a:lnTo>
                  <a:lnTo>
                    <a:pt x="63" y="59"/>
                  </a:lnTo>
                  <a:lnTo>
                    <a:pt x="80" y="61"/>
                  </a:lnTo>
                  <a:lnTo>
                    <a:pt x="80" y="73"/>
                  </a:lnTo>
                  <a:close/>
                  <a:moveTo>
                    <a:pt x="80" y="52"/>
                  </a:moveTo>
                  <a:lnTo>
                    <a:pt x="63" y="50"/>
                  </a:lnTo>
                  <a:lnTo>
                    <a:pt x="63" y="38"/>
                  </a:lnTo>
                  <a:lnTo>
                    <a:pt x="80" y="40"/>
                  </a:lnTo>
                  <a:lnTo>
                    <a:pt x="80" y="52"/>
                  </a:lnTo>
                  <a:close/>
                  <a:moveTo>
                    <a:pt x="80" y="33"/>
                  </a:moveTo>
                  <a:lnTo>
                    <a:pt x="63" y="31"/>
                  </a:lnTo>
                  <a:lnTo>
                    <a:pt x="63" y="17"/>
                  </a:lnTo>
                  <a:lnTo>
                    <a:pt x="80" y="21"/>
                  </a:lnTo>
                  <a:lnTo>
                    <a:pt x="8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22"/>
            <p:cNvSpPr/>
            <p:nvPr/>
          </p:nvSpPr>
          <p:spPr>
            <a:xfrm>
              <a:off x="3303589" y="5377589"/>
              <a:ext cx="52560" cy="12960"/>
            </a:xfrm>
            <a:custGeom>
              <a:avLst/>
              <a:gdLst/>
              <a:ahLst/>
              <a:cxnLst/>
              <a:rect l="l" t="t" r="r" b="b"/>
              <a:pathLst>
                <a:path w="92" h="24">
                  <a:moveTo>
                    <a:pt x="0" y="0"/>
                  </a:moveTo>
                  <a:lnTo>
                    <a:pt x="0" y="8"/>
                  </a:lnTo>
                  <a:lnTo>
                    <a:pt x="92" y="24"/>
                  </a:lnTo>
                  <a:lnTo>
                    <a:pt x="92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23"/>
            <p:cNvSpPr/>
            <p:nvPr/>
          </p:nvSpPr>
          <p:spPr>
            <a:xfrm>
              <a:off x="3303589" y="5365349"/>
              <a:ext cx="43560" cy="15840"/>
            </a:xfrm>
            <a:custGeom>
              <a:avLst/>
              <a:gdLst/>
              <a:ahLst/>
              <a:cxnLst/>
              <a:rect l="l" t="t" r="r" b="b"/>
              <a:pathLst>
                <a:path w="77" h="29">
                  <a:moveTo>
                    <a:pt x="77" y="1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77" y="29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4"/>
            <p:cNvSpPr/>
            <p:nvPr/>
          </p:nvSpPr>
          <p:spPr>
            <a:xfrm>
              <a:off x="3274429" y="5367149"/>
              <a:ext cx="22320" cy="15120"/>
            </a:xfrm>
            <a:custGeom>
              <a:avLst/>
              <a:gdLst/>
              <a:ahLst/>
              <a:cxnLst/>
              <a:rect l="l" t="t" r="r" b="b"/>
              <a:pathLst>
                <a:path w="40" h="28">
                  <a:moveTo>
                    <a:pt x="0" y="14"/>
                  </a:moveTo>
                  <a:lnTo>
                    <a:pt x="40" y="0"/>
                  </a:lnTo>
                  <a:lnTo>
                    <a:pt x="40" y="14"/>
                  </a:lnTo>
                  <a:lnTo>
                    <a:pt x="0" y="2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25"/>
            <p:cNvSpPr/>
            <p:nvPr/>
          </p:nvSpPr>
          <p:spPr>
            <a:xfrm>
              <a:off x="3268669" y="5379389"/>
              <a:ext cx="28080" cy="12240"/>
            </a:xfrm>
            <a:custGeom>
              <a:avLst/>
              <a:gdLst/>
              <a:ahLst/>
              <a:cxnLst/>
              <a:rect l="l" t="t" r="r" b="b"/>
              <a:pathLst>
                <a:path w="50" h="23">
                  <a:moveTo>
                    <a:pt x="0" y="16"/>
                  </a:moveTo>
                  <a:lnTo>
                    <a:pt x="0" y="23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26"/>
            <p:cNvSpPr/>
            <p:nvPr/>
          </p:nvSpPr>
          <p:spPr>
            <a:xfrm>
              <a:off x="3307549" y="5318909"/>
              <a:ext cx="8280" cy="44280"/>
            </a:xfrm>
            <a:custGeom>
              <a:avLst/>
              <a:gdLst/>
              <a:ahLst/>
              <a:cxnLst/>
              <a:rect l="l" t="t" r="r" b="b"/>
              <a:pathLst>
                <a:path w="16" h="78">
                  <a:moveTo>
                    <a:pt x="9" y="0"/>
                  </a:moveTo>
                  <a:lnTo>
                    <a:pt x="0" y="76"/>
                  </a:lnTo>
                  <a:lnTo>
                    <a:pt x="16" y="7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3" name="CustomShape 27"/>
            <p:cNvSpPr/>
            <p:nvPr/>
          </p:nvSpPr>
          <p:spPr>
            <a:xfrm>
              <a:off x="3270469" y="5387309"/>
              <a:ext cx="26280" cy="48240"/>
            </a:xfrm>
            <a:custGeom>
              <a:avLst/>
              <a:gdLst/>
              <a:ahLst/>
              <a:cxnLst/>
              <a:rect l="l" t="t" r="r" b="b"/>
              <a:pathLst>
                <a:path w="47" h="85">
                  <a:moveTo>
                    <a:pt x="0" y="85"/>
                  </a:moveTo>
                  <a:lnTo>
                    <a:pt x="47" y="76"/>
                  </a:lnTo>
                  <a:lnTo>
                    <a:pt x="47" y="0"/>
                  </a:lnTo>
                  <a:lnTo>
                    <a:pt x="0" y="17"/>
                  </a:lnTo>
                  <a:lnTo>
                    <a:pt x="0" y="85"/>
                  </a:lnTo>
                  <a:close/>
                  <a:moveTo>
                    <a:pt x="31" y="14"/>
                  </a:moveTo>
                  <a:lnTo>
                    <a:pt x="40" y="9"/>
                  </a:lnTo>
                  <a:lnTo>
                    <a:pt x="40" y="24"/>
                  </a:lnTo>
                  <a:lnTo>
                    <a:pt x="31" y="28"/>
                  </a:lnTo>
                  <a:lnTo>
                    <a:pt x="31" y="14"/>
                  </a:lnTo>
                  <a:close/>
                  <a:moveTo>
                    <a:pt x="31" y="35"/>
                  </a:moveTo>
                  <a:lnTo>
                    <a:pt x="40" y="33"/>
                  </a:lnTo>
                  <a:lnTo>
                    <a:pt x="40" y="47"/>
                  </a:lnTo>
                  <a:lnTo>
                    <a:pt x="31" y="50"/>
                  </a:lnTo>
                  <a:lnTo>
                    <a:pt x="31" y="35"/>
                  </a:lnTo>
                  <a:close/>
                  <a:moveTo>
                    <a:pt x="31" y="57"/>
                  </a:moveTo>
                  <a:lnTo>
                    <a:pt x="40" y="54"/>
                  </a:lnTo>
                  <a:lnTo>
                    <a:pt x="40" y="69"/>
                  </a:lnTo>
                  <a:lnTo>
                    <a:pt x="31" y="71"/>
                  </a:lnTo>
                  <a:lnTo>
                    <a:pt x="31" y="57"/>
                  </a:lnTo>
                  <a:close/>
                  <a:moveTo>
                    <a:pt x="16" y="19"/>
                  </a:moveTo>
                  <a:lnTo>
                    <a:pt x="26" y="14"/>
                  </a:lnTo>
                  <a:lnTo>
                    <a:pt x="26" y="28"/>
                  </a:lnTo>
                  <a:lnTo>
                    <a:pt x="16" y="31"/>
                  </a:lnTo>
                  <a:lnTo>
                    <a:pt x="16" y="19"/>
                  </a:lnTo>
                  <a:close/>
                  <a:moveTo>
                    <a:pt x="16" y="38"/>
                  </a:moveTo>
                  <a:lnTo>
                    <a:pt x="26" y="35"/>
                  </a:lnTo>
                  <a:lnTo>
                    <a:pt x="26" y="50"/>
                  </a:lnTo>
                  <a:lnTo>
                    <a:pt x="16" y="52"/>
                  </a:lnTo>
                  <a:lnTo>
                    <a:pt x="16" y="38"/>
                  </a:lnTo>
                  <a:close/>
                  <a:moveTo>
                    <a:pt x="16" y="59"/>
                  </a:moveTo>
                  <a:lnTo>
                    <a:pt x="26" y="57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6" y="73"/>
                  </a:lnTo>
                  <a:lnTo>
                    <a:pt x="16" y="59"/>
                  </a:lnTo>
                  <a:close/>
                  <a:moveTo>
                    <a:pt x="5" y="21"/>
                  </a:moveTo>
                  <a:lnTo>
                    <a:pt x="12" y="19"/>
                  </a:lnTo>
                  <a:lnTo>
                    <a:pt x="12" y="33"/>
                  </a:lnTo>
                  <a:lnTo>
                    <a:pt x="5" y="33"/>
                  </a:lnTo>
                  <a:lnTo>
                    <a:pt x="5" y="21"/>
                  </a:lnTo>
                  <a:close/>
                  <a:moveTo>
                    <a:pt x="5" y="43"/>
                  </a:moveTo>
                  <a:lnTo>
                    <a:pt x="12" y="40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43"/>
                  </a:lnTo>
                  <a:close/>
                  <a:moveTo>
                    <a:pt x="5" y="61"/>
                  </a:moveTo>
                  <a:lnTo>
                    <a:pt x="12" y="61"/>
                  </a:lnTo>
                  <a:lnTo>
                    <a:pt x="12" y="73"/>
                  </a:lnTo>
                  <a:lnTo>
                    <a:pt x="5" y="7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xmlns="" val="17421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24402</TotalTime>
  <Words>1553</Words>
  <Application>Microsoft Office PowerPoint</Application>
  <PresentationFormat>Произвольный</PresentationFormat>
  <Paragraphs>318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Ohan</cp:lastModifiedBy>
  <cp:revision>571</cp:revision>
  <dcterms:created xsi:type="dcterms:W3CDTF">2017-03-14T18:09:33Z</dcterms:created>
  <dcterms:modified xsi:type="dcterms:W3CDTF">2017-09-11T20:13:54Z</dcterms:modified>
</cp:coreProperties>
</file>