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15" r:id="rId2"/>
    <p:sldId id="260" r:id="rId3"/>
    <p:sldId id="261" r:id="rId4"/>
    <p:sldId id="262" r:id="rId5"/>
    <p:sldId id="506" r:id="rId6"/>
    <p:sldId id="518" r:id="rId7"/>
    <p:sldId id="268" r:id="rId8"/>
    <p:sldId id="272" r:id="rId9"/>
    <p:sldId id="343" r:id="rId10"/>
    <p:sldId id="507" r:id="rId11"/>
    <p:sldId id="521" r:id="rId12"/>
    <p:sldId id="522" r:id="rId13"/>
    <p:sldId id="511" r:id="rId14"/>
    <p:sldId id="508" r:id="rId15"/>
    <p:sldId id="509" r:id="rId16"/>
    <p:sldId id="515" r:id="rId17"/>
    <p:sldId id="519" r:id="rId18"/>
    <p:sldId id="520" r:id="rId19"/>
    <p:sldId id="51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7B1"/>
    <a:srgbClr val="3D949D"/>
    <a:srgbClr val="62B9C2"/>
    <a:srgbClr val="45A7B2"/>
    <a:srgbClr val="009999"/>
    <a:srgbClr val="00CC99"/>
    <a:srgbClr val="1F4E78"/>
    <a:srgbClr val="5499CB"/>
    <a:srgbClr val="263840"/>
    <a:srgbClr val="44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2024"/>
  </p:normalViewPr>
  <p:slideViewPr>
    <p:cSldViewPr snapToGrid="0" snapToObject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UZ\&#1055;&#1083;&#1072;&#1085;&#1080;&#1088;&#1086;&#1074;&#1072;&#1085;&#1080;&#1077;\2017\&#1057;&#1090;&#1088;&#1072;&#1090;&#1077;&#1075;&#1080;&#1103;\Model\Calculate_rev.3.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UZ\&#1055;&#1083;&#1072;&#1085;&#1080;&#1088;&#1086;&#1074;&#1072;&#1085;&#1080;&#1077;\2017\&#1057;&#1090;&#1088;&#1072;&#1090;&#1077;&#1075;&#1080;&#1103;\Model\Calculate_rev.3.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5032623976298"/>
          <c:y val="2.1875000000000044E-2"/>
          <c:w val="0.74494967376023813"/>
          <c:h val="0.752826482279549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rgbClr val="1F4E78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88.680515</c:v>
                </c:pt>
                <c:pt idx="1">
                  <c:v>83.691470999999979</c:v>
                </c:pt>
                <c:pt idx="2">
                  <c:v>78.768976999999978</c:v>
                </c:pt>
                <c:pt idx="3">
                  <c:v>67.491068000000027</c:v>
                </c:pt>
                <c:pt idx="4">
                  <c:v>64.129299999999986</c:v>
                </c:pt>
                <c:pt idx="5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Экспорт-
Импорт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103.91417000000013</c:v>
                </c:pt>
                <c:pt idx="1">
                  <c:v>111.73207499999998</c:v>
                </c:pt>
                <c:pt idx="2">
                  <c:v>111.76181000000011</c:v>
                </c:pt>
                <c:pt idx="3">
                  <c:v>113.12360200000001</c:v>
                </c:pt>
                <c:pt idx="4">
                  <c:v>104.3094</c:v>
                </c:pt>
                <c:pt idx="5">
                  <c:v>95.630457999999948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Транзит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Лист1!$D$2:$D$7</c:f>
              <c:numCache>
                <c:formatCode>0.0</c:formatCode>
                <c:ptCount val="6"/>
                <c:pt idx="0">
                  <c:v>51.271059000000001</c:v>
                </c:pt>
                <c:pt idx="1">
                  <c:v>42.298775000000099</c:v>
                </c:pt>
                <c:pt idx="2">
                  <c:v>33.903144000000005</c:v>
                </c:pt>
                <c:pt idx="3">
                  <c:v>30.618451000000036</c:v>
                </c:pt>
                <c:pt idx="4">
                  <c:v>26.6157</c:v>
                </c:pt>
                <c:pt idx="5">
                  <c:v>19.986348999999958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81505280"/>
        <c:axId val="81523456"/>
      </c:barChart>
      <c:catAx>
        <c:axId val="81505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81523456"/>
        <c:crosses val="autoZero"/>
        <c:auto val="1"/>
        <c:lblAlgn val="ctr"/>
        <c:lblOffset val="100"/>
        <c:noMultiLvlLbl val="0"/>
      </c:catAx>
      <c:valAx>
        <c:axId val="81523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815052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7983340874785415E-2"/>
          <c:y val="0.16727784076044322"/>
          <c:w val="0.22753772965879265"/>
          <c:h val="0.56743771983372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Основной текст)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12211192659024"/>
          <c:y val="0.20799460558112323"/>
          <c:w val="0.57122728566377279"/>
          <c:h val="0.75255814163625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RZD</c:v>
                </c:pt>
                <c:pt idx="1">
                  <c:v>KTZ</c:v>
                </c:pt>
                <c:pt idx="2">
                  <c:v>Deutsche Bahn</c:v>
                </c:pt>
                <c:pt idx="3">
                  <c:v>UZ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2.9499999999999997</c:v>
                </c:pt>
                <c:pt idx="1">
                  <c:v>1.44</c:v>
                </c:pt>
                <c:pt idx="2">
                  <c:v>1.41</c:v>
                </c:pt>
                <c:pt idx="3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RZD</c:v>
                </c:pt>
                <c:pt idx="1">
                  <c:v>KTZ</c:v>
                </c:pt>
                <c:pt idx="2">
                  <c:v>Deutsche Bahn</c:v>
                </c:pt>
                <c:pt idx="3">
                  <c:v>UZ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RZD</c:v>
                </c:pt>
                <c:pt idx="1">
                  <c:v>KTZ</c:v>
                </c:pt>
                <c:pt idx="2">
                  <c:v>Deutsche Bahn</c:v>
                </c:pt>
                <c:pt idx="3">
                  <c:v>UZ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47"/>
        <c:axId val="112292992"/>
        <c:axId val="112294528"/>
      </c:barChart>
      <c:catAx>
        <c:axId val="11229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uk-UA"/>
          </a:p>
        </c:txPr>
        <c:crossAx val="112294528"/>
        <c:crosses val="autoZero"/>
        <c:auto val="1"/>
        <c:lblAlgn val="ctr"/>
        <c:lblOffset val="100"/>
        <c:noMultiLvlLbl val="0"/>
      </c:catAx>
      <c:valAx>
        <c:axId val="112294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229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014583407519964E-2"/>
          <c:y val="4.6489888750334045E-2"/>
          <c:w val="0.92973235994522385"/>
          <c:h val="0.70077829096183364"/>
        </c:manualLayout>
      </c:layout>
      <c:lineChart>
        <c:grouping val="standar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Тарифи на вантажні перевезення залізничним транспортом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815725436951434E-2"/>
                  <c:y val="-3.9706809239961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574718893606923E-2"/>
                  <c:y val="-2.6312991168648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025393650532484E-2"/>
                  <c:y val="-3.0979903947524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519280356024432E-2"/>
                  <c:y val="5.0614882550707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 рік</c:v>
                </c:pt>
                <c:pt idx="1">
                  <c:v>2015 рік</c:v>
                </c:pt>
                <c:pt idx="2">
                  <c:v>2016 рік</c:v>
                </c:pt>
                <c:pt idx="3">
                  <c:v>2017 рік
(прогноз)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1.1339999999999983</c:v>
                </c:pt>
                <c:pt idx="1">
                  <c:v>1.4798699999999976</c:v>
                </c:pt>
                <c:pt idx="2">
                  <c:v>1.7018504999999982</c:v>
                </c:pt>
                <c:pt idx="3">
                  <c:v>2.0847668625000031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Лист1!$B$1</c:f>
              <c:strCache>
                <c:ptCount val="1"/>
                <c:pt idx="0">
                  <c:v>Ціни виробників промислової продукції (прогноз) + 5%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144983240612773E-2"/>
                  <c:y val="3.31615873241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 рік</c:v>
                </c:pt>
                <c:pt idx="1">
                  <c:v>2015 рік</c:v>
                </c:pt>
                <c:pt idx="2">
                  <c:v>2016 рік</c:v>
                </c:pt>
                <c:pt idx="3">
                  <c:v>2017 рік
(прогноз)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1.123</c:v>
                </c:pt>
                <c:pt idx="1">
                  <c:v>1.3374929999999998</c:v>
                </c:pt>
                <c:pt idx="2">
                  <c:v>1.5434669219999999</c:v>
                </c:pt>
                <c:pt idx="3">
                  <c:v>1.7518349564699975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Лист1!$C$1</c:f>
              <c:strCache>
                <c:ptCount val="1"/>
                <c:pt idx="0">
                  <c:v>Ціни виробників промислової продукції (факт)</c:v>
                </c:pt>
              </c:strCache>
            </c:strRef>
          </c:tx>
          <c:dLbls>
            <c:dLbl>
              <c:idx val="0"/>
              <c:layout>
                <c:manualLayout>
                  <c:x val="-4.1873774638642093E-2"/>
                  <c:y val="-5.06901375751620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837710249682584E-2"/>
                  <c:y val="-3.94256625584595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165,3%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998039421827332E-2"/>
                  <c:y val="-3.94256625584594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Лист1!$C$2:$C$5</c:f>
              <c:numCache>
                <c:formatCode>0.0%</c:formatCode>
                <c:ptCount val="4"/>
                <c:pt idx="0">
                  <c:v>1.3180000000000001</c:v>
                </c:pt>
                <c:pt idx="1">
                  <c:v>1.6527720000000001</c:v>
                </c:pt>
                <c:pt idx="2">
                  <c:v>2.2428116040000003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81312"/>
        <c:axId val="112395392"/>
      </c:lineChart>
      <c:catAx>
        <c:axId val="112381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112395392"/>
        <c:crossesAt val="0.60000000000000064"/>
        <c:auto val="1"/>
        <c:lblAlgn val="ctr"/>
        <c:lblOffset val="100"/>
        <c:noMultiLvlLbl val="0"/>
      </c:catAx>
      <c:valAx>
        <c:axId val="112395392"/>
        <c:scaling>
          <c:orientation val="minMax"/>
          <c:max val="2.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1123813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1963935611040615E-3"/>
          <c:y val="0.86996183604734101"/>
          <c:w val="0.99880360643889743"/>
          <c:h val="0.1300381639526598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[Книга1]Лист1!$D$25:$E$25</c:f>
              <c:numCache>
                <c:formatCode>#,##0.0</c:formatCode>
                <c:ptCount val="2"/>
                <c:pt idx="0">
                  <c:v>296.64999999999998</c:v>
                </c:pt>
                <c:pt idx="1">
                  <c:v>519.80999999999949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33856"/>
        <c:axId val="44235392"/>
      </c:barChart>
      <c:catAx>
        <c:axId val="4423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44235392"/>
        <c:crosses val="autoZero"/>
        <c:auto val="1"/>
        <c:lblAlgn val="ctr"/>
        <c:lblOffset val="100"/>
        <c:noMultiLvlLbl val="0"/>
      </c:catAx>
      <c:valAx>
        <c:axId val="442353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4233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44444444444481E-2"/>
          <c:y val="0.18624204133009101"/>
          <c:w val="0.93888888888888922"/>
          <c:h val="0.44047220423077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[Книга1]Лист1!$D$26:$E$26</c:f>
              <c:numCache>
                <c:formatCode>#,##0.0</c:formatCode>
                <c:ptCount val="2"/>
                <c:pt idx="0">
                  <c:v>98.5</c:v>
                </c:pt>
                <c:pt idx="1">
                  <c:v>95.9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31776"/>
        <c:axId val="44733568"/>
      </c:barChart>
      <c:catAx>
        <c:axId val="4473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44733568"/>
        <c:crosses val="autoZero"/>
        <c:auto val="1"/>
        <c:lblAlgn val="ctr"/>
        <c:lblOffset val="100"/>
        <c:noMultiLvlLbl val="0"/>
      </c:catAx>
      <c:valAx>
        <c:axId val="447335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4731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[Книга1]Лист1!$D$27:$E$27</c:f>
              <c:numCache>
                <c:formatCode>#,##0.0</c:formatCode>
                <c:ptCount val="2"/>
                <c:pt idx="0">
                  <c:v>157.94</c:v>
                </c:pt>
                <c:pt idx="1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74912"/>
        <c:axId val="44776448"/>
      </c:barChart>
      <c:catAx>
        <c:axId val="4477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44776448"/>
        <c:crosses val="autoZero"/>
        <c:auto val="1"/>
        <c:lblAlgn val="ctr"/>
        <c:lblOffset val="100"/>
        <c:noMultiLvlLbl val="0"/>
      </c:catAx>
      <c:valAx>
        <c:axId val="447764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4774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[Книга1]Лист1!$D$28:$E$28</c:f>
              <c:numCache>
                <c:formatCode>#,##0.0</c:formatCode>
                <c:ptCount val="2"/>
                <c:pt idx="0">
                  <c:v>0.92</c:v>
                </c:pt>
                <c:pt idx="1">
                  <c:v>1.79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09600"/>
        <c:axId val="44811392"/>
      </c:barChart>
      <c:catAx>
        <c:axId val="4480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44811392"/>
        <c:crosses val="autoZero"/>
        <c:auto val="1"/>
        <c:lblAlgn val="ctr"/>
        <c:lblOffset val="100"/>
        <c:noMultiLvlLbl val="0"/>
      </c:catAx>
      <c:valAx>
        <c:axId val="448113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4809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[Книга1]Лист1!$D$29:$E$29</c:f>
              <c:numCache>
                <c:formatCode>#,##0.0</c:formatCode>
                <c:ptCount val="2"/>
                <c:pt idx="0">
                  <c:v>33.200000000000003</c:v>
                </c:pt>
                <c:pt idx="1">
                  <c:v>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32256"/>
        <c:axId val="44833792"/>
      </c:barChart>
      <c:catAx>
        <c:axId val="4483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44833792"/>
        <c:crosses val="autoZero"/>
        <c:auto val="1"/>
        <c:lblAlgn val="ctr"/>
        <c:lblOffset val="100"/>
        <c:noMultiLvlLbl val="0"/>
      </c:catAx>
      <c:valAx>
        <c:axId val="44833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483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[Книга1]Лист1!$D$36:$E$36</c:f>
              <c:numCache>
                <c:formatCode>#,##0.0</c:formatCode>
                <c:ptCount val="2"/>
                <c:pt idx="0">
                  <c:v>14.890632895434154</c:v>
                </c:pt>
                <c:pt idx="1">
                  <c:v>13.121083652279705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54656"/>
        <c:axId val="44889216"/>
      </c:barChart>
      <c:catAx>
        <c:axId val="4485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44889216"/>
        <c:crosses val="autoZero"/>
        <c:auto val="1"/>
        <c:lblAlgn val="ctr"/>
        <c:lblOffset val="100"/>
        <c:noMultiLvlLbl val="0"/>
      </c:catAx>
      <c:valAx>
        <c:axId val="448892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4854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81664846499345E-2"/>
          <c:y val="7.1561495516832996E-2"/>
          <c:w val="0.9054726368159195"/>
          <c:h val="0.7469035050970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2011</c:v>
                </c:pt>
                <c:pt idx="1">
                  <c:v>2013</c:v>
                </c:pt>
                <c:pt idx="2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13.6</c:v>
                </c:pt>
                <c:pt idx="1">
                  <c:v>15.3</c:v>
                </c:pt>
                <c:pt idx="2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89949312"/>
        <c:axId val="89950848"/>
      </c:barChart>
      <c:catAx>
        <c:axId val="89949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89950848"/>
        <c:crosses val="autoZero"/>
        <c:auto val="1"/>
        <c:lblAlgn val="ctr"/>
        <c:lblOffset val="100"/>
        <c:noMultiLvlLbl val="1"/>
      </c:catAx>
      <c:valAx>
        <c:axId val="8995084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crossAx val="89949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uk-UA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72211426350599"/>
          <c:y val="2.1850058877404238E-2"/>
          <c:w val="0.7404723309683231"/>
          <c:h val="0.669632343320686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Междуна-
родные</c:v>
                </c:pt>
              </c:strCache>
            </c:strRef>
          </c:tx>
          <c:spPr>
            <a:solidFill>
              <a:srgbClr val="1F4E78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libri (Основной текст)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7.2</c:v>
                </c:pt>
                <c:pt idx="1">
                  <c:v>7.4</c:v>
                </c:pt>
                <c:pt idx="2">
                  <c:v>7.3</c:v>
                </c:pt>
                <c:pt idx="3">
                  <c:v>2.7</c:v>
                </c:pt>
                <c:pt idx="4">
                  <c:v>1.4</c:v>
                </c:pt>
                <c:pt idx="5">
                  <c:v>1.3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libri (Основной текст)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26.7</c:v>
                </c:pt>
                <c:pt idx="1">
                  <c:v>25.4</c:v>
                </c:pt>
                <c:pt idx="2">
                  <c:v>25</c:v>
                </c:pt>
                <c:pt idx="3">
                  <c:v>17.899999999999999</c:v>
                </c:pt>
                <c:pt idx="4">
                  <c:v>18</c:v>
                </c:pt>
                <c:pt idx="5">
                  <c:v>19.899999999999999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87228800"/>
        <c:axId val="87230336"/>
      </c:barChart>
      <c:catAx>
        <c:axId val="8722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ECECEC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defRPr>
            </a:pPr>
            <a:endParaRPr lang="uk-UA"/>
          </a:p>
        </c:txPr>
        <c:crossAx val="87230336"/>
        <c:crosses val="autoZero"/>
        <c:auto val="1"/>
        <c:lblAlgn val="ctr"/>
        <c:lblOffset val="100"/>
        <c:noMultiLvlLbl val="1"/>
      </c:catAx>
      <c:valAx>
        <c:axId val="87230336"/>
        <c:scaling>
          <c:orientation val="minMax"/>
        </c:scaling>
        <c:delete val="1"/>
        <c:axPos val="l"/>
        <c:numFmt formatCode="0.0" sourceLinked="0"/>
        <c:majorTickMark val="none"/>
        <c:minorTickMark val="none"/>
        <c:tickLblPos val="none"/>
        <c:crossAx val="87228800"/>
        <c:crosses val="autoZero"/>
        <c:crossBetween val="between"/>
      </c:valAx>
      <c:spPr>
        <a:noFill/>
        <a:ln w="25560">
          <a:noFill/>
        </a:ln>
      </c:spPr>
    </c:plotArea>
    <c:legend>
      <c:legendPos val="r"/>
      <c:layout>
        <c:manualLayout>
          <c:xMode val="edge"/>
          <c:yMode val="edge"/>
          <c:x val="1.78002331908278E-2"/>
          <c:y val="0.16695015046447728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>
              <a:latin typeface="Calibri (Основной текст)"/>
            </a:defRPr>
          </a:pPr>
          <a:endParaRPr lang="uk-UA"/>
        </a:p>
      </c:txPr>
    </c:legend>
    <c:plotVisOnly val="1"/>
    <c:dispBlanksAs val="gap"/>
    <c:showDLblsOverMax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2013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25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43091840"/>
        <c:axId val="43093376"/>
      </c:barChart>
      <c:catAx>
        <c:axId val="4309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uk-UA"/>
          </a:p>
        </c:txPr>
        <c:crossAx val="43093376"/>
        <c:crosses val="autoZero"/>
        <c:auto val="1"/>
        <c:lblAlgn val="ctr"/>
        <c:lblOffset val="100"/>
        <c:noMultiLvlLbl val="0"/>
      </c:catAx>
      <c:valAx>
        <c:axId val="4309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09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 (Основной текст)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89015038051232"/>
          <c:y val="9.8950041700451671E-2"/>
          <c:w val="0.48294220302322338"/>
          <c:h val="0.8659158795488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985605049608493E-3"/>
                  <c:y val="-7.178525694741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KTZ</c:v>
                </c:pt>
                <c:pt idx="1">
                  <c:v>Union Pacific</c:v>
                </c:pt>
                <c:pt idx="2">
                  <c:v>Canadian Pacific</c:v>
                </c:pt>
                <c:pt idx="3">
                  <c:v>Canadian National</c:v>
                </c:pt>
                <c:pt idx="4">
                  <c:v>RZD</c:v>
                </c:pt>
                <c:pt idx="5">
                  <c:v>UZ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0.14600000000000021</c:v>
                </c:pt>
                <c:pt idx="1">
                  <c:v>8.9000000000000065E-2</c:v>
                </c:pt>
                <c:pt idx="2">
                  <c:v>7.5999999999999998E-2</c:v>
                </c:pt>
                <c:pt idx="3">
                  <c:v>7.3999999999999996E-2</c:v>
                </c:pt>
                <c:pt idx="4">
                  <c:v>7.1999999999999995E-2</c:v>
                </c:pt>
                <c:pt idx="5">
                  <c:v>2.4E-2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KTZ</c:v>
                </c:pt>
                <c:pt idx="1">
                  <c:v>Union Pacific</c:v>
                </c:pt>
                <c:pt idx="2">
                  <c:v>Canadian Pacific</c:v>
                </c:pt>
                <c:pt idx="3">
                  <c:v>Canadian National</c:v>
                </c:pt>
                <c:pt idx="4">
                  <c:v>RZD</c:v>
                </c:pt>
                <c:pt idx="5">
                  <c:v>UZ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KTZ</c:v>
                </c:pt>
                <c:pt idx="1">
                  <c:v>Union Pacific</c:v>
                </c:pt>
                <c:pt idx="2">
                  <c:v>Canadian Pacific</c:v>
                </c:pt>
                <c:pt idx="3">
                  <c:v>Canadian National</c:v>
                </c:pt>
                <c:pt idx="4">
                  <c:v>RZD</c:v>
                </c:pt>
                <c:pt idx="5">
                  <c:v>UZ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71"/>
        <c:axId val="92810240"/>
        <c:axId val="92820224"/>
      </c:barChart>
      <c:catAx>
        <c:axId val="9281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uk-UA"/>
          </a:p>
        </c:txPr>
        <c:crossAx val="92820224"/>
        <c:crosses val="autoZero"/>
        <c:auto val="1"/>
        <c:lblAlgn val="ctr"/>
        <c:lblOffset val="100"/>
        <c:noMultiLvlLbl val="0"/>
      </c:catAx>
      <c:valAx>
        <c:axId val="9282022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one"/>
        <c:crossAx val="92810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</a:schemeClr>
          </a:solidFill>
          <a:latin typeface="Calibri (Основной текст)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alibri (Основной текст)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4" formatCode="0">
                  <c:v>1053</c:v>
                </c:pt>
                <c:pt idx="5" formatCode="0">
                  <c:v>1601.4012260728127</c:v>
                </c:pt>
                <c:pt idx="6">
                  <c:v>813</c:v>
                </c:pt>
                <c:pt idx="7">
                  <c:v>292</c:v>
                </c:pt>
                <c:pt idx="8">
                  <c:v>187</c:v>
                </c:pt>
                <c:pt idx="9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B5-46BA-BC47-D56A12316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92902528"/>
        <c:axId val="92904064"/>
      </c:barChart>
      <c:catAx>
        <c:axId val="929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ECECEC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defRPr>
            </a:pPr>
            <a:endParaRPr lang="uk-UA"/>
          </a:p>
        </c:txPr>
        <c:crossAx val="92904064"/>
        <c:crosses val="autoZero"/>
        <c:auto val="1"/>
        <c:lblAlgn val="ctr"/>
        <c:lblOffset val="100"/>
        <c:noMultiLvlLbl val="1"/>
      </c:catAx>
      <c:valAx>
        <c:axId val="9290406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crossAx val="929025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[Calculate_rev.3.0.xlsx]ЕФ3!$J$138</c:f>
              <c:strCache>
                <c:ptCount val="1"/>
                <c:pt idx="0">
                  <c:v>Продуктивність вантажних локомотивів, млн. ткм/лок. на рік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9736842105263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0394736842105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0263157894736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061549296392569E-17"/>
                  <c:y val="0.35526315789473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36842105263157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[Calculate_rev.3.0.xlsx]ЕФ3!$K$137:$O$137</c:f>
              <c:strCache>
                <c:ptCount val="5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  <c:pt idx="4">
                  <c:v>2021 рік</c:v>
                </c:pt>
              </c:strCache>
            </c:strRef>
          </c:cat>
          <c:val>
            <c:numRef>
              <c:f>[Calculate_rev.3.0.xlsx]ЕФ3!$K$138:$O$138</c:f>
              <c:numCache>
                <c:formatCode>#,##0.0</c:formatCode>
                <c:ptCount val="5"/>
                <c:pt idx="0">
                  <c:v>157.94127407204863</c:v>
                </c:pt>
                <c:pt idx="1">
                  <c:v>156.53399366752478</c:v>
                </c:pt>
                <c:pt idx="2">
                  <c:v>161.90838713920922</c:v>
                </c:pt>
                <c:pt idx="3">
                  <c:v>166.00972648010156</c:v>
                </c:pt>
                <c:pt idx="4">
                  <c:v>171.6403254175143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61248"/>
        <c:axId val="111063040"/>
      </c:barChart>
      <c:catAx>
        <c:axId val="11106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063040"/>
        <c:crosses val="autoZero"/>
        <c:auto val="1"/>
        <c:lblAlgn val="ctr"/>
        <c:lblOffset val="100"/>
        <c:noMultiLvlLbl val="0"/>
      </c:catAx>
      <c:valAx>
        <c:axId val="111063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1061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[Calculate_rev.3.0.xlsx]ЕФ3!$J$140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96E-3"/>
                  <c:y val="0.25104619052231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1380773815289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3891235720512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0.38284544054652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85067526416003E-16"/>
                  <c:y val="0.45815929770322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[Calculate_rev.3.0.xlsx]ЕФ3!$K$137:$O$137</c:f>
              <c:strCache>
                <c:ptCount val="5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  <c:pt idx="4">
                  <c:v>2021 рік</c:v>
                </c:pt>
              </c:strCache>
            </c:strRef>
          </c:cat>
          <c:val>
            <c:numRef>
              <c:f>[Calculate_rev.3.0.xlsx]ЕФ3!$K$140:$O$140</c:f>
              <c:numCache>
                <c:formatCode>0.0</c:formatCode>
                <c:ptCount val="5"/>
                <c:pt idx="0">
                  <c:v>0.92400000000000004</c:v>
                </c:pt>
                <c:pt idx="1">
                  <c:v>1.1087999999999998</c:v>
                </c:pt>
                <c:pt idx="2">
                  <c:v>1.2935999999999996</c:v>
                </c:pt>
                <c:pt idx="3">
                  <c:v>1.5246</c:v>
                </c:pt>
                <c:pt idx="4">
                  <c:v>1.7925599999999997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86720"/>
        <c:axId val="111888256"/>
      </c:barChart>
      <c:catAx>
        <c:axId val="11188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1888256"/>
        <c:crosses val="autoZero"/>
        <c:auto val="1"/>
        <c:lblAlgn val="ctr"/>
        <c:lblOffset val="100"/>
        <c:noMultiLvlLbl val="0"/>
      </c:catAx>
      <c:valAx>
        <c:axId val="1118882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188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8241954430731"/>
          <c:y val="4.914638144092779E-2"/>
          <c:w val="0.84515768385303369"/>
          <c:h val="0.833584678755797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 рості оплати праці на середньорічному рівні по Україні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19.3</c:v>
                </c:pt>
                <c:pt idx="1">
                  <c:v>23.8</c:v>
                </c:pt>
                <c:pt idx="2">
                  <c:v>25.428740484965996</c:v>
                </c:pt>
                <c:pt idx="3">
                  <c:v>28.659686334820567</c:v>
                </c:pt>
                <c:pt idx="4">
                  <c:v>32.384248911736073</c:v>
                </c:pt>
                <c:pt idx="5">
                  <c:v>36.594949174393776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 підвищенні ефективності та росту оплати праці для досягнення 10 місця*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19.3</c:v>
                </c:pt>
                <c:pt idx="1">
                  <c:v>24.3</c:v>
                </c:pt>
                <c:pt idx="2">
                  <c:v>25.826522781482989</c:v>
                </c:pt>
                <c:pt idx="3">
                  <c:v>26.874359090745283</c:v>
                </c:pt>
                <c:pt idx="4">
                  <c:v>28.394639137355007</c:v>
                </c:pt>
                <c:pt idx="5">
                  <c:v>31.889514489809432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57504"/>
        <c:axId val="111959040"/>
      </c:lineChart>
      <c:catAx>
        <c:axId val="1119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uk-UA"/>
          </a:p>
        </c:txPr>
        <c:crossAx val="111959040"/>
        <c:crosses val="autoZero"/>
        <c:auto val="1"/>
        <c:lblAlgn val="ctr"/>
        <c:lblOffset val="100"/>
        <c:noMultiLvlLbl val="0"/>
      </c:catAx>
      <c:valAx>
        <c:axId val="111959040"/>
        <c:scaling>
          <c:orientation val="minMax"/>
          <c:min val="1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uk-UA"/>
          </a:p>
        </c:txPr>
        <c:crossAx val="1119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9239290989660376E-2"/>
          <c:y val="2.5285532603810212E-3"/>
          <c:w val="0.60700941508973261"/>
          <c:h val="0.34642612369686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Основной текст)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 (Основной текст)"/>
        </a:defRPr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B611-6E2C-3946-A359-00CD32BF33E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E017-1911-9840-BFDC-3EDEB19D2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5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6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7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7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7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7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5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7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6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60B3-A2A6-1E4C-B3E3-6CBF91725476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3.tif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" y="6279518"/>
            <a:ext cx="2444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ПАТ </a:t>
            </a:r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1"/>
                </a:solidFill>
              </a:rPr>
              <a:t>» 2017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549241"/>
            <a:ext cx="12191999" cy="3471333"/>
            <a:chOff x="239304" y="3730918"/>
            <a:chExt cx="12192000" cy="3471333"/>
          </a:xfrm>
        </p:grpSpPr>
        <p:pic>
          <p:nvPicPr>
            <p:cNvPr id="4" name="Picture 2" descr="D:\Users\user\Documents\Логопит УЗ прапори,занки\ФОТО  конкурс\Лібер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2"/>
            <a:stretch>
              <a:fillRect/>
            </a:stretch>
          </p:blipFill>
          <p:spPr bwMode="auto">
            <a:xfrm>
              <a:off x="239304" y="3730918"/>
              <a:ext cx="12192000" cy="34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9304" y="4665253"/>
              <a:ext cx="1219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СТРАТЕГІЯ РОЗВИТКУ</a:t>
              </a:r>
            </a:p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ПАТ “УКРЗАЛІЗНИЦЯ”</a:t>
              </a:r>
            </a:p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2017 – 2021 роки</a:t>
              </a:r>
              <a:endParaRPr lang="ru-RU" sz="40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ea typeface="Adobe Heiti Std R" pitchFamily="34" charset="-128"/>
                <a:cs typeface="Adobe Hebrew" pitchFamily="18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1. ДЛЯ ПІДВИЩЕННЯ ЕКОНОМІЧНОЇ ЕФЕКТИВНОСТІ ТА ФІНАНСОВОЇ СТАБІЛЬНОСТІ НЕОБХІДНО ОПТИМІЗУВАТИ ВИТРАТИ…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30141" y="1110784"/>
            <a:ext cx="10395059" cy="4858045"/>
            <a:chOff x="730141" y="670500"/>
            <a:chExt cx="10395059" cy="485804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30141" y="670500"/>
              <a:ext cx="10395059" cy="48580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9" name="CustomShape 5"/>
            <p:cNvSpPr/>
            <p:nvPr/>
          </p:nvSpPr>
          <p:spPr>
            <a:xfrm>
              <a:off x="842712" y="1340042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2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0" name="CustomShape 6"/>
            <p:cNvSpPr/>
            <p:nvPr/>
          </p:nvSpPr>
          <p:spPr>
            <a:xfrm>
              <a:off x="842712" y="1998944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3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1" name="CustomShape 7"/>
            <p:cNvSpPr/>
            <p:nvPr/>
          </p:nvSpPr>
          <p:spPr>
            <a:xfrm>
              <a:off x="842712" y="2622270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4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3" name="CustomShape 8"/>
            <p:cNvSpPr/>
            <p:nvPr/>
          </p:nvSpPr>
          <p:spPr>
            <a:xfrm>
              <a:off x="1376112" y="1351725"/>
              <a:ext cx="8666448" cy="4416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indent="3175">
                <a:lnSpc>
                  <a:spcPct val="100000"/>
                </a:lnSpc>
                <a:buClr>
                  <a:srgbClr val="083763"/>
                </a:buClr>
              </a:pPr>
              <a:r>
                <a:rPr lang="uk-UA" sz="1400" spc="-1" dirty="0" smtClean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Впровадження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механізму по закриттю або консервації мало задіяних ліній інфраструктури </a:t>
              </a:r>
              <a:r>
                <a:rPr lang="uk-UA" sz="1400" spc="-1" dirty="0" smtClean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загального користування на державному рівні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54" name="CustomShape 9"/>
            <p:cNvSpPr/>
            <p:nvPr/>
          </p:nvSpPr>
          <p:spPr>
            <a:xfrm>
              <a:off x="1376112" y="2030210"/>
              <a:ext cx="8669349" cy="3552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Проведення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переговорів з кредиторами щодо зниження процентних ставок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, заміні валюти кредитування та продовження строку користування коштами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55" name="CustomShape 10"/>
            <p:cNvSpPr/>
            <p:nvPr/>
          </p:nvSpPr>
          <p:spPr>
            <a:xfrm>
              <a:off x="1376112" y="2633904"/>
              <a:ext cx="8669349" cy="264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Підготовка нової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емісії єврооблігацій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з метою структурування заміщення більш дорогих облігацій в обігу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57" name="CustomShape 11"/>
            <p:cNvSpPr/>
            <p:nvPr/>
          </p:nvSpPr>
          <p:spPr>
            <a:xfrm>
              <a:off x="842712" y="3196064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5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3" name="CustomShape 12"/>
            <p:cNvSpPr/>
            <p:nvPr/>
          </p:nvSpPr>
          <p:spPr>
            <a:xfrm>
              <a:off x="1376112" y="3192331"/>
              <a:ext cx="9508303" cy="4416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Підвищення продуктивності праці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та ефективності використання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рухомого складу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при залізничних вантажних перевезеннях 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64" name="Line 21"/>
            <p:cNvSpPr/>
            <p:nvPr/>
          </p:nvSpPr>
          <p:spPr>
            <a:xfrm>
              <a:off x="842712" y="3124815"/>
              <a:ext cx="10136195" cy="46564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" name="Line 22"/>
            <p:cNvSpPr/>
            <p:nvPr/>
          </p:nvSpPr>
          <p:spPr>
            <a:xfrm>
              <a:off x="842712" y="2540139"/>
              <a:ext cx="10136195" cy="4107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Line 23"/>
            <p:cNvSpPr/>
            <p:nvPr/>
          </p:nvSpPr>
          <p:spPr>
            <a:xfrm>
              <a:off x="842712" y="1906459"/>
              <a:ext cx="10136195" cy="448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CustomShape 7"/>
            <p:cNvSpPr/>
            <p:nvPr/>
          </p:nvSpPr>
          <p:spPr>
            <a:xfrm>
              <a:off x="842712" y="3815591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6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8" name="CustomShape 10"/>
            <p:cNvSpPr/>
            <p:nvPr/>
          </p:nvSpPr>
          <p:spPr>
            <a:xfrm>
              <a:off x="1376112" y="3737567"/>
              <a:ext cx="8669349" cy="49502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Побудова ефективної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системи закупівель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для скорочення щорічних витрат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69" name="Line 22"/>
            <p:cNvSpPr/>
            <p:nvPr/>
          </p:nvSpPr>
          <p:spPr>
            <a:xfrm>
              <a:off x="842712" y="3733460"/>
              <a:ext cx="10136195" cy="4107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842712" y="757968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1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1" name="CustomShape 8"/>
            <p:cNvSpPr/>
            <p:nvPr/>
          </p:nvSpPr>
          <p:spPr>
            <a:xfrm>
              <a:off x="1376112" y="754411"/>
              <a:ext cx="8666448" cy="4416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 indent="3175">
                <a:lnSpc>
                  <a:spcPct val="100000"/>
                </a:lnSpc>
                <a:buClr>
                  <a:srgbClr val="083763"/>
                </a:buClr>
              </a:pP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Реалізація непрофільних активів</a:t>
              </a:r>
            </a:p>
          </p:txBody>
        </p:sp>
        <p:sp>
          <p:nvSpPr>
            <p:cNvPr id="72" name="Line 23"/>
            <p:cNvSpPr/>
            <p:nvPr/>
          </p:nvSpPr>
          <p:spPr>
            <a:xfrm>
              <a:off x="842712" y="1263425"/>
              <a:ext cx="10136195" cy="448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42712" y="4365777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7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4" name="CustomShape 12"/>
            <p:cNvSpPr/>
            <p:nvPr/>
          </p:nvSpPr>
          <p:spPr>
            <a:xfrm>
              <a:off x="1376112" y="4362044"/>
              <a:ext cx="9508303" cy="4416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Створення та початок роботи </a:t>
              </a:r>
              <a:r>
                <a:rPr lang="uk-UA" sz="1400" b="1" dirty="0" err="1" smtClean="0">
                  <a:solidFill>
                    <a:srgbClr val="0B538F"/>
                  </a:solidFill>
                  <a:latin typeface="Calibri (Основной текст)"/>
                </a:rPr>
                <a:t>комплаєнс-офісу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76" name="Line 22"/>
            <p:cNvSpPr/>
            <p:nvPr/>
          </p:nvSpPr>
          <p:spPr>
            <a:xfrm>
              <a:off x="842712" y="4301170"/>
              <a:ext cx="10136195" cy="4107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8" name="Группа 27"/>
          <p:cNvGrpSpPr/>
          <p:nvPr/>
        </p:nvGrpSpPr>
        <p:grpSpPr>
          <a:xfrm>
            <a:off x="233897" y="227021"/>
            <a:ext cx="494544" cy="481680"/>
            <a:chOff x="3642098" y="2819286"/>
            <a:chExt cx="494544" cy="481680"/>
          </a:xfrm>
        </p:grpSpPr>
        <p:sp>
          <p:nvSpPr>
            <p:cNvPr id="29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0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31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" name="Line 22"/>
          <p:cNvSpPr/>
          <p:nvPr/>
        </p:nvSpPr>
        <p:spPr>
          <a:xfrm>
            <a:off x="842712" y="5308597"/>
            <a:ext cx="10136195" cy="4107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CustomShape 11"/>
          <p:cNvSpPr/>
          <p:nvPr/>
        </p:nvSpPr>
        <p:spPr>
          <a:xfrm>
            <a:off x="842712" y="5417033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12"/>
          <p:cNvSpPr/>
          <p:nvPr/>
        </p:nvSpPr>
        <p:spPr>
          <a:xfrm>
            <a:off x="1376112" y="5413300"/>
            <a:ext cx="9508303" cy="441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Використання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нового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 більш </a:t>
            </a:r>
            <a:r>
              <a:rPr lang="uk-UA" sz="1400" b="1" dirty="0" err="1" smtClean="0">
                <a:solidFill>
                  <a:srgbClr val="0B538F"/>
                </a:solidFill>
                <a:latin typeface="Calibri (Основной текст)"/>
              </a:rPr>
              <a:t>енергоефективного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 рухомого складу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208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10"/>
          <p:cNvSpPr/>
          <p:nvPr/>
        </p:nvSpPr>
        <p:spPr>
          <a:xfrm>
            <a:off x="803383" y="3448461"/>
            <a:ext cx="5631338" cy="240851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3600">
              <a:buClr>
                <a:srgbClr val="7F7F7F"/>
              </a:buClr>
            </a:pPr>
            <a:endParaRPr lang="uk-UA" sz="1200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1193799" y="3903133"/>
          <a:ext cx="5003799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CustomShape 10"/>
          <p:cNvSpPr/>
          <p:nvPr/>
        </p:nvSpPr>
        <p:spPr>
          <a:xfrm>
            <a:off x="6713170" y="3448460"/>
            <a:ext cx="4877697" cy="240851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3600">
              <a:buClr>
                <a:srgbClr val="7F7F7F"/>
              </a:buClr>
            </a:pPr>
            <a:endParaRPr lang="uk-UA" sz="1200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3170" y="3499713"/>
            <a:ext cx="4886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Збільшення продуктивності </a:t>
            </a:r>
            <a:r>
              <a:rPr lang="uk-UA" sz="1400" b="1" dirty="0" smtClean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вантажного вагону</a:t>
            </a:r>
            <a:r>
              <a:rPr lang="en-US" sz="1400" b="1" dirty="0" smtClean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, 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млн. </a:t>
            </a:r>
            <a:r>
              <a:rPr lang="uk-UA" sz="1400" dirty="0" err="1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ткм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 (Основной текст)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CE3128C-79BA-2348-8542-FD451D49FC60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«Укрзалізниця»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3383" y="3499714"/>
            <a:ext cx="5631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Збільшення продуктивності </a:t>
            </a:r>
            <a:r>
              <a:rPr lang="uk-UA" sz="1400" b="1" dirty="0" smtClean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локомотива</a:t>
            </a:r>
            <a:r>
              <a:rPr lang="en-US" sz="1400" b="1" dirty="0" smtClean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, 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млн. </a:t>
            </a:r>
            <a:r>
              <a:rPr lang="uk-UA" sz="1400" dirty="0" err="1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ткм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 брутто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 (Основной текст)"/>
              <a:cs typeface="Times New Roman" panose="02020603050405020304" pitchFamily="18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1758403" y="4002603"/>
            <a:ext cx="3924278" cy="739071"/>
          </a:xfrm>
          <a:prstGeom prst="bentConnector3">
            <a:avLst>
              <a:gd name="adj1" fmla="val -265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Прямоугольник 27"/>
          <p:cNvSpPr/>
          <p:nvPr/>
        </p:nvSpPr>
        <p:spPr>
          <a:xfrm>
            <a:off x="3329593" y="3828834"/>
            <a:ext cx="7581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+ </a:t>
            </a: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8,3</a:t>
            </a: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%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pSp>
        <p:nvGrpSpPr>
          <p:cNvPr id="3" name="Группа 41"/>
          <p:cNvGrpSpPr/>
          <p:nvPr/>
        </p:nvGrpSpPr>
        <p:grpSpPr>
          <a:xfrm>
            <a:off x="824976" y="873558"/>
            <a:ext cx="10787903" cy="2419973"/>
            <a:chOff x="6130821" y="3530540"/>
            <a:chExt cx="2612519" cy="1901959"/>
          </a:xfrm>
        </p:grpSpPr>
        <p:sp>
          <p:nvSpPr>
            <p:cNvPr id="43" name="CustomShape 3"/>
            <p:cNvSpPr/>
            <p:nvPr/>
          </p:nvSpPr>
          <p:spPr>
            <a:xfrm>
              <a:off x="6130821" y="3530540"/>
              <a:ext cx="2612519" cy="282079"/>
            </a:xfrm>
            <a:prstGeom prst="roundRect">
              <a:avLst>
                <a:gd name="adj" fmla="val 0"/>
              </a:avLst>
            </a:prstGeom>
            <a:solidFill>
              <a:srgbClr val="1F4E7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Оптимізація </a:t>
              </a:r>
              <a:r>
                <a:rPr lang="uk-UA" sz="1400" b="1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парку локомотивів </a:t>
              </a:r>
              <a:endParaRPr lang="uk-UA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44" name="CustomShape 8"/>
            <p:cNvSpPr/>
            <p:nvPr/>
          </p:nvSpPr>
          <p:spPr>
            <a:xfrm>
              <a:off x="6130821" y="3812619"/>
              <a:ext cx="2612519" cy="1619880"/>
            </a:xfrm>
            <a:prstGeom prst="roundRect">
              <a:avLst>
                <a:gd name="adj" fmla="val 0"/>
              </a:avLst>
            </a:prstGeom>
            <a:ln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  <a:buFont typeface="Arial"/>
                <a:buChar char="•"/>
              </a:pPr>
              <a:endPara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endParaRPr>
            </a:p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  <a:buFont typeface="Arial"/>
                <a:buChar char="•"/>
              </a:pP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Виведення </a:t>
              </a:r>
              <a:r>
                <a:rPr lang="uk-UA" sz="1400" spc="-1" dirty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зношених надлишкових електровозів (598 од.) та тепловозів магістральних і маневрових (575 од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.)</a:t>
              </a:r>
            </a:p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  <a:buFont typeface="Arial"/>
                <a:buChar char="•"/>
              </a:pP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Підвищення </a:t>
              </a:r>
              <a:r>
                <a:rPr lang="uk-UA" sz="1400" spc="-1" dirty="0" err="1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енергоефективності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 шляхом:</a:t>
              </a:r>
            </a:p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</a:pP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	- оновлення </a:t>
              </a:r>
              <a:r>
                <a:rPr lang="uk-UA" sz="1400" spc="-1" dirty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парку локомотивів, у т.ч. за рахунок нових двосистемних електровозів, односистемних вантажних постійного і змінного струму, а також 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магістральних </a:t>
              </a:r>
              <a:r>
                <a:rPr lang="uk-UA" sz="1400" spc="-1" dirty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вантажних тепловозів з асинхронним 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приводом</a:t>
              </a:r>
            </a:p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</a:pP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	- </a:t>
              </a:r>
              <a:r>
                <a:rPr lang="uk-UA" sz="1400" spc="-1" dirty="0" err="1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ремоторизація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 </a:t>
              </a:r>
              <a:r>
                <a:rPr lang="uk-UA" sz="1400" spc="-1" dirty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сучасними силовими установками маневрових та магістральних тепловозів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33897" y="227021"/>
            <a:ext cx="494544" cy="481680"/>
            <a:chOff x="3642098" y="2819286"/>
            <a:chExt cx="494544" cy="481680"/>
          </a:xfrm>
        </p:grpSpPr>
        <p:sp>
          <p:nvSpPr>
            <p:cNvPr id="16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8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19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Century Gothic" charset="0"/>
                <a:cs typeface="Century Gothic" charset="0"/>
              </a:rPr>
              <a:t>2. …ПІДВИЩИТИ ПРОДУКТИВНІСТЬ ВИКОРИСТАННЯ РУХОМОГО СКЛАДУ…</a:t>
            </a:r>
            <a:endParaRPr lang="ru-RU" sz="2200" b="1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ea typeface="Century Gothic" charset="0"/>
              <a:cs typeface="Century Gothic" charset="0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6891867" y="3869267"/>
          <a:ext cx="4572000" cy="202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8" name="Соединительная линия уступом 37"/>
          <p:cNvCxnSpPr/>
          <p:nvPr/>
        </p:nvCxnSpPr>
        <p:spPr>
          <a:xfrm flipV="1">
            <a:off x="7433733" y="4114797"/>
            <a:ext cx="3454400" cy="643467"/>
          </a:xfrm>
          <a:prstGeom prst="bentConnector3">
            <a:avLst>
              <a:gd name="adj1" fmla="val -245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Прямоугольник 38"/>
          <p:cNvSpPr/>
          <p:nvPr/>
        </p:nvSpPr>
        <p:spPr>
          <a:xfrm>
            <a:off x="8519659" y="3972764"/>
            <a:ext cx="95454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+ </a:t>
            </a: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94,6</a:t>
            </a: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%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834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«Укрзалізниця» 2017		</a:t>
            </a:r>
            <a:r>
              <a:rPr lang="uk-UA" sz="1400" dirty="0" smtClean="0">
                <a:solidFill>
                  <a:schemeClr val="bg2">
                    <a:lumMod val="25000"/>
                  </a:schemeClr>
                </a:solidFill>
              </a:rPr>
              <a:t>1 За видами економічної діяльності</a:t>
            </a:r>
            <a:endParaRPr lang="uk-UA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CustomShape 1"/>
          <p:cNvSpPr/>
          <p:nvPr/>
        </p:nvSpPr>
        <p:spPr>
          <a:xfrm>
            <a:off x="5741052" y="1037639"/>
            <a:ext cx="5725524" cy="3949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9"/>
          <p:cNvSpPr/>
          <p:nvPr/>
        </p:nvSpPr>
        <p:spPr>
          <a:xfrm>
            <a:off x="5939691" y="1211851"/>
            <a:ext cx="4950813" cy="591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Щорічні витрати на оплату праці, </a:t>
            </a:r>
          </a:p>
          <a:p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млрд грн, 2016-2021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41052" y="5095040"/>
            <a:ext cx="4753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uk-UA" sz="1400" dirty="0" smtClean="0">
                <a:latin typeface="Calibri (Основной текст)"/>
                <a:ea typeface="Calibri" panose="020F0502020204030204" pitchFamily="34" charset="0"/>
              </a:rPr>
              <a:t>За рахунок підвищення мотивації праці співробітників шляхом досягнення </a:t>
            </a:r>
            <a:r>
              <a:rPr lang="uk-UA" sz="1400" dirty="0">
                <a:latin typeface="Calibri (Основной текст)"/>
                <a:ea typeface="Calibri" panose="020F0502020204030204" pitchFamily="34" charset="0"/>
              </a:rPr>
              <a:t>10 місця у </a:t>
            </a:r>
            <a:r>
              <a:rPr lang="uk-UA" sz="1400" dirty="0" smtClean="0">
                <a:latin typeface="Calibri (Основной текст)"/>
                <a:ea typeface="Calibri" panose="020F0502020204030204" pitchFamily="34" charset="0"/>
              </a:rPr>
              <a:t>рейтингу</a:t>
            </a:r>
            <a:r>
              <a:rPr lang="uk-UA" sz="1400" baseline="30000" dirty="0" smtClean="0">
                <a:latin typeface="Calibri (Основной текст)"/>
                <a:ea typeface="Calibri" panose="020F0502020204030204" pitchFamily="34" charset="0"/>
              </a:rPr>
              <a:t>1</a:t>
            </a:r>
            <a:r>
              <a:rPr lang="uk-UA" sz="1400" dirty="0" smtClean="0">
                <a:latin typeface="Calibri (Основной текст)"/>
                <a:ea typeface="Calibri" panose="020F0502020204030204" pitchFamily="34" charset="0"/>
              </a:rPr>
              <a:t> </a:t>
            </a:r>
            <a:r>
              <a:rPr lang="uk-UA" sz="1400" dirty="0">
                <a:latin typeface="Calibri (Основной текст)"/>
                <a:ea typeface="Calibri" panose="020F0502020204030204" pitchFamily="34" charset="0"/>
              </a:rPr>
              <a:t>заробітних </a:t>
            </a:r>
            <a:r>
              <a:rPr lang="uk-UA" sz="1400" dirty="0" smtClean="0">
                <a:latin typeface="Calibri (Основной текст)"/>
                <a:ea typeface="Calibri" panose="020F0502020204030204" pitchFamily="34" charset="0"/>
              </a:rPr>
              <a:t>плат України</a:t>
            </a:r>
            <a:endParaRPr lang="ru-RU" sz="1400" dirty="0">
              <a:latin typeface="Calibri (Основной текст)"/>
              <a:ea typeface="Calibri" panose="020F0502020204030204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/>
          </p:nvPr>
        </p:nvGraphicFramePr>
        <p:xfrm>
          <a:off x="5862299" y="1864866"/>
          <a:ext cx="5502656" cy="300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43"/>
          <p:cNvGrpSpPr/>
          <p:nvPr/>
        </p:nvGrpSpPr>
        <p:grpSpPr>
          <a:xfrm>
            <a:off x="934011" y="1037639"/>
            <a:ext cx="4506998" cy="4869407"/>
            <a:chOff x="741987" y="1037639"/>
            <a:chExt cx="4506998" cy="4869407"/>
          </a:xfrm>
        </p:grpSpPr>
        <p:sp>
          <p:nvSpPr>
            <p:cNvPr id="40" name="CustomShape 1"/>
            <p:cNvSpPr/>
            <p:nvPr/>
          </p:nvSpPr>
          <p:spPr>
            <a:xfrm>
              <a:off x="812436" y="1037639"/>
              <a:ext cx="4366100" cy="3922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aphicFrame>
          <p:nvGraphicFramePr>
            <p:cNvPr id="9" name="Диаграмма 8"/>
            <p:cNvGraphicFramePr/>
            <p:nvPr>
              <p:extLst/>
            </p:nvPr>
          </p:nvGraphicFramePr>
          <p:xfrm>
            <a:off x="1038336" y="1221298"/>
            <a:ext cx="3710432" cy="35414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" name="Группа 20"/>
            <p:cNvGrpSpPr/>
            <p:nvPr/>
          </p:nvGrpSpPr>
          <p:grpSpPr>
            <a:xfrm>
              <a:off x="3540793" y="2403800"/>
              <a:ext cx="929652" cy="1235259"/>
              <a:chOff x="3557020" y="2377442"/>
              <a:chExt cx="929652" cy="1235259"/>
            </a:xfrm>
          </p:grpSpPr>
          <p:cxnSp>
            <p:nvCxnSpPr>
              <p:cNvPr id="29" name="Соединительная линия уступом 28"/>
              <p:cNvCxnSpPr>
                <a:endCxn id="30" idx="0"/>
              </p:cNvCxnSpPr>
              <p:nvPr/>
            </p:nvCxnSpPr>
            <p:spPr>
              <a:xfrm rot="16200000" flipH="1">
                <a:off x="3389881" y="2544581"/>
                <a:ext cx="927482" cy="593204"/>
              </a:xfrm>
              <a:prstGeom prst="bentConnector3">
                <a:avLst>
                  <a:gd name="adj1" fmla="val -281"/>
                </a:avLst>
              </a:prstGeom>
              <a:noFill/>
              <a:ln w="19050">
                <a:solidFill>
                  <a:srgbClr val="0A6CC5"/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sp>
            <p:nvSpPr>
              <p:cNvPr id="30" name="Прямоугольник 29"/>
              <p:cNvSpPr/>
              <p:nvPr/>
            </p:nvSpPr>
            <p:spPr>
              <a:xfrm>
                <a:off x="3813776" y="3304924"/>
                <a:ext cx="672896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1" spc="-1" dirty="0" smtClean="0">
                    <a:solidFill>
                      <a:srgbClr val="0070C0"/>
                    </a:solidFill>
                    <a:uFill>
                      <a:solidFill>
                        <a:srgbClr val="FFFFFF"/>
                      </a:solidFill>
                    </a:uFill>
                    <a:latin typeface="Calibri (Основной текст)"/>
                  </a:rPr>
                  <a:t>+60%</a:t>
                </a:r>
                <a:endParaRPr lang="uk-UA" sz="1400" b="1" spc="-1" dirty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endParaRPr>
              </a:p>
            </p:txBody>
          </p:sp>
        </p:grpSp>
        <p:sp>
          <p:nvSpPr>
            <p:cNvPr id="41" name="CustomShape 9"/>
            <p:cNvSpPr/>
            <p:nvPr/>
          </p:nvSpPr>
          <p:spPr>
            <a:xfrm>
              <a:off x="1011075" y="1236772"/>
              <a:ext cx="3764953" cy="5912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18360"/>
            <a:lstStyle/>
            <a:p>
              <a:pPr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Середньорічна продуктивність праці, </a:t>
              </a:r>
            </a:p>
            <a:p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Приведені </a:t>
              </a:r>
              <a:r>
                <a:rPr lang="uk-UA" sz="1400" spc="-1" dirty="0" err="1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ткм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 на працівника, 201</a:t>
              </a:r>
              <a:r>
                <a:rPr lang="en-US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4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-2016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41987" y="5085127"/>
              <a:ext cx="450699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uk-UA" sz="1400" dirty="0" smtClean="0">
                  <a:latin typeface="Calibri (Основной текст)"/>
                  <a:ea typeface="Calibri" panose="020F0502020204030204" pitchFamily="34" charset="0"/>
                </a:rPr>
                <a:t>Планується поступове досягнене рівня  продуктивності праці </a:t>
              </a:r>
              <a:r>
                <a:rPr lang="en-US" sz="1400" dirty="0" smtClean="0">
                  <a:latin typeface="Calibri (Основной текст)"/>
                  <a:ea typeface="Calibri" panose="020F0502020204030204" pitchFamily="34" charset="0"/>
                </a:rPr>
                <a:t>Deutsche </a:t>
              </a:r>
              <a:r>
                <a:rPr lang="en-US" sz="1400" dirty="0" err="1" smtClean="0">
                  <a:latin typeface="Calibri (Основной текст)"/>
                  <a:ea typeface="Calibri" panose="020F0502020204030204" pitchFamily="34" charset="0"/>
                </a:rPr>
                <a:t>Bahn</a:t>
              </a:r>
              <a:r>
                <a:rPr lang="en-US" sz="1400" dirty="0" smtClean="0">
                  <a:latin typeface="Calibri (Основной текст)"/>
                  <a:ea typeface="Calibri" panose="020F0502020204030204" pitchFamily="34" charset="0"/>
                </a:rPr>
                <a:t> </a:t>
              </a:r>
              <a:r>
                <a:rPr lang="ru-RU" sz="1400" dirty="0" smtClean="0">
                  <a:latin typeface="Calibri (Основной текст)"/>
                  <a:ea typeface="Calibri" panose="020F0502020204030204" pitchFamily="34" charset="0"/>
                </a:rPr>
                <a:t>та </a:t>
              </a:r>
              <a:r>
                <a:rPr lang="en-US" sz="1400" dirty="0" smtClean="0">
                  <a:latin typeface="Calibri (Основной текст)"/>
                  <a:ea typeface="Calibri" panose="020F0502020204030204" pitchFamily="34" charset="0"/>
                </a:rPr>
                <a:t>KTZ </a:t>
              </a:r>
              <a:r>
                <a:rPr lang="uk-UA" sz="1400" dirty="0" smtClean="0">
                  <a:latin typeface="Calibri (Основной текст)"/>
                  <a:ea typeface="Calibri" panose="020F0502020204030204" pitchFamily="34" charset="0"/>
                </a:rPr>
                <a:t>до 2026 року, з цільовим показником +30% до 2021 року</a:t>
              </a:r>
              <a:endParaRPr lang="ru-RU" sz="1400" dirty="0">
                <a:latin typeface="Calibri (Основной текст)"/>
                <a:ea typeface="Calibri" panose="020F0502020204030204" pitchFamily="34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812436" y="5056822"/>
              <a:ext cx="43661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12436" y="5907046"/>
              <a:ext cx="43661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5741052" y="5056822"/>
            <a:ext cx="57255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741052" y="5907046"/>
            <a:ext cx="57255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8693150" y="336973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8739717" y="2377017"/>
            <a:ext cx="1970616" cy="971550"/>
          </a:xfrm>
          <a:custGeom>
            <a:avLst/>
            <a:gdLst>
              <a:gd name="connsiteX0" fmla="*/ 0 w 1970616"/>
              <a:gd name="connsiteY0" fmla="*/ 971550 h 971550"/>
              <a:gd name="connsiteX1" fmla="*/ 427566 w 1970616"/>
              <a:gd name="connsiteY1" fmla="*/ 914400 h 971550"/>
              <a:gd name="connsiteX2" fmla="*/ 1162050 w 1970616"/>
              <a:gd name="connsiteY2" fmla="*/ 770466 h 971550"/>
              <a:gd name="connsiteX3" fmla="*/ 1951566 w 1970616"/>
              <a:gd name="connsiteY3" fmla="*/ 419100 h 971550"/>
              <a:gd name="connsiteX4" fmla="*/ 1970616 w 1970616"/>
              <a:gd name="connsiteY4" fmla="*/ 0 h 971550"/>
              <a:gd name="connsiteX5" fmla="*/ 1214966 w 1970616"/>
              <a:gd name="connsiteY5" fmla="*/ 421216 h 971550"/>
              <a:gd name="connsiteX6" fmla="*/ 421216 w 1970616"/>
              <a:gd name="connsiteY6" fmla="*/ 802216 h 971550"/>
              <a:gd name="connsiteX7" fmla="*/ 0 w 1970616"/>
              <a:gd name="connsiteY7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616" h="971550">
                <a:moveTo>
                  <a:pt x="0" y="971550"/>
                </a:moveTo>
                <a:lnTo>
                  <a:pt x="427566" y="914400"/>
                </a:lnTo>
                <a:lnTo>
                  <a:pt x="1162050" y="770466"/>
                </a:lnTo>
                <a:lnTo>
                  <a:pt x="1951566" y="419100"/>
                </a:lnTo>
                <a:lnTo>
                  <a:pt x="1970616" y="0"/>
                </a:lnTo>
                <a:lnTo>
                  <a:pt x="1214966" y="421216"/>
                </a:lnTo>
                <a:lnTo>
                  <a:pt x="421216" y="802216"/>
                </a:lnTo>
                <a:lnTo>
                  <a:pt x="0" y="97155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71"/>
          <p:cNvGrpSpPr/>
          <p:nvPr/>
        </p:nvGrpSpPr>
        <p:grpSpPr>
          <a:xfrm rot="16200000">
            <a:off x="9768396" y="2384329"/>
            <a:ext cx="631883" cy="168257"/>
            <a:chOff x="394636" y="1453415"/>
            <a:chExt cx="614195" cy="177449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424329" y="1535541"/>
              <a:ext cx="58450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Овал 74"/>
            <p:cNvSpPr/>
            <p:nvPr/>
          </p:nvSpPr>
          <p:spPr>
            <a:xfrm>
              <a:off x="394636" y="1453415"/>
              <a:ext cx="144861" cy="1774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Calibri (Основной текст)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9777365" y="1582086"/>
            <a:ext cx="1548687" cy="57286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5"/>
                </a:solidFill>
                <a:latin typeface="Calibri (Основной текст)"/>
              </a:rPr>
              <a:t>7,7 </a:t>
            </a:r>
            <a:r>
              <a:rPr lang="ru-RU" sz="1400" b="1" dirty="0" smtClean="0">
                <a:solidFill>
                  <a:schemeClr val="accent5"/>
                </a:solidFill>
                <a:latin typeface="Calibri (Основной текст)"/>
              </a:rPr>
              <a:t>млрд </a:t>
            </a:r>
            <a:r>
              <a:rPr lang="ru-RU" sz="1400" b="1" dirty="0" err="1" smtClean="0">
                <a:solidFill>
                  <a:schemeClr val="accent5"/>
                </a:solidFill>
                <a:latin typeface="Calibri (Основной текст)"/>
              </a:rPr>
              <a:t>грн</a:t>
            </a:r>
            <a:endParaRPr lang="uk-UA" sz="1400" b="1" dirty="0">
              <a:solidFill>
                <a:schemeClr val="accent5"/>
              </a:solidFill>
              <a:latin typeface="Calibri (Основной текст)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33897" y="227021"/>
            <a:ext cx="494544" cy="481680"/>
            <a:chOff x="3642098" y="2819286"/>
            <a:chExt cx="494544" cy="481680"/>
          </a:xfrm>
        </p:grpSpPr>
        <p:sp>
          <p:nvSpPr>
            <p:cNvPr id="31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2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33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3. … ЗБІЛЬШИТИ</a:t>
            </a: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ПРОДУКТИВНІСТЬ ПРАЦІ, ЩО ДОЗВОЛИТЬ ПІДВИЩИТИ РІВЕНЬ ЇЇ ОПЛАТИ…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853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842712" y="1075266"/>
            <a:ext cx="10395059" cy="4893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4. …ТА ЗБІЛЬШИТИ ДОХОДИ 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955283" y="2274326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955283" y="3135632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1488683" y="2048932"/>
            <a:ext cx="8666448" cy="8720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Впровадження і підтримка запропонованого механізму по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компенсації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різниці між доходами і економічно обґрунтованими витратами в сегменті регульованих пасажирських перевезень на далекі відстані, а також прийняття рішення щодо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виділення коштів державних та місцевих бюджетів для оновлення пасажирського рухомого складу</a:t>
            </a:r>
          </a:p>
        </p:txBody>
      </p:sp>
      <p:sp>
        <p:nvSpPr>
          <p:cNvPr id="54" name="CustomShape 9"/>
          <p:cNvSpPr/>
          <p:nvPr/>
        </p:nvSpPr>
        <p:spPr>
          <a:xfrm>
            <a:off x="1488683" y="3166898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Лібералізація тарифу на пасажирські перевезення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в сегментах 1-го класу, СВ і купе, право самостійно встановлювати тарифи на перевезення пасажирів в далекому сполученні</a:t>
            </a:r>
          </a:p>
        </p:txBody>
      </p:sp>
      <p:sp>
        <p:nvSpPr>
          <p:cNvPr id="66" name="Line 23"/>
          <p:cNvSpPr/>
          <p:nvPr/>
        </p:nvSpPr>
        <p:spPr>
          <a:xfrm>
            <a:off x="955283" y="3043147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5"/>
          <p:cNvSpPr/>
          <p:nvPr/>
        </p:nvSpPr>
        <p:spPr>
          <a:xfrm>
            <a:off x="955283" y="1295404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8"/>
          <p:cNvSpPr/>
          <p:nvPr/>
        </p:nvSpPr>
        <p:spPr>
          <a:xfrm>
            <a:off x="1522405" y="1193800"/>
            <a:ext cx="8666448" cy="590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buClr>
                <a:srgbClr val="083763"/>
              </a:buClr>
            </a:pP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Поступове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зменшення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обсягів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перехресного субсидування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шляхом організації роботи з місцевими органами самоврядування щодо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укладання договорів на приміські перевезення на засадах їх окупності </a:t>
            </a:r>
          </a:p>
        </p:txBody>
      </p:sp>
      <p:sp>
        <p:nvSpPr>
          <p:cNvPr id="72" name="Line 23"/>
          <p:cNvSpPr/>
          <p:nvPr/>
        </p:nvSpPr>
        <p:spPr>
          <a:xfrm>
            <a:off x="989005" y="1851657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6"/>
          <p:cNvSpPr/>
          <p:nvPr/>
        </p:nvSpPr>
        <p:spPr>
          <a:xfrm>
            <a:off x="952382" y="3797516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9"/>
          <p:cNvSpPr/>
          <p:nvPr/>
        </p:nvSpPr>
        <p:spPr>
          <a:xfrm>
            <a:off x="1485782" y="3828782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uk-UA" sz="1400" b="1" smtClean="0">
                <a:solidFill>
                  <a:srgbClr val="0B538F"/>
                </a:solidFill>
                <a:latin typeface="Calibri (Основной текст)"/>
              </a:rPr>
              <a:t>Проведення індексації тарифу на вантажні перевезення на економічно обґрунтований рівень</a:t>
            </a:r>
            <a:endParaRPr lang="uk-UA" sz="1400" spc="-1" smtClean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</p:txBody>
      </p:sp>
      <p:sp>
        <p:nvSpPr>
          <p:cNvPr id="21" name="Line 23"/>
          <p:cNvSpPr/>
          <p:nvPr/>
        </p:nvSpPr>
        <p:spPr>
          <a:xfrm>
            <a:off x="952382" y="3705031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6"/>
          <p:cNvSpPr/>
          <p:nvPr/>
        </p:nvSpPr>
        <p:spPr>
          <a:xfrm>
            <a:off x="960843" y="4415601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9"/>
          <p:cNvSpPr/>
          <p:nvPr/>
        </p:nvSpPr>
        <p:spPr>
          <a:xfrm>
            <a:off x="1494243" y="4446867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Розробка та узгодження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механізму довгострокової індексації тарифів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на вантажні перевезення на підставі  індексу цін виробників промислової продукції</a:t>
            </a:r>
          </a:p>
        </p:txBody>
      </p:sp>
      <p:sp>
        <p:nvSpPr>
          <p:cNvPr id="24" name="Line 23"/>
          <p:cNvSpPr/>
          <p:nvPr/>
        </p:nvSpPr>
        <p:spPr>
          <a:xfrm>
            <a:off x="960843" y="4323116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" name="Группа 24"/>
          <p:cNvGrpSpPr/>
          <p:nvPr/>
        </p:nvGrpSpPr>
        <p:grpSpPr>
          <a:xfrm>
            <a:off x="233897" y="227021"/>
            <a:ext cx="494544" cy="481680"/>
            <a:chOff x="3642098" y="2819286"/>
            <a:chExt cx="494544" cy="481680"/>
          </a:xfrm>
        </p:grpSpPr>
        <p:sp>
          <p:nvSpPr>
            <p:cNvPr id="26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7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28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" name="CustomShape 6"/>
          <p:cNvSpPr/>
          <p:nvPr/>
        </p:nvSpPr>
        <p:spPr>
          <a:xfrm>
            <a:off x="952376" y="4999824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9"/>
          <p:cNvSpPr/>
          <p:nvPr/>
        </p:nvSpPr>
        <p:spPr>
          <a:xfrm>
            <a:off x="1485776" y="5031090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ru-RU" sz="1400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Надання</a:t>
            </a:r>
            <a:r>
              <a:rPr lang="ru-RU" sz="1400" b="1" dirty="0" smtClean="0">
                <a:solidFill>
                  <a:srgbClr val="0B538F"/>
                </a:solidFill>
                <a:latin typeface="Calibri (Основной текст)"/>
              </a:rPr>
              <a:t> </a:t>
            </a:r>
            <a:r>
              <a:rPr lang="ru-RU" sz="1400" b="1" dirty="0" err="1" smtClean="0">
                <a:solidFill>
                  <a:srgbClr val="0B538F"/>
                </a:solidFill>
                <a:latin typeface="Calibri (Основной текст)"/>
              </a:rPr>
              <a:t>нових</a:t>
            </a:r>
            <a:r>
              <a:rPr lang="ru-RU" sz="1400" b="1" dirty="0" smtClean="0">
                <a:solidFill>
                  <a:srgbClr val="0B538F"/>
                </a:solidFill>
                <a:latin typeface="Calibri (Основной текст)"/>
              </a:rPr>
              <a:t> </a:t>
            </a:r>
            <a:r>
              <a:rPr lang="ru-RU" sz="1400" b="1" dirty="0" err="1" smtClean="0">
                <a:solidFill>
                  <a:srgbClr val="0B538F"/>
                </a:solidFill>
                <a:latin typeface="Calibri (Основной текст)"/>
              </a:rPr>
              <a:t>додаткових</a:t>
            </a:r>
            <a:r>
              <a:rPr lang="ru-RU" sz="1400" b="1" dirty="0" smtClean="0">
                <a:solidFill>
                  <a:srgbClr val="0B538F"/>
                </a:solidFill>
                <a:latin typeface="Calibri (Основной текст)"/>
              </a:rPr>
              <a:t> </a:t>
            </a:r>
            <a:r>
              <a:rPr lang="ru-RU" sz="1400" b="1" dirty="0" err="1" smtClean="0">
                <a:solidFill>
                  <a:srgbClr val="0B538F"/>
                </a:solidFill>
                <a:latin typeface="Calibri (Основной текст)"/>
              </a:rPr>
              <a:t>послуг</a:t>
            </a:r>
            <a:r>
              <a:rPr lang="ru-RU" sz="1400" b="1" dirty="0" smtClean="0">
                <a:solidFill>
                  <a:srgbClr val="0B538F"/>
                </a:solidFill>
                <a:latin typeface="Calibri (Основной текст)"/>
              </a:rPr>
              <a:t> </a:t>
            </a:r>
            <a:r>
              <a:rPr lang="ru-RU" sz="1400" b="1" dirty="0" err="1" smtClean="0">
                <a:solidFill>
                  <a:srgbClr val="0B538F"/>
                </a:solidFill>
                <a:latin typeface="Calibri (Основной текст)"/>
              </a:rPr>
              <a:t>пасажирам</a:t>
            </a:r>
            <a:endParaRPr lang="ru-RU" sz="1400" b="1" dirty="0" smtClean="0">
              <a:solidFill>
                <a:srgbClr val="0B538F"/>
              </a:solidFill>
              <a:latin typeface="Calibri (Основной текст)"/>
            </a:endParaRPr>
          </a:p>
        </p:txBody>
      </p:sp>
      <p:sp>
        <p:nvSpPr>
          <p:cNvPr id="37" name="Line 23"/>
          <p:cNvSpPr/>
          <p:nvPr/>
        </p:nvSpPr>
        <p:spPr>
          <a:xfrm>
            <a:off x="952376" y="4907339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08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842712" y="2332145"/>
            <a:ext cx="10395059" cy="1894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30140" y="194325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1. ОТРИМАННЯ СТАБІЛЬГИХ ДОХОДІВ ТА ЗАДОВОЛЕННЯ ПОПИТУ У ЗАЛІЗНИЧНИХ ПЕРЕВЕЗЕННЯХ ПЛАНУЄТЬСЯ ЗА РАХУНОК МАСШТАБНОГО ОНОВЛЕННЯ ОСНОВНИХ ФОНДІВ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955283" y="3001684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955283" y="3660586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1488683" y="3013367"/>
            <a:ext cx="8666448" cy="441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3175">
              <a:lnSpc>
                <a:spcPct val="100000"/>
              </a:lnSpc>
              <a:buClr>
                <a:srgbClr val="083763"/>
              </a:buClr>
            </a:pP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Запровадження прозорої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взаємодії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з вантажовласниками щодо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спільного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планування та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реалізації інвестиційних проектів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щодо ліквідації локальних </a:t>
            </a:r>
            <a:r>
              <a:rPr lang="uk-UA" sz="1400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“вузьких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uk-UA" sz="1400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місць”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інфраструктури 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1488683" y="3691852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Перехід на засади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довгострокового планування 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та укладання договорів щодо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оновлення рухомого складу</a:t>
            </a:r>
            <a:endParaRPr lang="uk-UA" sz="1400" b="1" dirty="0">
              <a:solidFill>
                <a:srgbClr val="0B538F"/>
              </a:solidFill>
              <a:latin typeface="Calibri (Основной текст)"/>
            </a:endParaRPr>
          </a:p>
        </p:txBody>
      </p:sp>
      <p:sp>
        <p:nvSpPr>
          <p:cNvPr id="66" name="Line 23"/>
          <p:cNvSpPr/>
          <p:nvPr/>
        </p:nvSpPr>
        <p:spPr>
          <a:xfrm>
            <a:off x="955283" y="3568101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5"/>
          <p:cNvSpPr/>
          <p:nvPr/>
        </p:nvSpPr>
        <p:spPr>
          <a:xfrm>
            <a:off x="955283" y="2419610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8"/>
          <p:cNvSpPr/>
          <p:nvPr/>
        </p:nvSpPr>
        <p:spPr>
          <a:xfrm>
            <a:off x="1488683" y="2416053"/>
            <a:ext cx="8666448" cy="441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buClr>
                <a:srgbClr val="083763"/>
              </a:buClr>
            </a:pP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Реалізація інвестиційного плану 2017-2021</a:t>
            </a:r>
          </a:p>
        </p:txBody>
      </p:sp>
      <p:sp>
        <p:nvSpPr>
          <p:cNvPr id="72" name="Line 23"/>
          <p:cNvSpPr/>
          <p:nvPr/>
        </p:nvSpPr>
        <p:spPr>
          <a:xfrm>
            <a:off x="955283" y="2925067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2" name="Группа 21"/>
          <p:cNvGrpSpPr/>
          <p:nvPr/>
        </p:nvGrpSpPr>
        <p:grpSpPr>
          <a:xfrm>
            <a:off x="230857" y="237769"/>
            <a:ext cx="499282" cy="481680"/>
            <a:chOff x="3662828" y="3470120"/>
            <a:chExt cx="499282" cy="481680"/>
          </a:xfrm>
        </p:grpSpPr>
        <p:sp>
          <p:nvSpPr>
            <p:cNvPr id="23" name="CustomShape 12"/>
            <p:cNvSpPr/>
            <p:nvPr/>
          </p:nvSpPr>
          <p:spPr>
            <a:xfrm>
              <a:off x="3662828" y="3470120"/>
              <a:ext cx="499282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CustomShape 13"/>
            <p:cNvSpPr/>
            <p:nvPr/>
          </p:nvSpPr>
          <p:spPr>
            <a:xfrm>
              <a:off x="3769551" y="3557695"/>
              <a:ext cx="285091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3208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3"/>
          <p:cNvSpPr/>
          <p:nvPr/>
        </p:nvSpPr>
        <p:spPr>
          <a:xfrm>
            <a:off x="730140" y="858600"/>
            <a:ext cx="4366793" cy="953267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514600"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5 864</a:t>
            </a:r>
          </a:p>
          <a:p>
            <a:pPr marL="2514600"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 млрд. дол. США</a:t>
            </a:r>
            <a:endParaRPr lang="uk-UA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2. ІНВЕСТИЦІЙНИЙ ПЛАН 2017-2021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730140" y="858600"/>
            <a:ext cx="2612519" cy="953267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Обсяг коштів для реалізації інвестиційного плану </a:t>
            </a:r>
            <a:endParaRPr lang="uk-UA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30139" y="1811867"/>
          <a:ext cx="4366794" cy="91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5993"/>
                <a:gridCol w="132080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Інфраструктура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1 875 млн.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Придбання рухомого складу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3 280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Модернізація рухомого складу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709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ustomShape 3"/>
          <p:cNvSpPr/>
          <p:nvPr/>
        </p:nvSpPr>
        <p:spPr>
          <a:xfrm>
            <a:off x="730141" y="2853267"/>
            <a:ext cx="4366793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Придбання та модернізація рухомого складу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30141" y="3376565"/>
          <a:ext cx="4366792" cy="23266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91698"/>
                <a:gridCol w="1091698"/>
                <a:gridCol w="1091698"/>
                <a:gridCol w="10916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Придбання, од.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Модернізація, од.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Всього, млн. дол. США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Локомотиви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163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362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1330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Вантажні вагони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15 753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46 028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848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Пасажирські вагони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419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799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Електропоїзди (секції)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326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516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Дизель-поїзди (вагони)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4" name="CustomShape 3"/>
          <p:cNvSpPr/>
          <p:nvPr/>
        </p:nvSpPr>
        <p:spPr>
          <a:xfrm>
            <a:off x="5666208" y="1248082"/>
            <a:ext cx="6136324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Основні інфраструктурні проекти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666206" y="1771380"/>
          <a:ext cx="6136326" cy="31394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553061"/>
                <a:gridCol w="158326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Всього, млн. дол. США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Реконструкція залізничних колій на основних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магістралях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601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Електрифікація напрямку </a:t>
                      </a:r>
                      <a:r>
                        <a:rPr lang="uk-UA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“Долинська</a:t>
                      </a:r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Миколаїв – </a:t>
                      </a:r>
                      <a:r>
                        <a:rPr lang="uk-UA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Колосівка”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278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Впровадження систем цифрового зв'язку 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Завершення будівництва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Бескидського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тонелю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Електрифікація залізничного шляху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“Ковель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Ізов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Державний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кордон”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Модернізація залізничного шляху </a:t>
                      </a:r>
                      <a:r>
                        <a:rPr lang="uk-UA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“Ковель</a:t>
                      </a:r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Яготин – Державний </a:t>
                      </a:r>
                      <a:r>
                        <a:rPr lang="uk-UA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кордон”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Будівництво логістичних складів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230857" y="237769"/>
            <a:ext cx="499282" cy="481680"/>
            <a:chOff x="3662828" y="3470120"/>
            <a:chExt cx="499282" cy="481680"/>
          </a:xfrm>
        </p:grpSpPr>
        <p:sp>
          <p:nvSpPr>
            <p:cNvPr id="28" name="CustomShape 12"/>
            <p:cNvSpPr/>
            <p:nvPr/>
          </p:nvSpPr>
          <p:spPr>
            <a:xfrm>
              <a:off x="3662828" y="3470120"/>
              <a:ext cx="499282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13"/>
            <p:cNvSpPr/>
            <p:nvPr/>
          </p:nvSpPr>
          <p:spPr>
            <a:xfrm>
              <a:off x="3769551" y="3557695"/>
              <a:ext cx="285091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3208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730140" y="15199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ДЛЯ РЕАЛІЗАЦІЇ ІНВЕСТИЦІЙНОГО ПЛАНУ НЕОБХІДНО ЗДІЙСНИТИ ІНДЕКСАЦІЮ ТАРИФУ. ОДИН ІЗ ЗАПРОПОНОВАНИХ ВАРІАНТІВ – ЗБІЛЬШЕННЯ НА </a:t>
            </a: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ПРОГНОЗНИЙ РІВЕНЬ ІНДЕКСУ ЦІН ВИРОБНИКІВ +5%</a:t>
            </a:r>
            <a:endParaRPr lang="ru-RU" sz="2200" b="1" spc="-1" dirty="0" smtClean="0">
              <a:solidFill>
                <a:srgbClr val="26384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16" name="CustomShape 6"/>
          <p:cNvSpPr/>
          <p:nvPr/>
        </p:nvSpPr>
        <p:spPr>
          <a:xfrm>
            <a:off x="457199" y="1087181"/>
            <a:ext cx="11040533" cy="485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Полилиния 6"/>
          <p:cNvSpPr/>
          <p:nvPr/>
        </p:nvSpPr>
        <p:spPr>
          <a:xfrm>
            <a:off x="2541181" y="1924493"/>
            <a:ext cx="6113721" cy="2445489"/>
          </a:xfrm>
          <a:custGeom>
            <a:avLst/>
            <a:gdLst>
              <a:gd name="connsiteX0" fmla="*/ 0 w 6113721"/>
              <a:gd name="connsiteY0" fmla="*/ 2062717 h 2445489"/>
              <a:gd name="connsiteX1" fmla="*/ 10633 w 6113721"/>
              <a:gd name="connsiteY1" fmla="*/ 2445489 h 2445489"/>
              <a:gd name="connsiteX2" fmla="*/ 2498652 w 6113721"/>
              <a:gd name="connsiteY2" fmla="*/ 2030819 h 2445489"/>
              <a:gd name="connsiteX3" fmla="*/ 4965405 w 6113721"/>
              <a:gd name="connsiteY3" fmla="*/ 1626782 h 2445489"/>
              <a:gd name="connsiteX4" fmla="*/ 6092456 w 6113721"/>
              <a:gd name="connsiteY4" fmla="*/ 1435396 h 2445489"/>
              <a:gd name="connsiteX5" fmla="*/ 6113721 w 6113721"/>
              <a:gd name="connsiteY5" fmla="*/ 0 h 2445489"/>
              <a:gd name="connsiteX6" fmla="*/ 4944140 w 6113721"/>
              <a:gd name="connsiteY6" fmla="*/ 265814 h 2445489"/>
              <a:gd name="connsiteX7" fmla="*/ 2477386 w 6113721"/>
              <a:gd name="connsiteY7" fmla="*/ 1392866 h 2445489"/>
              <a:gd name="connsiteX8" fmla="*/ 0 w 6113721"/>
              <a:gd name="connsiteY8" fmla="*/ 2062717 h 244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721" h="2445489">
                <a:moveTo>
                  <a:pt x="0" y="2062717"/>
                </a:moveTo>
                <a:lnTo>
                  <a:pt x="10633" y="2445489"/>
                </a:lnTo>
                <a:lnTo>
                  <a:pt x="2498652" y="2030819"/>
                </a:lnTo>
                <a:lnTo>
                  <a:pt x="4965405" y="1626782"/>
                </a:lnTo>
                <a:lnTo>
                  <a:pt x="6092456" y="1435396"/>
                </a:lnTo>
                <a:lnTo>
                  <a:pt x="6113721" y="0"/>
                </a:lnTo>
                <a:lnTo>
                  <a:pt x="4944140" y="265814"/>
                </a:lnTo>
                <a:lnTo>
                  <a:pt x="2477386" y="1392866"/>
                </a:lnTo>
                <a:lnTo>
                  <a:pt x="0" y="20627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«Укрзалізниця»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627321" y="1254642"/>
            <a:ext cx="10615236" cy="4509753"/>
            <a:chOff x="342206" y="-18281"/>
            <a:chExt cx="9645895" cy="6268025"/>
          </a:xfrm>
        </p:grpSpPr>
        <p:graphicFrame>
          <p:nvGraphicFramePr>
            <p:cNvPr id="49" name="Диаграмма 48"/>
            <p:cNvGraphicFramePr/>
            <p:nvPr>
              <p:extLst>
                <p:ext uri="{D42A27DB-BD31-4B8C-83A1-F6EECF244321}">
                  <p14:modId xmlns:p14="http://schemas.microsoft.com/office/powerpoint/2010/main" val="4144903838"/>
                </p:ext>
              </p:extLst>
            </p:nvPr>
          </p:nvGraphicFramePr>
          <p:xfrm>
            <a:off x="342206" y="-18281"/>
            <a:ext cx="9645895" cy="6268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2" name="Прямоугольник 51"/>
            <p:cNvSpPr/>
            <p:nvPr/>
          </p:nvSpPr>
          <p:spPr>
            <a:xfrm>
              <a:off x="7407254" y="1912182"/>
              <a:ext cx="764155" cy="373964"/>
            </a:xfrm>
            <a:prstGeom prst="rect">
              <a:avLst/>
            </a:prstGeom>
            <a:pattFill prst="wdUpDiag">
              <a:fgClr>
                <a:srgbClr val="FFFF00"/>
              </a:fgClr>
              <a:bgClr>
                <a:schemeClr val="bg1"/>
              </a:bgClr>
            </a:patt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>
                  <a:solidFill>
                    <a:schemeClr val="tx1"/>
                  </a:solidFill>
                </a:rPr>
                <a:t>+</a:t>
              </a:r>
              <a:r>
                <a:rPr lang="uk-UA" sz="1508" b="1" dirty="0" smtClean="0">
                  <a:solidFill>
                    <a:schemeClr val="tx1"/>
                  </a:solidFill>
                </a:rPr>
                <a:t>22,5</a:t>
              </a:r>
              <a:r>
                <a:rPr lang="uk-UA" sz="1508" b="1" dirty="0">
                  <a:solidFill>
                    <a:schemeClr val="tx1"/>
                  </a:solidFill>
                </a:rPr>
                <a:t>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117052" y="2833016"/>
              <a:ext cx="602509" cy="29810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>
                  <a:solidFill>
                    <a:schemeClr val="tx1"/>
                  </a:solidFill>
                </a:rPr>
                <a:t>+15%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924942" y="3604754"/>
              <a:ext cx="697740" cy="29810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400" b="1" dirty="0">
                  <a:solidFill>
                    <a:schemeClr val="tx1"/>
                  </a:solidFill>
                </a:rPr>
                <a:t>+30,5%</a:t>
              </a:r>
              <a:endParaRPr lang="ru-RU" sz="14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891734" y="4100897"/>
              <a:ext cx="764155" cy="272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>
                  <a:solidFill>
                    <a:schemeClr val="tx1"/>
                  </a:solidFill>
                </a:rPr>
                <a:t>+</a:t>
              </a:r>
              <a:r>
                <a:rPr lang="en-GB" sz="1508" b="1" dirty="0" smtClean="0">
                  <a:solidFill>
                    <a:schemeClr val="tx1"/>
                  </a:solidFill>
                </a:rPr>
                <a:t>1</a:t>
              </a:r>
              <a:r>
                <a:rPr lang="uk-UA" sz="1508" b="1" dirty="0" smtClean="0">
                  <a:solidFill>
                    <a:schemeClr val="tx1"/>
                  </a:solidFill>
                </a:rPr>
                <a:t>9,</a:t>
              </a:r>
              <a:r>
                <a:rPr lang="en-GB" sz="1508" b="1" dirty="0">
                  <a:solidFill>
                    <a:schemeClr val="tx1"/>
                  </a:solidFill>
                </a:rPr>
                <a:t>1</a:t>
              </a:r>
              <a:r>
                <a:rPr lang="uk-UA" sz="1508" b="1" dirty="0">
                  <a:solidFill>
                    <a:schemeClr val="tx1"/>
                  </a:solidFill>
                </a:rPr>
                <a:t>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095827" y="3366297"/>
              <a:ext cx="764155" cy="272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>
                  <a:solidFill>
                    <a:schemeClr val="tx1"/>
                  </a:solidFill>
                </a:rPr>
                <a:t>+</a:t>
              </a:r>
              <a:r>
                <a:rPr lang="en-GB" sz="1508" b="1" dirty="0" smtClean="0">
                  <a:solidFill>
                    <a:schemeClr val="tx1"/>
                  </a:solidFill>
                </a:rPr>
                <a:t>1</a:t>
              </a:r>
              <a:r>
                <a:rPr lang="uk-UA" sz="1508" b="1" dirty="0" smtClean="0">
                  <a:solidFill>
                    <a:schemeClr val="tx1"/>
                  </a:solidFill>
                </a:rPr>
                <a:t>5,</a:t>
              </a:r>
              <a:r>
                <a:rPr lang="en-GB" sz="1508" b="1" dirty="0">
                  <a:solidFill>
                    <a:schemeClr val="tx1"/>
                  </a:solidFill>
                </a:rPr>
                <a:t>4</a:t>
              </a:r>
              <a:r>
                <a:rPr lang="uk-UA" sz="1508" b="1" dirty="0">
                  <a:solidFill>
                    <a:schemeClr val="tx1"/>
                  </a:solidFill>
                </a:rPr>
                <a:t>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7407254" y="2796925"/>
              <a:ext cx="764155" cy="272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 smtClean="0">
                  <a:solidFill>
                    <a:schemeClr val="tx1"/>
                  </a:solidFill>
                </a:rPr>
                <a:t>+13,</a:t>
              </a:r>
              <a:r>
                <a:rPr lang="en-GB" sz="1508" b="1" dirty="0">
                  <a:solidFill>
                    <a:schemeClr val="tx1"/>
                  </a:solidFill>
                </a:rPr>
                <a:t>5</a:t>
              </a:r>
              <a:r>
                <a:rPr lang="uk-UA" sz="1508" b="1" dirty="0">
                  <a:solidFill>
                    <a:schemeClr val="tx1"/>
                  </a:solidFill>
                </a:rPr>
                <a:t>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7475698" y="1928165"/>
            <a:ext cx="1191056" cy="23419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39879" y="1768202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238,6</a:t>
            </a:r>
            <a:r>
              <a:rPr lang="uk-UA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%</a:t>
            </a:r>
          </a:p>
          <a:p>
            <a:pPr algn="ctr">
              <a:defRPr sz="1197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(факт 1 </a:t>
            </a:r>
            <a:r>
              <a:rPr lang="uk-UA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кв</a:t>
            </a:r>
            <a:r>
              <a:rPr lang="uk-UA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. 2017)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5600" y="2279492"/>
            <a:ext cx="2753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latin typeface="Calibri (Основной текст)"/>
              </a:rPr>
              <a:t>Операційна ефективність УЗ</a:t>
            </a:r>
            <a:endParaRPr lang="uk-UA" sz="1400" b="1" dirty="0">
              <a:latin typeface="Calibri (Основной текст)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46158" y="2599502"/>
            <a:ext cx="960036" cy="383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42712" y="1659475"/>
            <a:ext cx="10096221" cy="3945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17</a:t>
            </a:fld>
            <a:endParaRPr lang="ru-RU" dirty="0"/>
          </a:p>
        </p:txBody>
      </p:sp>
      <p:sp>
        <p:nvSpPr>
          <p:cNvPr id="18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</a:rPr>
              <a:t>КРІМ НЕОБХІДНОСТІ ВИКОНАННЯ ІНВЕСТИЦІЙНОГО ПЛАНУ Є ІНШІ ОБ'ЄКТИВНІ ПРИЧИНИ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984141" y="1659475"/>
          <a:ext cx="9429477" cy="4114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29477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Зростання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цін і тарифів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на паливно-енергетичні та матеріальні ресурси </a:t>
                      </a:r>
                      <a:endParaRPr lang="ru-RU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Збільшення на 8,8% прогнозного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курсу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гривні до дол. США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Зміна ставок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податків, зборів 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(обов’язкових платежів)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Недостатня компенсація витрат 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 рахунок більшого зростання цін, ніж було </a:t>
                      </a:r>
                      <a:r>
                        <a:rPr lang="uk-UA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спрогнозовано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під час індексації 2016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Зростання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мінімальної заробітної плати 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згідно з рішенням Уряду</a:t>
                      </a:r>
                      <a:endParaRPr lang="ru-RU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Підвищення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заробітної плати на 25%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виконання вимог Галузевої угоди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CustomShape 3"/>
          <p:cNvSpPr/>
          <p:nvPr/>
        </p:nvSpPr>
        <p:spPr>
          <a:xfrm>
            <a:off x="842712" y="1270008"/>
            <a:ext cx="6136324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ОСНОВНІ ПІДСТАВИ ЗДІЙСНЕННЯ ІНДЕКСАЦІЇ</a:t>
            </a:r>
          </a:p>
        </p:txBody>
      </p:sp>
    </p:spTree>
    <p:extLst>
      <p:ext uri="{BB962C8B-B14F-4D97-AF65-F5344CB8AC3E}">
        <p14:creationId xmlns:p14="http://schemas.microsoft.com/office/powerpoint/2010/main" val="38380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18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29049" y="186192"/>
            <a:ext cx="10396151" cy="691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ТІЛЬКИ ВИКОАННЯ ВСІХ ЗАХОДІВ, ВИЗНАЧЕНИХ СТРАТЕГІЄЮ, ДОЗВОЛИТЬ ОТРИМАТИ НАСТУПНІ РЕЗУЛЬТАТИ</a:t>
            </a:r>
            <a:endParaRPr lang="ru-RU" sz="2200" b="1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29048" y="1091450"/>
            <a:ext cx="5290751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Загальні показники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30140" y="1940977"/>
          <a:ext cx="3647127" cy="111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9048" y="1583259"/>
            <a:ext cx="3883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Динаміка продуктивності праці, тис. грн. / особа</a:t>
            </a: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2071594" y="1933371"/>
            <a:ext cx="936104" cy="698594"/>
            <a:chOff x="846262" y="1386458"/>
            <a:chExt cx="936104" cy="864096"/>
          </a:xfrm>
        </p:grpSpPr>
        <p:sp>
          <p:nvSpPr>
            <p:cNvPr id="12" name="Стрелка вниз 11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75%</a:t>
              </a:r>
              <a:endParaRPr lang="ru-RU" sz="1600" dirty="0"/>
            </a:p>
          </p:txBody>
        </p:sp>
      </p:grpSp>
      <p:sp>
        <p:nvSpPr>
          <p:cNvPr id="14" name="CustomShape 3"/>
          <p:cNvSpPr/>
          <p:nvPr/>
        </p:nvSpPr>
        <p:spPr>
          <a:xfrm>
            <a:off x="729048" y="3124191"/>
            <a:ext cx="11063927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Вантажні перевезення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9048" y="3632191"/>
            <a:ext cx="4705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Задоволення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потреби 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прогнозних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обсягах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перевезень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% 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730140" y="4016171"/>
          <a:ext cx="3465963" cy="81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2071593" y="3900125"/>
            <a:ext cx="936104" cy="606514"/>
            <a:chOff x="846262" y="1386458"/>
            <a:chExt cx="936104" cy="864096"/>
          </a:xfrm>
        </p:grpSpPr>
        <p:sp>
          <p:nvSpPr>
            <p:cNvPr id="25" name="Стрелка вниз 24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8270" y="1577221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>
                  <a:solidFill>
                    <a:schemeClr val="bg1"/>
                  </a:solidFill>
                </a:rPr>
                <a:t>2,6%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29048" y="4775192"/>
            <a:ext cx="448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Продуктивність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вантажного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локомотиву, млн.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ткм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рік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730140" y="5082969"/>
          <a:ext cx="3647127" cy="115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0" name="Группа 29"/>
          <p:cNvGrpSpPr/>
          <p:nvPr/>
        </p:nvGrpSpPr>
        <p:grpSpPr>
          <a:xfrm rot="10800000">
            <a:off x="2071594" y="5082969"/>
            <a:ext cx="936104" cy="698594"/>
            <a:chOff x="846262" y="1386458"/>
            <a:chExt cx="936104" cy="864096"/>
          </a:xfrm>
        </p:grpSpPr>
        <p:sp>
          <p:nvSpPr>
            <p:cNvPr id="31" name="Стрелка вниз 30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0800000"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8,3%</a:t>
              </a:r>
              <a:endParaRPr lang="ru-RU" sz="1600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477914" y="3632191"/>
            <a:ext cx="4077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Продуктивність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вантажного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вагону, млн.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ткм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рік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7210236" y="3900125"/>
          <a:ext cx="3483164" cy="103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7" name="Группа 36"/>
          <p:cNvGrpSpPr/>
          <p:nvPr/>
        </p:nvGrpSpPr>
        <p:grpSpPr>
          <a:xfrm rot="10800000">
            <a:off x="8478830" y="3900125"/>
            <a:ext cx="936104" cy="698594"/>
            <a:chOff x="846262" y="1386458"/>
            <a:chExt cx="936104" cy="864096"/>
          </a:xfrm>
        </p:grpSpPr>
        <p:sp>
          <p:nvSpPr>
            <p:cNvPr id="38" name="Стрелка вниз 37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0800000"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94,6%</a:t>
              </a:r>
              <a:endParaRPr lang="ru-RU" sz="1600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477914" y="4825984"/>
            <a:ext cx="2726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Перевезення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вагонами ПАТ УЗ, %</a:t>
            </a:r>
          </a:p>
        </p:txBody>
      </p:sp>
      <p:graphicFrame>
        <p:nvGraphicFramePr>
          <p:cNvPr id="41" name="Диаграмма 40"/>
          <p:cNvGraphicFramePr/>
          <p:nvPr/>
        </p:nvGraphicFramePr>
        <p:xfrm>
          <a:off x="7272866" y="5088464"/>
          <a:ext cx="3412067" cy="115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4" name="Группа 63"/>
          <p:cNvGrpSpPr/>
          <p:nvPr/>
        </p:nvGrpSpPr>
        <p:grpSpPr>
          <a:xfrm rot="10800000">
            <a:off x="8478830" y="5093928"/>
            <a:ext cx="936104" cy="698594"/>
            <a:chOff x="846262" y="1386458"/>
            <a:chExt cx="936104" cy="864096"/>
          </a:xfrm>
        </p:grpSpPr>
        <p:sp>
          <p:nvSpPr>
            <p:cNvPr id="65" name="Стрелка вниз 64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35,8%</a:t>
              </a:r>
              <a:endParaRPr lang="ru-RU" sz="1600" dirty="0"/>
            </a:p>
          </p:txBody>
        </p:sp>
      </p:grpSp>
      <p:sp>
        <p:nvSpPr>
          <p:cNvPr id="67" name="CustomShape 3"/>
          <p:cNvSpPr/>
          <p:nvPr/>
        </p:nvSpPr>
        <p:spPr>
          <a:xfrm>
            <a:off x="6477914" y="1091450"/>
            <a:ext cx="5290751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Інфраструктура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477914" y="1583259"/>
            <a:ext cx="5289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Відсоток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колії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інтенсивним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рухом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простроченими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термінами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реконструкції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%</a:t>
            </a:r>
            <a:endParaRPr lang="ru-RU" sz="1400" dirty="0"/>
          </a:p>
        </p:txBody>
      </p:sp>
      <p:graphicFrame>
        <p:nvGraphicFramePr>
          <p:cNvPr id="70" name="Диаграмма 69"/>
          <p:cNvGraphicFramePr/>
          <p:nvPr/>
        </p:nvGraphicFramePr>
        <p:xfrm>
          <a:off x="7081497" y="2073970"/>
          <a:ext cx="3611903" cy="103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1" name="Группа 70"/>
          <p:cNvGrpSpPr/>
          <p:nvPr/>
        </p:nvGrpSpPr>
        <p:grpSpPr>
          <a:xfrm>
            <a:off x="8478830" y="1995580"/>
            <a:ext cx="936104" cy="698594"/>
            <a:chOff x="846262" y="1386458"/>
            <a:chExt cx="936104" cy="864096"/>
          </a:xfrm>
        </p:grpSpPr>
        <p:sp>
          <p:nvSpPr>
            <p:cNvPr id="72" name="Стрелка вниз 71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11,9%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39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279518"/>
            <a:ext cx="2444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ПАТ </a:t>
            </a:r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1"/>
                </a:solidFill>
              </a:rPr>
              <a:t>» 2017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2" name="Группа 5"/>
          <p:cNvGrpSpPr/>
          <p:nvPr/>
        </p:nvGrpSpPr>
        <p:grpSpPr>
          <a:xfrm>
            <a:off x="0" y="0"/>
            <a:ext cx="12192001" cy="3471333"/>
            <a:chOff x="239303" y="1995252"/>
            <a:chExt cx="12192001" cy="3471333"/>
          </a:xfrm>
        </p:grpSpPr>
        <p:pic>
          <p:nvPicPr>
            <p:cNvPr id="4" name="Picture 2" descr="D:\Users\user\Documents\Логопит УЗ прапори,занки\ФОТО  конкурс\Лібер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2"/>
            <a:stretch>
              <a:fillRect/>
            </a:stretch>
          </p:blipFill>
          <p:spPr bwMode="auto">
            <a:xfrm>
              <a:off x="239303" y="1995252"/>
              <a:ext cx="12192000" cy="34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9304" y="2726261"/>
              <a:ext cx="1219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СТРАТЕГІЯ РОЗВИТКУ</a:t>
              </a:r>
            </a:p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ПАТ “УКРЗАЛІЗНИЦЯ”</a:t>
              </a:r>
            </a:p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2017 – 2021 роки</a:t>
              </a:r>
              <a:endParaRPr lang="ru-RU" sz="40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ea typeface="Adobe Heiti Std R" pitchFamily="34" charset="-128"/>
                <a:cs typeface="Adobe Hebrew" pitchFamily="18" charset="-79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3471333"/>
            <a:ext cx="12192000" cy="270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" y="4073521"/>
            <a:ext cx="109563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6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Calibri" charset="0"/>
              </a:rPr>
              <a:t>ДЯКУЮ!</a:t>
            </a:r>
            <a:endParaRPr lang="uk-UA" sz="4600" b="1" spc="-1" dirty="0" smtClean="0">
              <a:solidFill>
                <a:srgbClr val="45A7B2"/>
              </a:solidFill>
              <a:uFill>
                <a:solidFill>
                  <a:srgbClr val="FFFFFF"/>
                </a:solidFill>
              </a:u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4"/>
          <p:cNvSpPr/>
          <p:nvPr/>
        </p:nvSpPr>
        <p:spPr>
          <a:xfrm>
            <a:off x="776056" y="776361"/>
            <a:ext cx="5113898" cy="2542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354873328"/>
              </p:ext>
            </p:extLst>
          </p:nvPr>
        </p:nvGraphicFramePr>
        <p:xfrm>
          <a:off x="969511" y="994828"/>
          <a:ext cx="4632176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10" name="CustomShape 4"/>
          <p:cNvSpPr/>
          <p:nvPr/>
        </p:nvSpPr>
        <p:spPr>
          <a:xfrm>
            <a:off x="776056" y="3450836"/>
            <a:ext cx="5113897" cy="2517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4"/>
          <p:cNvSpPr/>
          <p:nvPr/>
        </p:nvSpPr>
        <p:spPr>
          <a:xfrm>
            <a:off x="6070554" y="3450838"/>
            <a:ext cx="5283647" cy="2517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4"/>
          <p:cNvSpPr/>
          <p:nvPr/>
        </p:nvSpPr>
        <p:spPr>
          <a:xfrm>
            <a:off x="6070554" y="776361"/>
            <a:ext cx="5285305" cy="2542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5" name="Диаграмма 25"/>
          <p:cNvGraphicFramePr/>
          <p:nvPr>
            <p:extLst>
              <p:ext uri="{D42A27DB-BD31-4B8C-83A1-F6EECF244321}">
                <p14:modId xmlns:p14="http://schemas.microsoft.com/office/powerpoint/2010/main" val="2817571308"/>
              </p:ext>
            </p:extLst>
          </p:nvPr>
        </p:nvGraphicFramePr>
        <p:xfrm>
          <a:off x="6781275" y="1385698"/>
          <a:ext cx="3774786" cy="203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35"/>
          <p:cNvGraphicFramePr/>
          <p:nvPr>
            <p:extLst>
              <p:ext uri="{D42A27DB-BD31-4B8C-83A1-F6EECF244321}">
                <p14:modId xmlns:p14="http://schemas.microsoft.com/office/powerpoint/2010/main" val="811655861"/>
              </p:ext>
            </p:extLst>
          </p:nvPr>
        </p:nvGraphicFramePr>
        <p:xfrm>
          <a:off x="842357" y="3889481"/>
          <a:ext cx="4788422" cy="233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CustomShape 2"/>
          <p:cNvSpPr/>
          <p:nvPr/>
        </p:nvSpPr>
        <p:spPr>
          <a:xfrm>
            <a:off x="776056" y="0"/>
            <a:ext cx="10225620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ЗА ОСТАННІ 5 РОКІВ СКОРОЧУВАЛИСЬ ОБСЯГИ ПЕРЕВЕЗЕНЬ ЗАЛІЗНИЧНИМ ТРАНСПОРТОМ ТА ЇХ ПРИВАБЛИВІСТЬ </a:t>
            </a:r>
          </a:p>
        </p:txBody>
      </p:sp>
      <p:sp>
        <p:nvSpPr>
          <p:cNvPr id="34" name="CustomShape 11"/>
          <p:cNvSpPr/>
          <p:nvPr/>
        </p:nvSpPr>
        <p:spPr>
          <a:xfrm>
            <a:off x="1002771" y="867803"/>
            <a:ext cx="4247280" cy="23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Тарифний вантажообіг</a:t>
            </a:r>
            <a:r>
              <a:rPr lang="uk-UA" sz="1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</a:t>
            </a:r>
            <a:r>
              <a:rPr lang="uk-UA" sz="1400" spc="-1" dirty="0" err="1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млрд</a:t>
            </a:r>
            <a:r>
              <a:rPr lang="en-US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.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lang="uk-UA" sz="1400" spc="-1" dirty="0" err="1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ткм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CustomShape 15"/>
          <p:cNvSpPr/>
          <p:nvPr/>
        </p:nvSpPr>
        <p:spPr>
          <a:xfrm>
            <a:off x="6303142" y="869526"/>
            <a:ext cx="4252920" cy="243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Частка </a:t>
            </a:r>
            <a:r>
              <a:rPr lang="uk-UA" sz="1400" b="1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автотранспорту</a:t>
            </a:r>
            <a:r>
              <a:rPr lang="uk-UA" sz="1400" b="1" spc="-1" dirty="0" smtClean="0">
                <a:solidFill>
                  <a:srgbClr val="0B538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у відсотках до загального (вантажообіг залізничний + автотранспорт =100%)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16"/>
          <p:cNvSpPr/>
          <p:nvPr/>
        </p:nvSpPr>
        <p:spPr>
          <a:xfrm>
            <a:off x="6248041" y="3580033"/>
            <a:ext cx="4308020" cy="44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Частка авіатранспорту</a:t>
            </a:r>
            <a:r>
              <a:rPr lang="uk-UA" sz="1400" b="1" spc="-1" dirty="0">
                <a:solidFill>
                  <a:srgbClr val="0B538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</a:t>
            </a:r>
            <a:r>
              <a:rPr lang="uk-UA" sz="1400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у 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відсотках до загального (пасажірообіг залізничний + авіатранспорт = 100%)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12"/>
          <p:cNvSpPr/>
          <p:nvPr/>
        </p:nvSpPr>
        <p:spPr>
          <a:xfrm>
            <a:off x="1030102" y="3640239"/>
            <a:ext cx="2958981" cy="205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Пасажирообіг</a:t>
            </a:r>
            <a:r>
              <a:rPr lang="uk-UA" sz="1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млрд пас. км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	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>
            <a:off x="2425316" y="1227719"/>
            <a:ext cx="2916705" cy="534345"/>
          </a:xfrm>
          <a:prstGeom prst="bentConnector3">
            <a:avLst>
              <a:gd name="adj1" fmla="val 99831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3" name="Прямоугольник 42"/>
          <p:cNvSpPr/>
          <p:nvPr/>
        </p:nvSpPr>
        <p:spPr>
          <a:xfrm>
            <a:off x="4330168" y="1077921"/>
            <a:ext cx="86315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- 24%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cxnSp>
        <p:nvCxnSpPr>
          <p:cNvPr id="44" name="Соединительная линия уступом 43"/>
          <p:cNvCxnSpPr/>
          <p:nvPr/>
        </p:nvCxnSpPr>
        <p:spPr>
          <a:xfrm>
            <a:off x="2425316" y="4054451"/>
            <a:ext cx="2916705" cy="534345"/>
          </a:xfrm>
          <a:prstGeom prst="bentConnector3">
            <a:avLst>
              <a:gd name="adj1" fmla="val 99831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Прямоугольник 44"/>
          <p:cNvSpPr/>
          <p:nvPr/>
        </p:nvSpPr>
        <p:spPr>
          <a:xfrm>
            <a:off x="4330168" y="3904653"/>
            <a:ext cx="86315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- 37%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694529236"/>
              </p:ext>
            </p:extLst>
          </p:nvPr>
        </p:nvGraphicFramePr>
        <p:xfrm>
          <a:off x="6897321" y="3954564"/>
          <a:ext cx="3658739" cy="194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730140" y="897033"/>
            <a:ext cx="4004280" cy="5059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			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1 До 2016 р.</a:t>
            </a:r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48D7FAE-1788-A542-A4A4-1BBD5A18D022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8" name="CustomShape 2"/>
          <p:cNvSpPr/>
          <p:nvPr/>
        </p:nvSpPr>
        <p:spPr>
          <a:xfrm>
            <a:off x="730140" y="0"/>
            <a:ext cx="10848142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ТАКОЖ СКОРОЧУВАВСЯ ФАКТИЧНИЙ РІВЕНЬ КАПІТАЛЬНИХ ВКЛАДЕНЬ…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13"/>
          <p:cNvSpPr/>
          <p:nvPr/>
        </p:nvSpPr>
        <p:spPr>
          <a:xfrm>
            <a:off x="965963" y="991772"/>
            <a:ext cx="3463920" cy="6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Порівняння з іншими операторами по рівню капітальних вкладень</a:t>
            </a:r>
            <a:r>
              <a:rPr lang="uk-UA" sz="1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,</a:t>
            </a:r>
            <a:endParaRPr lang="uk-UA" spc="-1" dirty="0" smtClean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>
              <a:lnSpc>
                <a:spcPct val="100000"/>
              </a:lnSpc>
            </a:pP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Рівень інвестицій до активів, відсоток</a:t>
            </a:r>
            <a:r>
              <a:rPr lang="uk-UA" sz="1400" spc="-1" baseline="30000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1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6" name="CustomShape 6"/>
          <p:cNvSpPr/>
          <p:nvPr/>
        </p:nvSpPr>
        <p:spPr>
          <a:xfrm>
            <a:off x="5004599" y="897033"/>
            <a:ext cx="6351259" cy="25573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2"/>
          <p:cNvSpPr/>
          <p:nvPr/>
        </p:nvSpPr>
        <p:spPr>
          <a:xfrm>
            <a:off x="5315383" y="1038860"/>
            <a:ext cx="4701900" cy="44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Фактичний рівень капітальних вкладень</a:t>
            </a:r>
            <a:r>
              <a:rPr lang="uk-UA" sz="1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, 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млн. дол. США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9" name="CustomShape 15"/>
          <p:cNvSpPr/>
          <p:nvPr/>
        </p:nvSpPr>
        <p:spPr>
          <a:xfrm>
            <a:off x="5004598" y="3641055"/>
            <a:ext cx="6351259" cy="2315417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2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Порівняння з іншими операторами показує, що необхідний рівень інвестицій на рік складає:</a:t>
            </a:r>
          </a:p>
          <a:p>
            <a:pPr algn="ctr"/>
            <a:endParaRPr lang="uk-UA" sz="2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  <a:p>
            <a:pPr algn="ctr"/>
            <a:r>
              <a:rPr lang="uk-UA" sz="2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27</a:t>
            </a:r>
            <a:r>
              <a:rPr lang="uk-UA" sz="2200" b="1" spc="-1" baseline="30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1</a:t>
            </a:r>
            <a:r>
              <a:rPr lang="uk-UA" sz="2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 млрд грн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3462725" y="2063262"/>
            <a:ext cx="38713" cy="34731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88424170"/>
              </p:ext>
            </p:extLst>
          </p:nvPr>
        </p:nvGraphicFramePr>
        <p:xfrm>
          <a:off x="877826" y="1998125"/>
          <a:ext cx="3877054" cy="353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4"/>
          <p:cNvSpPr>
            <a:spLocks/>
          </p:cNvSpPr>
          <p:nvPr/>
        </p:nvSpPr>
        <p:spPr>
          <a:xfrm>
            <a:off x="3396226" y="1789066"/>
            <a:ext cx="4320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600"/>
              </a:spcAft>
              <a:buClr>
                <a:schemeClr val="accent1">
                  <a:lumMod val="50000"/>
                </a:schemeClr>
              </a:buClr>
              <a:tabLst>
                <a:tab pos="630555" algn="l"/>
              </a:tabLst>
            </a:pPr>
            <a:r>
              <a:rPr lang="en-US" sz="1400" dirty="0" smtClean="0">
                <a:latin typeface="Calibri (Основной текст)"/>
                <a:ea typeface="Calibri" panose="020F0502020204030204" pitchFamily="34" charset="0"/>
                <a:cs typeface="Arial" panose="020B0604020202020204" pitchFamily="34" charset="0"/>
              </a:rPr>
              <a:t>9,2%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3395562" y="2055546"/>
            <a:ext cx="198537" cy="153790"/>
          </a:xfrm>
          <a:prstGeom prst="triangle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0800000" flipV="1">
            <a:off x="2767706" y="2060048"/>
            <a:ext cx="661725" cy="463695"/>
          </a:xfrm>
          <a:prstGeom prst="bentConnector3">
            <a:avLst>
              <a:gd name="adj1" fmla="val 99746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Прямоугольник 33"/>
          <p:cNvSpPr/>
          <p:nvPr/>
        </p:nvSpPr>
        <p:spPr>
          <a:xfrm>
            <a:off x="2223332" y="1719649"/>
            <a:ext cx="100168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у 4 рази</a:t>
            </a:r>
          </a:p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менше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0" name="Диаграмма 20"/>
          <p:cNvGraphicFramePr/>
          <p:nvPr>
            <p:extLst>
              <p:ext uri="{D42A27DB-BD31-4B8C-83A1-F6EECF244321}">
                <p14:modId xmlns:p14="http://schemas.microsoft.com/office/powerpoint/2010/main" val="1726649676"/>
              </p:ext>
            </p:extLst>
          </p:nvPr>
        </p:nvGraphicFramePr>
        <p:xfrm>
          <a:off x="1633673" y="1278467"/>
          <a:ext cx="9579934" cy="205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5"/>
          <p:cNvGrpSpPr/>
          <p:nvPr/>
        </p:nvGrpSpPr>
        <p:grpSpPr>
          <a:xfrm>
            <a:off x="7226398" y="1326952"/>
            <a:ext cx="3359888" cy="1026782"/>
            <a:chOff x="6879265" y="1684148"/>
            <a:chExt cx="3359888" cy="2249899"/>
          </a:xfrm>
        </p:grpSpPr>
        <p:cxnSp>
          <p:nvCxnSpPr>
            <p:cNvPr id="23" name="Соединительная линия уступом 22"/>
            <p:cNvCxnSpPr/>
            <p:nvPr/>
          </p:nvCxnSpPr>
          <p:spPr>
            <a:xfrm>
              <a:off x="6879265" y="1945758"/>
              <a:ext cx="3359888" cy="1988289"/>
            </a:xfrm>
            <a:prstGeom prst="bentConnector3">
              <a:avLst>
                <a:gd name="adj1" fmla="val 99684"/>
              </a:avLst>
            </a:prstGeom>
            <a:noFill/>
            <a:ln w="19050">
              <a:solidFill>
                <a:srgbClr val="0A6CC5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26" name="Прямоугольник 25"/>
            <p:cNvSpPr/>
            <p:nvPr/>
          </p:nvSpPr>
          <p:spPr>
            <a:xfrm>
              <a:off x="7925665" y="1684148"/>
              <a:ext cx="1267087" cy="7386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Майже в </a:t>
              </a:r>
            </a:p>
            <a:p>
              <a:pPr algn="ctr"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6 разів</a:t>
              </a:r>
              <a:endParaRPr lang="uk-UA" sz="1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  <a:p>
              <a:pPr algn="ctr">
                <a:lnSpc>
                  <a:spcPct val="100000"/>
                </a:lnSpc>
              </a:pPr>
              <a:r>
                <a:rPr lang="uk-UA" sz="1400" b="1" spc="-1" dirty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нижче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9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8" name="CustomShape 2"/>
          <p:cNvSpPr/>
          <p:nvPr/>
        </p:nvSpPr>
        <p:spPr>
          <a:xfrm>
            <a:off x="724394" y="-67377"/>
            <a:ext cx="10853887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…ЩО СТАЛО ПРИЧИНОЮ КРИТИЧНОГО ЗНОСУ ОСНОВНИХ ФОНДІВ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724395" y="1075475"/>
            <a:ext cx="2994525" cy="729800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Інфраструктура</a:t>
            </a:r>
          </a:p>
        </p:txBody>
      </p:sp>
      <p:sp>
        <p:nvSpPr>
          <p:cNvPr id="10" name="CustomShape 6"/>
          <p:cNvSpPr/>
          <p:nvPr/>
        </p:nvSpPr>
        <p:spPr>
          <a:xfrm>
            <a:off x="724395" y="2747315"/>
            <a:ext cx="2994525" cy="734360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Локомотиви</a:t>
            </a:r>
          </a:p>
        </p:txBody>
      </p:sp>
      <p:sp>
        <p:nvSpPr>
          <p:cNvPr id="11" name="CustomShape 8"/>
          <p:cNvSpPr/>
          <p:nvPr/>
        </p:nvSpPr>
        <p:spPr>
          <a:xfrm>
            <a:off x="3685439" y="1071515"/>
            <a:ext cx="7670419" cy="155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9"/>
          <p:cNvSpPr/>
          <p:nvPr/>
        </p:nvSpPr>
        <p:spPr>
          <a:xfrm>
            <a:off x="3685440" y="2745875"/>
            <a:ext cx="7670418" cy="155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1"/>
          <p:cNvSpPr/>
          <p:nvPr/>
        </p:nvSpPr>
        <p:spPr>
          <a:xfrm>
            <a:off x="3863640" y="2799875"/>
            <a:ext cx="7144786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Магістральні електровози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робочий парк складає 66% від інвентарного, зношеність парку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92%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Магістральні тепловози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робочий парк складає 42% від інвентарного, зношеність парку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99%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Маневрові тепловози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– робочий парк складає 62% від інвентарного, зношеність парку понад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80%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4" name="CustomShape 13"/>
          <p:cNvSpPr/>
          <p:nvPr/>
        </p:nvSpPr>
        <p:spPr>
          <a:xfrm>
            <a:off x="3863640" y="1215515"/>
            <a:ext cx="7144786" cy="12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Магістральні 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колії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відсоток шляху з простроченим капітальним ремонтом (включаючи реконструкцію) складає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27%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Колійна </a:t>
            </a: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техніка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відсоток з терміном служби складає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78%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Електропостачання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знос тягових підстанцій складає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67%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, а контактної мережі, відповідно,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65%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5" name="CustomShape 7"/>
          <p:cNvSpPr/>
          <p:nvPr/>
        </p:nvSpPr>
        <p:spPr>
          <a:xfrm>
            <a:off x="724395" y="4409435"/>
            <a:ext cx="2994525" cy="742066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Вагони</a:t>
            </a:r>
          </a:p>
        </p:txBody>
      </p:sp>
      <p:sp>
        <p:nvSpPr>
          <p:cNvPr id="16" name="CustomShape 10"/>
          <p:cNvSpPr/>
          <p:nvPr/>
        </p:nvSpPr>
        <p:spPr>
          <a:xfrm>
            <a:off x="3685440" y="4409435"/>
            <a:ext cx="7670418" cy="155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2"/>
          <p:cNvSpPr/>
          <p:nvPr/>
        </p:nvSpPr>
        <p:spPr>
          <a:xfrm>
            <a:off x="3863640" y="4467395"/>
            <a:ext cx="7144786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Вантажні вагони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робочий парк складає 64% від інвентарного, зношеність парку понад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90%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Пасажирські вагони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експлуатаційний парк складає 66% від інвентарного, зношеність парку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87%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 err="1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Електро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і 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дизель-поїзди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експлуатаційний парк складає 79% від робочого, зношеність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парку біля </a:t>
            </a:r>
            <a:r>
              <a:rPr lang="uk-UA" sz="1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90%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1953" y="1805275"/>
            <a:ext cx="823486" cy="817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9809" y="3483487"/>
            <a:ext cx="823486" cy="817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59809" y="5151501"/>
            <a:ext cx="823486" cy="822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Picture 38"/>
          <p:cNvPicPr>
            <a:picLocks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14" y="1948780"/>
            <a:ext cx="628565" cy="514652"/>
          </a:xfrm>
          <a:prstGeom prst="rect">
            <a:avLst/>
          </a:prstGeom>
        </p:spPr>
      </p:pic>
      <p:pic>
        <p:nvPicPr>
          <p:cNvPr id="25" name="Изображение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14" y="5377135"/>
            <a:ext cx="566429" cy="370876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519" y="3603971"/>
            <a:ext cx="440417" cy="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BE810C1-8E97-4546-9DCF-3D0E52F12A06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9" name="CustomShape 2"/>
          <p:cNvSpPr/>
          <p:nvPr/>
        </p:nvSpPr>
        <p:spPr>
          <a:xfrm>
            <a:off x="961790" y="0"/>
            <a:ext cx="9916260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</a:rPr>
              <a:t>ВІДПОВІДНО ДО ОСНОВНИХ ОЧІКУВАНЬ КЛЮЧОВИХ СТЕЙКХОЛДЕРІВ*...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1527927" y="4254977"/>
            <a:ext cx="2501134" cy="1485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Держава</a:t>
            </a:r>
            <a:r>
              <a:rPr lang="uk-UA" sz="1600" b="1" spc="-1" baseline="30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1</a:t>
            </a:r>
            <a:endParaRPr lang="uk-UA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CustomShape 14"/>
          <p:cNvSpPr/>
          <p:nvPr/>
        </p:nvSpPr>
        <p:spPr>
          <a:xfrm>
            <a:off x="4174141" y="4254977"/>
            <a:ext cx="6411240" cy="1485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Зростання вартості бізнесу,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а також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податкових виплат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Підвищення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доступності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перевезень зал. транспортом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Мінімізація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впливу на навколишнє середовище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Підвищення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зайнятості 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соціальної відповідальності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Line 11"/>
          <p:cNvSpPr/>
          <p:nvPr/>
        </p:nvSpPr>
        <p:spPr>
          <a:xfrm>
            <a:off x="4098181" y="2429936"/>
            <a:ext cx="672247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Line 13"/>
          <p:cNvSpPr/>
          <p:nvPr/>
        </p:nvSpPr>
        <p:spPr>
          <a:xfrm>
            <a:off x="4098181" y="4129426"/>
            <a:ext cx="672247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9"/>
          <p:cNvSpPr/>
          <p:nvPr/>
        </p:nvSpPr>
        <p:spPr>
          <a:xfrm>
            <a:off x="1527927" y="2550749"/>
            <a:ext cx="2497894" cy="1485540"/>
          </a:xfrm>
          <a:prstGeom prst="rect">
            <a:avLst/>
          </a:prstGeom>
          <a:solidFill>
            <a:srgbClr val="45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Інвестори</a:t>
            </a:r>
            <a:endParaRPr lang="uk-UA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CustomShape 20"/>
          <p:cNvSpPr/>
          <p:nvPr/>
        </p:nvSpPr>
        <p:spPr>
          <a:xfrm>
            <a:off x="4164781" y="2550749"/>
            <a:ext cx="6411240" cy="1485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Зрозуміла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структура компанії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і прозорі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правила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співробітництва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Захищеність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інвестицій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Висока дохідність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інвестицій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Надійність і своєчасність при виконанні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зобов'язань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" name="CustomShape 5"/>
          <p:cNvSpPr/>
          <p:nvPr/>
        </p:nvSpPr>
        <p:spPr>
          <a:xfrm>
            <a:off x="1527927" y="850131"/>
            <a:ext cx="2501134" cy="1486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Логістичні клієнти</a:t>
            </a:r>
            <a:endParaRPr lang="uk-UA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CustomShape 9"/>
          <p:cNvSpPr/>
          <p:nvPr/>
        </p:nvSpPr>
        <p:spPr>
          <a:xfrm>
            <a:off x="7307473" y="6284153"/>
            <a:ext cx="2906936" cy="327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10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1 Як власник і регулятор, а також представник </a:t>
            </a:r>
          </a:p>
          <a:p>
            <a:pPr>
              <a:lnSpc>
                <a:spcPct val="100000"/>
              </a:lnSpc>
            </a:pPr>
            <a:r>
              <a:rPr lang="uk-UA" sz="10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і</a:t>
            </a:r>
            <a:r>
              <a:rPr lang="uk-UA" sz="10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нтересів великих верств суспільства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ustomShape 10"/>
          <p:cNvSpPr/>
          <p:nvPr/>
        </p:nvSpPr>
        <p:spPr>
          <a:xfrm>
            <a:off x="4164781" y="850131"/>
            <a:ext cx="6411240" cy="14866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Підвищення </a:t>
            </a:r>
            <a:r>
              <a:rPr lang="uk-UA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швидкості</a:t>
            </a:r>
            <a:r>
              <a:rPr lang="uk-UA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своєчасності</a:t>
            </a:r>
            <a:r>
              <a:rPr lang="uk-UA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доставки вантажів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Підвищення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доступності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перевезень зал. транспортом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Поліпшення якості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обслуговування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Зниження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вартості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логістики перевезень</a:t>
            </a:r>
            <a:r>
              <a:rPr lang="uk-UA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вантажів зал. транспортом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" name="CustomShape 17"/>
          <p:cNvSpPr/>
          <p:nvPr/>
        </p:nvSpPr>
        <p:spPr>
          <a:xfrm rot="16200000">
            <a:off x="-1275573" y="3194132"/>
            <a:ext cx="4999680" cy="23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 algn="ctr">
              <a:lnSpc>
                <a:spcPct val="100000"/>
              </a:lnSpc>
            </a:pPr>
            <a:r>
              <a:rPr lang="uk-UA" b="1" spc="-1" dirty="0" smtClean="0">
                <a:solidFill>
                  <a:srgbClr val="0B538F"/>
                </a:solidFill>
                <a:uFill>
                  <a:solidFill>
                    <a:srgbClr val="FFFFFF"/>
                  </a:solidFill>
                </a:uFill>
                <a:latin typeface="Helvetica" charset="0"/>
                <a:ea typeface="Helvetica" charset="0"/>
                <a:cs typeface="Helvetica" charset="0"/>
              </a:rPr>
              <a:t>Очікування ключових стейкхолдеров УЗ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7927" y="5784164"/>
            <a:ext cx="609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* - інші основні </a:t>
            </a:r>
            <a:r>
              <a:rPr lang="uk-UA" i="1" dirty="0" err="1" smtClean="0"/>
              <a:t>стейкхолдери</a:t>
            </a:r>
            <a:r>
              <a:rPr lang="uk-UA" i="1" dirty="0" smtClean="0"/>
              <a:t>: пасажири та співробітники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994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662609" y="1726522"/>
            <a:ext cx="2716693" cy="3238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charset="0"/>
                <a:ea typeface="Century Gothic" charset="0"/>
                <a:cs typeface="Century Gothic" charset="0"/>
              </a:rPr>
              <a:t>КЛЮЧОВІ ЦІЛІ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69" name="CustomShape 2"/>
          <p:cNvSpPr/>
          <p:nvPr/>
        </p:nvSpPr>
        <p:spPr>
          <a:xfrm>
            <a:off x="662608" y="0"/>
            <a:ext cx="10915673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…ВИЗНАЧЕНО СТРАТЕГІЧНІ ЦІЛІ ПАТ УЗ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403751" y="1726522"/>
            <a:ext cx="7952108" cy="32389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" name="Группа 97"/>
          <p:cNvGrpSpPr/>
          <p:nvPr/>
        </p:nvGrpSpPr>
        <p:grpSpPr>
          <a:xfrm>
            <a:off x="3630549" y="3721398"/>
            <a:ext cx="7245826" cy="481680"/>
            <a:chOff x="3630720" y="1552365"/>
            <a:chExt cx="7245826" cy="481680"/>
          </a:xfrm>
        </p:grpSpPr>
        <p:sp>
          <p:nvSpPr>
            <p:cNvPr id="15" name="CustomShape 12"/>
            <p:cNvSpPr/>
            <p:nvPr/>
          </p:nvSpPr>
          <p:spPr>
            <a:xfrm>
              <a:off x="3630720" y="1552365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13"/>
            <p:cNvSpPr/>
            <p:nvPr/>
          </p:nvSpPr>
          <p:spPr>
            <a:xfrm>
              <a:off x="3733680" y="1639940"/>
              <a:ext cx="275040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5"/>
            <p:cNvSpPr/>
            <p:nvPr/>
          </p:nvSpPr>
          <p:spPr>
            <a:xfrm>
              <a:off x="4233719" y="1571247"/>
              <a:ext cx="6642827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Забезпечення </a:t>
              </a:r>
              <a:r>
                <a:rPr lang="uk-UA" sz="1400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якісного задоволення попиту на вантажні перевезення </a:t>
              </a:r>
              <a:r>
                <a:rPr lang="uk-UA" sz="1400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залізничним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транспортом в Україні</a:t>
              </a:r>
              <a:endParaRPr lang="uk-U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3" name="Группа 94"/>
          <p:cNvGrpSpPr/>
          <p:nvPr/>
        </p:nvGrpSpPr>
        <p:grpSpPr>
          <a:xfrm>
            <a:off x="3630549" y="1833735"/>
            <a:ext cx="7324283" cy="481680"/>
            <a:chOff x="3630720" y="2226606"/>
            <a:chExt cx="7324283" cy="481680"/>
          </a:xfrm>
        </p:grpSpPr>
        <p:sp>
          <p:nvSpPr>
            <p:cNvPr id="17" name="CustomShape 14"/>
            <p:cNvSpPr/>
            <p:nvPr/>
          </p:nvSpPr>
          <p:spPr>
            <a:xfrm>
              <a:off x="3630720" y="2226606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15"/>
            <p:cNvSpPr/>
            <p:nvPr/>
          </p:nvSpPr>
          <p:spPr>
            <a:xfrm>
              <a:off x="3862560" y="2628366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6"/>
            <p:cNvSpPr/>
            <p:nvPr/>
          </p:nvSpPr>
          <p:spPr>
            <a:xfrm>
              <a:off x="3862560" y="2399406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7"/>
            <p:cNvSpPr/>
            <p:nvPr/>
          </p:nvSpPr>
          <p:spPr>
            <a:xfrm>
              <a:off x="3862560" y="2408766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8"/>
            <p:cNvSpPr/>
            <p:nvPr/>
          </p:nvSpPr>
          <p:spPr>
            <a:xfrm>
              <a:off x="3806040" y="2623326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9"/>
            <p:cNvSpPr/>
            <p:nvPr/>
          </p:nvSpPr>
          <p:spPr>
            <a:xfrm>
              <a:off x="3807120" y="2408766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0"/>
            <p:cNvSpPr/>
            <p:nvPr/>
          </p:nvSpPr>
          <p:spPr>
            <a:xfrm>
              <a:off x="3806040" y="2399406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1"/>
            <p:cNvSpPr/>
            <p:nvPr/>
          </p:nvSpPr>
          <p:spPr>
            <a:xfrm>
              <a:off x="3862560" y="2351166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2"/>
            <p:cNvSpPr/>
            <p:nvPr/>
          </p:nvSpPr>
          <p:spPr>
            <a:xfrm>
              <a:off x="3862560" y="2341446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3"/>
            <p:cNvSpPr/>
            <p:nvPr/>
          </p:nvSpPr>
          <p:spPr>
            <a:xfrm>
              <a:off x="3862560" y="2329206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4"/>
            <p:cNvSpPr/>
            <p:nvPr/>
          </p:nvSpPr>
          <p:spPr>
            <a:xfrm>
              <a:off x="3833400" y="2331006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5"/>
            <p:cNvSpPr/>
            <p:nvPr/>
          </p:nvSpPr>
          <p:spPr>
            <a:xfrm>
              <a:off x="3827640" y="2343246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6"/>
            <p:cNvSpPr/>
            <p:nvPr/>
          </p:nvSpPr>
          <p:spPr>
            <a:xfrm>
              <a:off x="3866520" y="2282766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27"/>
            <p:cNvSpPr/>
            <p:nvPr/>
          </p:nvSpPr>
          <p:spPr>
            <a:xfrm>
              <a:off x="3829440" y="2351166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38"/>
            <p:cNvSpPr/>
            <p:nvPr/>
          </p:nvSpPr>
          <p:spPr>
            <a:xfrm>
              <a:off x="4248840" y="2229846"/>
              <a:ext cx="6706163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Підвищення ефективності системи </a:t>
              </a:r>
              <a:r>
                <a:rPr lang="uk-UA" sz="1400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корпоративного управління</a:t>
              </a:r>
              <a:endParaRPr lang="uk-U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5" name="Группа 99"/>
          <p:cNvGrpSpPr/>
          <p:nvPr/>
        </p:nvGrpSpPr>
        <p:grpSpPr>
          <a:xfrm>
            <a:off x="3630549" y="2448332"/>
            <a:ext cx="7347314" cy="481680"/>
            <a:chOff x="3607689" y="2870167"/>
            <a:chExt cx="7347314" cy="481680"/>
          </a:xfrm>
        </p:grpSpPr>
        <p:sp>
          <p:nvSpPr>
            <p:cNvPr id="52" name="CustomShape 52"/>
            <p:cNvSpPr/>
            <p:nvPr/>
          </p:nvSpPr>
          <p:spPr>
            <a:xfrm>
              <a:off x="3607689" y="2870167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7" name="Группа 98"/>
            <p:cNvGrpSpPr/>
            <p:nvPr/>
          </p:nvGrpSpPr>
          <p:grpSpPr>
            <a:xfrm>
              <a:off x="3677203" y="2891767"/>
              <a:ext cx="7277800" cy="425880"/>
              <a:chOff x="3677203" y="2891767"/>
              <a:chExt cx="7277800" cy="425880"/>
            </a:xfrm>
          </p:grpSpPr>
          <p:sp>
            <p:nvSpPr>
              <p:cNvPr id="41" name="CustomShape 40"/>
              <p:cNvSpPr/>
              <p:nvPr/>
            </p:nvSpPr>
            <p:spPr>
              <a:xfrm>
                <a:off x="4210689" y="2891767"/>
                <a:ext cx="6744314" cy="425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</a:pPr>
                <a:r>
                  <a:rPr lang="uk-UA" sz="1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Calibri"/>
                  </a:rPr>
                  <a:t>Підвищення </a:t>
                </a:r>
                <a:r>
                  <a:rPr lang="uk-UA" sz="1400" b="1" spc="-1" dirty="0" smtClean="0">
                    <a:solidFill>
                      <a:srgbClr val="04617B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Calibri"/>
                  </a:rPr>
                  <a:t>економічної ефективності </a:t>
                </a:r>
                <a:r>
                  <a:rPr lang="uk-UA" sz="1400" spc="-1" dirty="0" smtClean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Calibri"/>
                  </a:rPr>
                  <a:t>компанії</a:t>
                </a:r>
                <a:endParaRPr lang="uk-UA" sz="1400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endParaRPr>
              </a:p>
            </p:txBody>
          </p:sp>
          <p:grpSp>
            <p:nvGrpSpPr>
              <p:cNvPr id="8" name="Group 809"/>
              <p:cNvGrpSpPr/>
              <p:nvPr/>
            </p:nvGrpSpPr>
            <p:grpSpPr>
              <a:xfrm>
                <a:off x="3677203" y="2936421"/>
                <a:ext cx="349132" cy="326755"/>
                <a:chOff x="5426893" y="1793454"/>
                <a:chExt cx="263525" cy="222250"/>
              </a:xfrm>
              <a:solidFill>
                <a:srgbClr val="1F4E78"/>
              </a:solidFill>
            </p:grpSpPr>
            <p:sp>
              <p:nvSpPr>
                <p:cNvPr id="65" name="Freeform 374"/>
                <p:cNvSpPr>
                  <a:spLocks noChangeArrowheads="1"/>
                </p:cNvSpPr>
                <p:nvPr/>
              </p:nvSpPr>
              <p:spPr bwMode="auto">
                <a:xfrm>
                  <a:off x="5426893" y="1793454"/>
                  <a:ext cx="263525" cy="222250"/>
                </a:xfrm>
                <a:custGeom>
                  <a:avLst/>
                  <a:gdLst>
                    <a:gd name="T0" fmla="*/ 733 w 734"/>
                    <a:gd name="T1" fmla="*/ 309 h 619"/>
                    <a:gd name="T2" fmla="*/ 617 w 734"/>
                    <a:gd name="T3" fmla="*/ 174 h 619"/>
                    <a:gd name="T4" fmla="*/ 540 w 734"/>
                    <a:gd name="T5" fmla="*/ 0 h 619"/>
                    <a:gd name="T6" fmla="*/ 192 w 734"/>
                    <a:gd name="T7" fmla="*/ 0 h 619"/>
                    <a:gd name="T8" fmla="*/ 135 w 734"/>
                    <a:gd name="T9" fmla="*/ 194 h 619"/>
                    <a:gd name="T10" fmla="*/ 135 w 734"/>
                    <a:gd name="T11" fmla="*/ 444 h 619"/>
                    <a:gd name="T12" fmla="*/ 192 w 734"/>
                    <a:gd name="T13" fmla="*/ 618 h 619"/>
                    <a:gd name="T14" fmla="*/ 540 w 734"/>
                    <a:gd name="T15" fmla="*/ 618 h 619"/>
                    <a:gd name="T16" fmla="*/ 617 w 734"/>
                    <a:gd name="T17" fmla="*/ 444 h 619"/>
                    <a:gd name="T18" fmla="*/ 733 w 734"/>
                    <a:gd name="T19" fmla="*/ 309 h 619"/>
                    <a:gd name="T20" fmla="*/ 540 w 734"/>
                    <a:gd name="T21" fmla="*/ 39 h 619"/>
                    <a:gd name="T22" fmla="*/ 598 w 734"/>
                    <a:gd name="T23" fmla="*/ 174 h 619"/>
                    <a:gd name="T24" fmla="*/ 444 w 734"/>
                    <a:gd name="T25" fmla="*/ 155 h 619"/>
                    <a:gd name="T26" fmla="*/ 540 w 734"/>
                    <a:gd name="T27" fmla="*/ 39 h 619"/>
                    <a:gd name="T28" fmla="*/ 250 w 734"/>
                    <a:gd name="T29" fmla="*/ 406 h 619"/>
                    <a:gd name="T30" fmla="*/ 173 w 734"/>
                    <a:gd name="T31" fmla="*/ 425 h 619"/>
                    <a:gd name="T32" fmla="*/ 250 w 734"/>
                    <a:gd name="T33" fmla="*/ 406 h 619"/>
                    <a:gd name="T34" fmla="*/ 173 w 734"/>
                    <a:gd name="T35" fmla="*/ 213 h 619"/>
                    <a:gd name="T36" fmla="*/ 250 w 734"/>
                    <a:gd name="T37" fmla="*/ 213 h 619"/>
                    <a:gd name="T38" fmla="*/ 173 w 734"/>
                    <a:gd name="T39" fmla="*/ 213 h 619"/>
                    <a:gd name="T40" fmla="*/ 231 w 734"/>
                    <a:gd name="T41" fmla="*/ 309 h 619"/>
                    <a:gd name="T42" fmla="*/ 308 w 734"/>
                    <a:gd name="T43" fmla="*/ 194 h 619"/>
                    <a:gd name="T44" fmla="*/ 444 w 734"/>
                    <a:gd name="T45" fmla="*/ 194 h 619"/>
                    <a:gd name="T46" fmla="*/ 521 w 734"/>
                    <a:gd name="T47" fmla="*/ 309 h 619"/>
                    <a:gd name="T48" fmla="*/ 444 w 734"/>
                    <a:gd name="T49" fmla="*/ 444 h 619"/>
                    <a:gd name="T50" fmla="*/ 308 w 734"/>
                    <a:gd name="T51" fmla="*/ 444 h 619"/>
                    <a:gd name="T52" fmla="*/ 231 w 734"/>
                    <a:gd name="T53" fmla="*/ 309 h 619"/>
                    <a:gd name="T54" fmla="*/ 501 w 734"/>
                    <a:gd name="T55" fmla="*/ 406 h 619"/>
                    <a:gd name="T56" fmla="*/ 578 w 734"/>
                    <a:gd name="T57" fmla="*/ 406 h 619"/>
                    <a:gd name="T58" fmla="*/ 501 w 734"/>
                    <a:gd name="T59" fmla="*/ 406 h 619"/>
                    <a:gd name="T60" fmla="*/ 501 w 734"/>
                    <a:gd name="T61" fmla="*/ 213 h 619"/>
                    <a:gd name="T62" fmla="*/ 578 w 734"/>
                    <a:gd name="T63" fmla="*/ 213 h 619"/>
                    <a:gd name="T64" fmla="*/ 501 w 734"/>
                    <a:gd name="T65" fmla="*/ 213 h 619"/>
                    <a:gd name="T66" fmla="*/ 405 w 734"/>
                    <a:gd name="T67" fmla="*/ 155 h 619"/>
                    <a:gd name="T68" fmla="*/ 347 w 734"/>
                    <a:gd name="T69" fmla="*/ 155 h 619"/>
                    <a:gd name="T70" fmla="*/ 405 w 734"/>
                    <a:gd name="T71" fmla="*/ 155 h 619"/>
                    <a:gd name="T72" fmla="*/ 173 w 734"/>
                    <a:gd name="T73" fmla="*/ 39 h 619"/>
                    <a:gd name="T74" fmla="*/ 347 w 734"/>
                    <a:gd name="T75" fmla="*/ 116 h 619"/>
                    <a:gd name="T76" fmla="*/ 154 w 734"/>
                    <a:gd name="T77" fmla="*/ 174 h 619"/>
                    <a:gd name="T78" fmla="*/ 19 w 734"/>
                    <a:gd name="T79" fmla="*/ 309 h 619"/>
                    <a:gd name="T80" fmla="*/ 135 w 734"/>
                    <a:gd name="T81" fmla="*/ 232 h 619"/>
                    <a:gd name="T82" fmla="*/ 135 w 734"/>
                    <a:gd name="T83" fmla="*/ 406 h 619"/>
                    <a:gd name="T84" fmla="*/ 192 w 734"/>
                    <a:gd name="T85" fmla="*/ 599 h 619"/>
                    <a:gd name="T86" fmla="*/ 173 w 734"/>
                    <a:gd name="T87" fmla="*/ 580 h 619"/>
                    <a:gd name="T88" fmla="*/ 289 w 734"/>
                    <a:gd name="T89" fmla="*/ 464 h 619"/>
                    <a:gd name="T90" fmla="*/ 192 w 734"/>
                    <a:gd name="T91" fmla="*/ 599 h 619"/>
                    <a:gd name="T92" fmla="*/ 347 w 734"/>
                    <a:gd name="T93" fmla="*/ 464 h 619"/>
                    <a:gd name="T94" fmla="*/ 405 w 734"/>
                    <a:gd name="T95" fmla="*/ 464 h 619"/>
                    <a:gd name="T96" fmla="*/ 347 w 734"/>
                    <a:gd name="T97" fmla="*/ 464 h 619"/>
                    <a:gd name="T98" fmla="*/ 578 w 734"/>
                    <a:gd name="T99" fmla="*/ 580 h 619"/>
                    <a:gd name="T100" fmla="*/ 405 w 734"/>
                    <a:gd name="T101" fmla="*/ 522 h 619"/>
                    <a:gd name="T102" fmla="*/ 578 w 734"/>
                    <a:gd name="T103" fmla="*/ 444 h 619"/>
                    <a:gd name="T104" fmla="*/ 578 w 734"/>
                    <a:gd name="T105" fmla="*/ 580 h 619"/>
                    <a:gd name="T106" fmla="*/ 598 w 734"/>
                    <a:gd name="T107" fmla="*/ 406 h 619"/>
                    <a:gd name="T108" fmla="*/ 598 w 734"/>
                    <a:gd name="T109" fmla="*/ 232 h 619"/>
                    <a:gd name="T110" fmla="*/ 598 w 734"/>
                    <a:gd name="T111" fmla="*/ 40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4" h="619">
                      <a:moveTo>
                        <a:pt x="733" y="309"/>
                      </a:moveTo>
                      <a:lnTo>
                        <a:pt x="733" y="309"/>
                      </a:lnTo>
                      <a:cubicBezTo>
                        <a:pt x="733" y="271"/>
                        <a:pt x="694" y="232"/>
                        <a:pt x="617" y="194"/>
                      </a:cubicBezTo>
                      <a:cubicBezTo>
                        <a:pt x="617" y="194"/>
                        <a:pt x="617" y="194"/>
                        <a:pt x="617" y="174"/>
                      </a:cubicBezTo>
                      <a:cubicBezTo>
                        <a:pt x="636" y="97"/>
                        <a:pt x="636" y="39"/>
                        <a:pt x="598" y="20"/>
                      </a:cubicBezTo>
                      <a:cubicBezTo>
                        <a:pt x="578" y="20"/>
                        <a:pt x="559" y="0"/>
                        <a:pt x="540" y="0"/>
                      </a:cubicBezTo>
                      <a:cubicBezTo>
                        <a:pt x="501" y="0"/>
                        <a:pt x="444" y="39"/>
                        <a:pt x="366" y="97"/>
                      </a:cubicBezTo>
                      <a:cubicBezTo>
                        <a:pt x="308" y="39"/>
                        <a:pt x="250" y="0"/>
                        <a:pt x="192" y="0"/>
                      </a:cubicBezTo>
                      <a:cubicBezTo>
                        <a:pt x="173" y="0"/>
                        <a:pt x="154" y="20"/>
                        <a:pt x="154" y="20"/>
                      </a:cubicBezTo>
                      <a:cubicBezTo>
                        <a:pt x="115" y="58"/>
                        <a:pt x="115" y="116"/>
                        <a:pt x="135" y="194"/>
                      </a:cubicBezTo>
                      <a:cubicBezTo>
                        <a:pt x="38" y="213"/>
                        <a:pt x="0" y="271"/>
                        <a:pt x="0" y="309"/>
                      </a:cubicBezTo>
                      <a:cubicBezTo>
                        <a:pt x="0" y="367"/>
                        <a:pt x="38" y="406"/>
                        <a:pt x="135" y="444"/>
                      </a:cubicBezTo>
                      <a:cubicBezTo>
                        <a:pt x="115" y="522"/>
                        <a:pt x="115" y="580"/>
                        <a:pt x="154" y="618"/>
                      </a:cubicBezTo>
                      <a:cubicBezTo>
                        <a:pt x="154" y="618"/>
                        <a:pt x="173" y="618"/>
                        <a:pt x="192" y="618"/>
                      </a:cubicBezTo>
                      <a:cubicBezTo>
                        <a:pt x="250" y="618"/>
                        <a:pt x="308" y="599"/>
                        <a:pt x="366" y="541"/>
                      </a:cubicBezTo>
                      <a:cubicBezTo>
                        <a:pt x="444" y="599"/>
                        <a:pt x="501" y="618"/>
                        <a:pt x="540" y="618"/>
                      </a:cubicBezTo>
                      <a:cubicBezTo>
                        <a:pt x="559" y="618"/>
                        <a:pt x="578" y="618"/>
                        <a:pt x="598" y="618"/>
                      </a:cubicBezTo>
                      <a:cubicBezTo>
                        <a:pt x="636" y="580"/>
                        <a:pt x="636" y="522"/>
                        <a:pt x="617" y="444"/>
                      </a:cubicBezTo>
                      <a:cubicBezTo>
                        <a:pt x="617" y="444"/>
                        <a:pt x="617" y="444"/>
                        <a:pt x="617" y="425"/>
                      </a:cubicBezTo>
                      <a:cubicBezTo>
                        <a:pt x="694" y="406"/>
                        <a:pt x="733" y="367"/>
                        <a:pt x="733" y="309"/>
                      </a:cubicBezTo>
                      <a:close/>
                      <a:moveTo>
                        <a:pt x="540" y="39"/>
                      </a:moveTo>
                      <a:lnTo>
                        <a:pt x="540" y="39"/>
                      </a:lnTo>
                      <a:cubicBezTo>
                        <a:pt x="559" y="39"/>
                        <a:pt x="578" y="39"/>
                        <a:pt x="578" y="39"/>
                      </a:cubicBezTo>
                      <a:cubicBezTo>
                        <a:pt x="598" y="58"/>
                        <a:pt x="598" y="116"/>
                        <a:pt x="598" y="174"/>
                      </a:cubicBezTo>
                      <a:cubicBezTo>
                        <a:pt x="578" y="174"/>
                        <a:pt x="578" y="194"/>
                        <a:pt x="578" y="194"/>
                      </a:cubicBezTo>
                      <a:cubicBezTo>
                        <a:pt x="540" y="174"/>
                        <a:pt x="501" y="174"/>
                        <a:pt x="444" y="155"/>
                      </a:cubicBezTo>
                      <a:cubicBezTo>
                        <a:pt x="424" y="136"/>
                        <a:pt x="424" y="136"/>
                        <a:pt x="405" y="116"/>
                      </a:cubicBezTo>
                      <a:cubicBezTo>
                        <a:pt x="463" y="58"/>
                        <a:pt x="501" y="39"/>
                        <a:pt x="540" y="39"/>
                      </a:cubicBezTo>
                      <a:close/>
                      <a:moveTo>
                        <a:pt x="250" y="406"/>
                      </a:moveTo>
                      <a:lnTo>
                        <a:pt x="250" y="406"/>
                      </a:lnTo>
                      <a:cubicBezTo>
                        <a:pt x="250" y="425"/>
                        <a:pt x="269" y="425"/>
                        <a:pt x="269" y="444"/>
                      </a:cubicBezTo>
                      <a:cubicBezTo>
                        <a:pt x="231" y="425"/>
                        <a:pt x="192" y="425"/>
                        <a:pt x="173" y="425"/>
                      </a:cubicBezTo>
                      <a:cubicBezTo>
                        <a:pt x="173" y="386"/>
                        <a:pt x="192" y="367"/>
                        <a:pt x="212" y="348"/>
                      </a:cubicBezTo>
                      <a:cubicBezTo>
                        <a:pt x="212" y="367"/>
                        <a:pt x="231" y="386"/>
                        <a:pt x="250" y="406"/>
                      </a:cubicBezTo>
                      <a:close/>
                      <a:moveTo>
                        <a:pt x="173" y="213"/>
                      </a:moveTo>
                      <a:lnTo>
                        <a:pt x="173" y="213"/>
                      </a:lnTo>
                      <a:cubicBezTo>
                        <a:pt x="192" y="213"/>
                        <a:pt x="231" y="194"/>
                        <a:pt x="269" y="194"/>
                      </a:cubicBezTo>
                      <a:cubicBezTo>
                        <a:pt x="269" y="213"/>
                        <a:pt x="250" y="213"/>
                        <a:pt x="250" y="213"/>
                      </a:cubicBezTo>
                      <a:cubicBezTo>
                        <a:pt x="231" y="232"/>
                        <a:pt x="212" y="271"/>
                        <a:pt x="212" y="290"/>
                      </a:cubicBezTo>
                      <a:cubicBezTo>
                        <a:pt x="192" y="252"/>
                        <a:pt x="173" y="232"/>
                        <a:pt x="173" y="213"/>
                      </a:cubicBezTo>
                      <a:close/>
                      <a:moveTo>
                        <a:pt x="231" y="309"/>
                      </a:moveTo>
                      <a:lnTo>
                        <a:pt x="231" y="309"/>
                      </a:lnTo>
                      <a:cubicBezTo>
                        <a:pt x="231" y="290"/>
                        <a:pt x="250" y="271"/>
                        <a:pt x="269" y="232"/>
                      </a:cubicBezTo>
                      <a:cubicBezTo>
                        <a:pt x="289" y="232"/>
                        <a:pt x="308" y="213"/>
                        <a:pt x="308" y="194"/>
                      </a:cubicBezTo>
                      <a:cubicBezTo>
                        <a:pt x="327" y="194"/>
                        <a:pt x="347" y="194"/>
                        <a:pt x="366" y="194"/>
                      </a:cubicBezTo>
                      <a:cubicBezTo>
                        <a:pt x="385" y="194"/>
                        <a:pt x="405" y="194"/>
                        <a:pt x="444" y="194"/>
                      </a:cubicBezTo>
                      <a:cubicBezTo>
                        <a:pt x="444" y="213"/>
                        <a:pt x="463" y="232"/>
                        <a:pt x="482" y="232"/>
                      </a:cubicBezTo>
                      <a:cubicBezTo>
                        <a:pt x="482" y="271"/>
                        <a:pt x="501" y="290"/>
                        <a:pt x="521" y="309"/>
                      </a:cubicBezTo>
                      <a:cubicBezTo>
                        <a:pt x="501" y="348"/>
                        <a:pt x="482" y="367"/>
                        <a:pt x="482" y="386"/>
                      </a:cubicBezTo>
                      <a:cubicBezTo>
                        <a:pt x="463" y="406"/>
                        <a:pt x="444" y="425"/>
                        <a:pt x="444" y="444"/>
                      </a:cubicBezTo>
                      <a:cubicBezTo>
                        <a:pt x="405" y="444"/>
                        <a:pt x="385" y="444"/>
                        <a:pt x="366" y="444"/>
                      </a:cubicBezTo>
                      <a:cubicBezTo>
                        <a:pt x="347" y="444"/>
                        <a:pt x="327" y="444"/>
                        <a:pt x="308" y="444"/>
                      </a:cubicBezTo>
                      <a:cubicBezTo>
                        <a:pt x="308" y="425"/>
                        <a:pt x="289" y="406"/>
                        <a:pt x="269" y="386"/>
                      </a:cubicBezTo>
                      <a:cubicBezTo>
                        <a:pt x="250" y="367"/>
                        <a:pt x="231" y="348"/>
                        <a:pt x="231" y="309"/>
                      </a:cubicBezTo>
                      <a:close/>
                      <a:moveTo>
                        <a:pt x="501" y="406"/>
                      </a:moveTo>
                      <a:lnTo>
                        <a:pt x="501" y="406"/>
                      </a:lnTo>
                      <a:cubicBezTo>
                        <a:pt x="521" y="386"/>
                        <a:pt x="521" y="367"/>
                        <a:pt x="540" y="348"/>
                      </a:cubicBezTo>
                      <a:cubicBezTo>
                        <a:pt x="559" y="367"/>
                        <a:pt x="559" y="386"/>
                        <a:pt x="578" y="406"/>
                      </a:cubicBezTo>
                      <a:cubicBezTo>
                        <a:pt x="540" y="425"/>
                        <a:pt x="521" y="425"/>
                        <a:pt x="482" y="425"/>
                      </a:cubicBezTo>
                      <a:cubicBezTo>
                        <a:pt x="482" y="425"/>
                        <a:pt x="501" y="425"/>
                        <a:pt x="501" y="406"/>
                      </a:cubicBezTo>
                      <a:close/>
                      <a:moveTo>
                        <a:pt x="501" y="213"/>
                      </a:moveTo>
                      <a:lnTo>
                        <a:pt x="501" y="213"/>
                      </a:lnTo>
                      <a:cubicBezTo>
                        <a:pt x="501" y="213"/>
                        <a:pt x="482" y="213"/>
                        <a:pt x="482" y="194"/>
                      </a:cubicBezTo>
                      <a:cubicBezTo>
                        <a:pt x="521" y="213"/>
                        <a:pt x="540" y="213"/>
                        <a:pt x="578" y="213"/>
                      </a:cubicBezTo>
                      <a:cubicBezTo>
                        <a:pt x="559" y="232"/>
                        <a:pt x="559" y="271"/>
                        <a:pt x="540" y="290"/>
                      </a:cubicBezTo>
                      <a:cubicBezTo>
                        <a:pt x="521" y="271"/>
                        <a:pt x="521" y="232"/>
                        <a:pt x="501" y="213"/>
                      </a:cubicBezTo>
                      <a:close/>
                      <a:moveTo>
                        <a:pt x="405" y="155"/>
                      </a:moveTo>
                      <a:lnTo>
                        <a:pt x="405" y="155"/>
                      </a:lnTo>
                      <a:cubicBezTo>
                        <a:pt x="385" y="155"/>
                        <a:pt x="366" y="155"/>
                        <a:pt x="366" y="155"/>
                      </a:cubicBezTo>
                      <a:cubicBezTo>
                        <a:pt x="347" y="155"/>
                        <a:pt x="347" y="155"/>
                        <a:pt x="347" y="155"/>
                      </a:cubicBezTo>
                      <a:lnTo>
                        <a:pt x="366" y="136"/>
                      </a:lnTo>
                      <a:cubicBezTo>
                        <a:pt x="385" y="136"/>
                        <a:pt x="385" y="155"/>
                        <a:pt x="405" y="155"/>
                      </a:cubicBezTo>
                      <a:close/>
                      <a:moveTo>
                        <a:pt x="173" y="39"/>
                      </a:moveTo>
                      <a:lnTo>
                        <a:pt x="173" y="39"/>
                      </a:lnTo>
                      <a:lnTo>
                        <a:pt x="192" y="39"/>
                      </a:lnTo>
                      <a:cubicBezTo>
                        <a:pt x="231" y="39"/>
                        <a:pt x="289" y="58"/>
                        <a:pt x="347" y="116"/>
                      </a:cubicBezTo>
                      <a:cubicBezTo>
                        <a:pt x="327" y="136"/>
                        <a:pt x="308" y="136"/>
                        <a:pt x="289" y="155"/>
                      </a:cubicBezTo>
                      <a:cubicBezTo>
                        <a:pt x="250" y="174"/>
                        <a:pt x="212" y="174"/>
                        <a:pt x="154" y="174"/>
                      </a:cubicBezTo>
                      <a:cubicBezTo>
                        <a:pt x="135" y="116"/>
                        <a:pt x="135" y="58"/>
                        <a:pt x="173" y="39"/>
                      </a:cubicBezTo>
                      <a:close/>
                      <a:moveTo>
                        <a:pt x="19" y="309"/>
                      </a:moveTo>
                      <a:lnTo>
                        <a:pt x="19" y="309"/>
                      </a:lnTo>
                      <a:cubicBezTo>
                        <a:pt x="19" y="290"/>
                        <a:pt x="58" y="252"/>
                        <a:pt x="135" y="232"/>
                      </a:cubicBezTo>
                      <a:cubicBezTo>
                        <a:pt x="154" y="252"/>
                        <a:pt x="173" y="290"/>
                        <a:pt x="192" y="309"/>
                      </a:cubicBezTo>
                      <a:cubicBezTo>
                        <a:pt x="173" y="348"/>
                        <a:pt x="154" y="386"/>
                        <a:pt x="135" y="406"/>
                      </a:cubicBezTo>
                      <a:cubicBezTo>
                        <a:pt x="58" y="386"/>
                        <a:pt x="19" y="348"/>
                        <a:pt x="19" y="309"/>
                      </a:cubicBezTo>
                      <a:close/>
                      <a:moveTo>
                        <a:pt x="192" y="599"/>
                      </a:moveTo>
                      <a:lnTo>
                        <a:pt x="192" y="599"/>
                      </a:lnTo>
                      <a:cubicBezTo>
                        <a:pt x="192" y="599"/>
                        <a:pt x="173" y="599"/>
                        <a:pt x="173" y="580"/>
                      </a:cubicBezTo>
                      <a:cubicBezTo>
                        <a:pt x="135" y="560"/>
                        <a:pt x="135" y="522"/>
                        <a:pt x="154" y="444"/>
                      </a:cubicBezTo>
                      <a:cubicBezTo>
                        <a:pt x="212" y="464"/>
                        <a:pt x="250" y="464"/>
                        <a:pt x="289" y="464"/>
                      </a:cubicBezTo>
                      <a:cubicBezTo>
                        <a:pt x="308" y="483"/>
                        <a:pt x="327" y="502"/>
                        <a:pt x="347" y="522"/>
                      </a:cubicBezTo>
                      <a:cubicBezTo>
                        <a:pt x="289" y="560"/>
                        <a:pt x="231" y="599"/>
                        <a:pt x="192" y="599"/>
                      </a:cubicBezTo>
                      <a:close/>
                      <a:moveTo>
                        <a:pt x="347" y="464"/>
                      </a:moveTo>
                      <a:lnTo>
                        <a:pt x="347" y="464"/>
                      </a:lnTo>
                      <a:cubicBezTo>
                        <a:pt x="347" y="464"/>
                        <a:pt x="347" y="464"/>
                        <a:pt x="366" y="464"/>
                      </a:cubicBezTo>
                      <a:cubicBezTo>
                        <a:pt x="366" y="464"/>
                        <a:pt x="385" y="464"/>
                        <a:pt x="405" y="464"/>
                      </a:cubicBezTo>
                      <a:cubicBezTo>
                        <a:pt x="385" y="483"/>
                        <a:pt x="385" y="483"/>
                        <a:pt x="366" y="502"/>
                      </a:cubicBezTo>
                      <a:cubicBezTo>
                        <a:pt x="366" y="483"/>
                        <a:pt x="347" y="483"/>
                        <a:pt x="347" y="464"/>
                      </a:cubicBezTo>
                      <a:close/>
                      <a:moveTo>
                        <a:pt x="578" y="580"/>
                      </a:moveTo>
                      <a:lnTo>
                        <a:pt x="578" y="580"/>
                      </a:lnTo>
                      <a:cubicBezTo>
                        <a:pt x="578" y="599"/>
                        <a:pt x="559" y="599"/>
                        <a:pt x="540" y="599"/>
                      </a:cubicBezTo>
                      <a:cubicBezTo>
                        <a:pt x="501" y="599"/>
                        <a:pt x="463" y="560"/>
                        <a:pt x="405" y="522"/>
                      </a:cubicBezTo>
                      <a:cubicBezTo>
                        <a:pt x="424" y="502"/>
                        <a:pt x="424" y="483"/>
                        <a:pt x="444" y="464"/>
                      </a:cubicBezTo>
                      <a:cubicBezTo>
                        <a:pt x="501" y="464"/>
                        <a:pt x="540" y="464"/>
                        <a:pt x="578" y="444"/>
                      </a:cubicBezTo>
                      <a:cubicBezTo>
                        <a:pt x="578" y="444"/>
                        <a:pt x="578" y="444"/>
                        <a:pt x="598" y="464"/>
                      </a:cubicBezTo>
                      <a:cubicBezTo>
                        <a:pt x="598" y="522"/>
                        <a:pt x="598" y="560"/>
                        <a:pt x="578" y="580"/>
                      </a:cubicBezTo>
                      <a:close/>
                      <a:moveTo>
                        <a:pt x="598" y="406"/>
                      </a:moveTo>
                      <a:lnTo>
                        <a:pt x="598" y="406"/>
                      </a:lnTo>
                      <a:cubicBezTo>
                        <a:pt x="598" y="367"/>
                        <a:pt x="578" y="348"/>
                        <a:pt x="559" y="309"/>
                      </a:cubicBezTo>
                      <a:cubicBezTo>
                        <a:pt x="578" y="290"/>
                        <a:pt x="598" y="252"/>
                        <a:pt x="598" y="232"/>
                      </a:cubicBezTo>
                      <a:cubicBezTo>
                        <a:pt x="655" y="252"/>
                        <a:pt x="694" y="290"/>
                        <a:pt x="694" y="309"/>
                      </a:cubicBezTo>
                      <a:cubicBezTo>
                        <a:pt x="694" y="348"/>
                        <a:pt x="655" y="386"/>
                        <a:pt x="598" y="4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75"/>
                <p:cNvSpPr>
                  <a:spLocks noChangeArrowheads="1"/>
                </p:cNvSpPr>
                <p:nvPr/>
              </p:nvSpPr>
              <p:spPr bwMode="auto">
                <a:xfrm>
                  <a:off x="5558656" y="1883941"/>
                  <a:ext cx="42862" cy="49213"/>
                </a:xfrm>
                <a:custGeom>
                  <a:avLst/>
                  <a:gdLst>
                    <a:gd name="T0" fmla="*/ 0 w 117"/>
                    <a:gd name="T1" fmla="*/ 115 h 135"/>
                    <a:gd name="T2" fmla="*/ 0 w 117"/>
                    <a:gd name="T3" fmla="*/ 115 h 135"/>
                    <a:gd name="T4" fmla="*/ 0 w 117"/>
                    <a:gd name="T5" fmla="*/ 115 h 135"/>
                    <a:gd name="T6" fmla="*/ 0 w 117"/>
                    <a:gd name="T7" fmla="*/ 115 h 135"/>
                    <a:gd name="T8" fmla="*/ 0 w 117"/>
                    <a:gd name="T9" fmla="*/ 115 h 135"/>
                    <a:gd name="T10" fmla="*/ 19 w 117"/>
                    <a:gd name="T11" fmla="*/ 77 h 135"/>
                    <a:gd name="T12" fmla="*/ 39 w 117"/>
                    <a:gd name="T13" fmla="*/ 77 h 135"/>
                    <a:gd name="T14" fmla="*/ 39 w 117"/>
                    <a:gd name="T15" fmla="*/ 57 h 135"/>
                    <a:gd name="T16" fmla="*/ 39 w 117"/>
                    <a:gd name="T17" fmla="*/ 57 h 135"/>
                    <a:gd name="T18" fmla="*/ 58 w 117"/>
                    <a:gd name="T19" fmla="*/ 57 h 135"/>
                    <a:gd name="T20" fmla="*/ 58 w 117"/>
                    <a:gd name="T21" fmla="*/ 57 h 135"/>
                    <a:gd name="T22" fmla="*/ 58 w 117"/>
                    <a:gd name="T23" fmla="*/ 38 h 135"/>
                    <a:gd name="T24" fmla="*/ 58 w 117"/>
                    <a:gd name="T25" fmla="*/ 57 h 135"/>
                    <a:gd name="T26" fmla="*/ 58 w 117"/>
                    <a:gd name="T27" fmla="*/ 57 h 135"/>
                    <a:gd name="T28" fmla="*/ 58 w 117"/>
                    <a:gd name="T29" fmla="*/ 57 h 135"/>
                    <a:gd name="T30" fmla="*/ 39 w 117"/>
                    <a:gd name="T31" fmla="*/ 57 h 135"/>
                    <a:gd name="T32" fmla="*/ 39 w 117"/>
                    <a:gd name="T33" fmla="*/ 77 h 135"/>
                    <a:gd name="T34" fmla="*/ 19 w 117"/>
                    <a:gd name="T35" fmla="*/ 96 h 135"/>
                    <a:gd name="T36" fmla="*/ 19 w 117"/>
                    <a:gd name="T37" fmla="*/ 115 h 135"/>
                    <a:gd name="T38" fmla="*/ 0 w 117"/>
                    <a:gd name="T39" fmla="*/ 134 h 135"/>
                    <a:gd name="T40" fmla="*/ 19 w 117"/>
                    <a:gd name="T41" fmla="*/ 134 h 135"/>
                    <a:gd name="T42" fmla="*/ 19 w 117"/>
                    <a:gd name="T43" fmla="*/ 115 h 135"/>
                    <a:gd name="T44" fmla="*/ 39 w 117"/>
                    <a:gd name="T45" fmla="*/ 115 h 135"/>
                    <a:gd name="T46" fmla="*/ 39 w 117"/>
                    <a:gd name="T47" fmla="*/ 115 h 135"/>
                    <a:gd name="T48" fmla="*/ 58 w 117"/>
                    <a:gd name="T49" fmla="*/ 96 h 135"/>
                    <a:gd name="T50" fmla="*/ 78 w 117"/>
                    <a:gd name="T51" fmla="*/ 96 h 135"/>
                    <a:gd name="T52" fmla="*/ 78 w 117"/>
                    <a:gd name="T53" fmla="*/ 77 h 135"/>
                    <a:gd name="T54" fmla="*/ 97 w 117"/>
                    <a:gd name="T55" fmla="*/ 57 h 135"/>
                    <a:gd name="T56" fmla="*/ 97 w 117"/>
                    <a:gd name="T57" fmla="*/ 57 h 135"/>
                    <a:gd name="T58" fmla="*/ 97 w 117"/>
                    <a:gd name="T59" fmla="*/ 38 h 135"/>
                    <a:gd name="T60" fmla="*/ 116 w 117"/>
                    <a:gd name="T61" fmla="*/ 38 h 135"/>
                    <a:gd name="T62" fmla="*/ 116 w 117"/>
                    <a:gd name="T63" fmla="*/ 19 h 135"/>
                    <a:gd name="T64" fmla="*/ 116 w 117"/>
                    <a:gd name="T65" fmla="*/ 19 h 135"/>
                    <a:gd name="T66" fmla="*/ 116 w 117"/>
                    <a:gd name="T67" fmla="*/ 19 h 135"/>
                    <a:gd name="T68" fmla="*/ 116 w 117"/>
                    <a:gd name="T69" fmla="*/ 0 h 135"/>
                    <a:gd name="T70" fmla="*/ 97 w 117"/>
                    <a:gd name="T71" fmla="*/ 0 h 135"/>
                    <a:gd name="T72" fmla="*/ 97 w 117"/>
                    <a:gd name="T73" fmla="*/ 0 h 135"/>
                    <a:gd name="T74" fmla="*/ 78 w 117"/>
                    <a:gd name="T75" fmla="*/ 0 h 135"/>
                    <a:gd name="T76" fmla="*/ 58 w 117"/>
                    <a:gd name="T77" fmla="*/ 0 h 135"/>
                    <a:gd name="T78" fmla="*/ 39 w 117"/>
                    <a:gd name="T79" fmla="*/ 19 h 135"/>
                    <a:gd name="T80" fmla="*/ 39 w 117"/>
                    <a:gd name="T81" fmla="*/ 19 h 135"/>
                    <a:gd name="T82" fmla="*/ 19 w 117"/>
                    <a:gd name="T83" fmla="*/ 38 h 135"/>
                    <a:gd name="T84" fmla="*/ 0 w 117"/>
                    <a:gd name="T85" fmla="*/ 57 h 135"/>
                    <a:gd name="T86" fmla="*/ 0 w 117"/>
                    <a:gd name="T87" fmla="*/ 57 h 135"/>
                    <a:gd name="T88" fmla="*/ 0 w 117"/>
                    <a:gd name="T89" fmla="*/ 96 h 135"/>
                    <a:gd name="T90" fmla="*/ 0 w 117"/>
                    <a:gd name="T91" fmla="*/ 11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7" h="135"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5"/>
                      </a:lnTo>
                      <a:cubicBezTo>
                        <a:pt x="0" y="115"/>
                        <a:pt x="19" y="96"/>
                        <a:pt x="19" y="77"/>
                      </a:cubicBezTo>
                      <a:lnTo>
                        <a:pt x="39" y="77"/>
                      </a:lnTo>
                      <a:cubicBezTo>
                        <a:pt x="39" y="57"/>
                        <a:pt x="39" y="57"/>
                        <a:pt x="39" y="57"/>
                      </a:cubicBezTo>
                      <a:lnTo>
                        <a:pt x="39" y="57"/>
                      </a:lnTo>
                      <a:cubicBezTo>
                        <a:pt x="58" y="57"/>
                        <a:pt x="58" y="57"/>
                        <a:pt x="58" y="57"/>
                      </a:cubicBezTo>
                      <a:lnTo>
                        <a:pt x="58" y="57"/>
                      </a:ln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38"/>
                        <a:pt x="58" y="38"/>
                        <a:pt x="58" y="57"/>
                      </a:cubicBezTo>
                      <a:lnTo>
                        <a:pt x="58" y="57"/>
                      </a:lnTo>
                      <a:lnTo>
                        <a:pt x="58" y="57"/>
                      </a:lnTo>
                      <a:cubicBezTo>
                        <a:pt x="39" y="57"/>
                        <a:pt x="39" y="57"/>
                        <a:pt x="39" y="57"/>
                      </a:cubicBezTo>
                      <a:lnTo>
                        <a:pt x="39" y="77"/>
                      </a:lnTo>
                      <a:cubicBezTo>
                        <a:pt x="39" y="77"/>
                        <a:pt x="39" y="77"/>
                        <a:pt x="19" y="96"/>
                      </a:cubicBezTo>
                      <a:lnTo>
                        <a:pt x="19" y="115"/>
                      </a:lnTo>
                      <a:cubicBezTo>
                        <a:pt x="0" y="115"/>
                        <a:pt x="0" y="134"/>
                        <a:pt x="0" y="134"/>
                      </a:cubicBezTo>
                      <a:lnTo>
                        <a:pt x="19" y="134"/>
                      </a:lnTo>
                      <a:cubicBezTo>
                        <a:pt x="19" y="115"/>
                        <a:pt x="19" y="115"/>
                        <a:pt x="19" y="115"/>
                      </a:cubicBezTo>
                      <a:lnTo>
                        <a:pt x="39" y="115"/>
                      </a:lnTo>
                      <a:lnTo>
                        <a:pt x="39" y="115"/>
                      </a:lnTo>
                      <a:cubicBezTo>
                        <a:pt x="58" y="115"/>
                        <a:pt x="58" y="115"/>
                        <a:pt x="58" y="96"/>
                      </a:cubicBezTo>
                      <a:cubicBezTo>
                        <a:pt x="58" y="96"/>
                        <a:pt x="58" y="96"/>
                        <a:pt x="78" y="96"/>
                      </a:cubicBezTo>
                      <a:cubicBezTo>
                        <a:pt x="78" y="96"/>
                        <a:pt x="78" y="96"/>
                        <a:pt x="78" y="77"/>
                      </a:cubicBezTo>
                      <a:cubicBezTo>
                        <a:pt x="78" y="77"/>
                        <a:pt x="97" y="77"/>
                        <a:pt x="97" y="57"/>
                      </a:cubicBezTo>
                      <a:lnTo>
                        <a:pt x="97" y="57"/>
                      </a:lnTo>
                      <a:lnTo>
                        <a:pt x="97" y="38"/>
                      </a:lnTo>
                      <a:cubicBezTo>
                        <a:pt x="97" y="38"/>
                        <a:pt x="97" y="38"/>
                        <a:pt x="116" y="38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lnTo>
                        <a:pt x="116" y="19"/>
                      </a:lnTo>
                      <a:lnTo>
                        <a:pt x="116" y="19"/>
                      </a:lnTo>
                      <a:cubicBezTo>
                        <a:pt x="116" y="19"/>
                        <a:pt x="116" y="19"/>
                        <a:pt x="116" y="0"/>
                      </a:cubicBezTo>
                      <a:cubicBezTo>
                        <a:pt x="116" y="0"/>
                        <a:pt x="116" y="0"/>
                        <a:pt x="97" y="0"/>
                      </a:cubicBezTo>
                      <a:lnTo>
                        <a:pt x="97" y="0"/>
                      </a:lnTo>
                      <a:lnTo>
                        <a:pt x="78" y="0"/>
                      </a:lnTo>
                      <a:cubicBezTo>
                        <a:pt x="78" y="0"/>
                        <a:pt x="78" y="0"/>
                        <a:pt x="58" y="0"/>
                      </a:cubicBezTo>
                      <a:cubicBezTo>
                        <a:pt x="58" y="0"/>
                        <a:pt x="58" y="19"/>
                        <a:pt x="39" y="19"/>
                      </a:cubicBezTo>
                      <a:lnTo>
                        <a:pt x="39" y="19"/>
                      </a:lnTo>
                      <a:cubicBezTo>
                        <a:pt x="19" y="19"/>
                        <a:pt x="19" y="38"/>
                        <a:pt x="19" y="38"/>
                      </a:cubicBezTo>
                      <a:cubicBezTo>
                        <a:pt x="19" y="38"/>
                        <a:pt x="19" y="38"/>
                        <a:pt x="0" y="57"/>
                      </a:cubicBezTo>
                      <a:lnTo>
                        <a:pt x="0" y="57"/>
                      </a:lnTo>
                      <a:cubicBezTo>
                        <a:pt x="0" y="77"/>
                        <a:pt x="0" y="77"/>
                        <a:pt x="0" y="96"/>
                      </a:cubicBezTo>
                      <a:cubicBezTo>
                        <a:pt x="0" y="96"/>
                        <a:pt x="0" y="96"/>
                        <a:pt x="0" y="11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376"/>
                <p:cNvSpPr>
                  <a:spLocks noChangeArrowheads="1"/>
                </p:cNvSpPr>
                <p:nvPr/>
              </p:nvSpPr>
              <p:spPr bwMode="auto">
                <a:xfrm>
                  <a:off x="5523731" y="1883941"/>
                  <a:ext cx="34925" cy="41275"/>
                </a:xfrm>
                <a:custGeom>
                  <a:avLst/>
                  <a:gdLst>
                    <a:gd name="T0" fmla="*/ 20 w 98"/>
                    <a:gd name="T1" fmla="*/ 77 h 116"/>
                    <a:gd name="T2" fmla="*/ 20 w 98"/>
                    <a:gd name="T3" fmla="*/ 77 h 116"/>
                    <a:gd name="T4" fmla="*/ 20 w 98"/>
                    <a:gd name="T5" fmla="*/ 96 h 116"/>
                    <a:gd name="T6" fmla="*/ 39 w 98"/>
                    <a:gd name="T7" fmla="*/ 96 h 116"/>
                    <a:gd name="T8" fmla="*/ 58 w 98"/>
                    <a:gd name="T9" fmla="*/ 115 h 116"/>
                    <a:gd name="T10" fmla="*/ 97 w 98"/>
                    <a:gd name="T11" fmla="*/ 115 h 116"/>
                    <a:gd name="T12" fmla="*/ 97 w 98"/>
                    <a:gd name="T13" fmla="*/ 115 h 116"/>
                    <a:gd name="T14" fmla="*/ 97 w 98"/>
                    <a:gd name="T15" fmla="*/ 96 h 116"/>
                    <a:gd name="T16" fmla="*/ 78 w 98"/>
                    <a:gd name="T17" fmla="*/ 96 h 116"/>
                    <a:gd name="T18" fmla="*/ 58 w 98"/>
                    <a:gd name="T19" fmla="*/ 77 h 116"/>
                    <a:gd name="T20" fmla="*/ 58 w 98"/>
                    <a:gd name="T21" fmla="*/ 77 h 116"/>
                    <a:gd name="T22" fmla="*/ 58 w 98"/>
                    <a:gd name="T23" fmla="*/ 57 h 116"/>
                    <a:gd name="T24" fmla="*/ 39 w 98"/>
                    <a:gd name="T25" fmla="*/ 57 h 116"/>
                    <a:gd name="T26" fmla="*/ 39 w 98"/>
                    <a:gd name="T27" fmla="*/ 57 h 116"/>
                    <a:gd name="T28" fmla="*/ 39 w 98"/>
                    <a:gd name="T29" fmla="*/ 57 h 116"/>
                    <a:gd name="T30" fmla="*/ 39 w 98"/>
                    <a:gd name="T31" fmla="*/ 57 h 116"/>
                    <a:gd name="T32" fmla="*/ 39 w 98"/>
                    <a:gd name="T33" fmla="*/ 57 h 116"/>
                    <a:gd name="T34" fmla="*/ 58 w 98"/>
                    <a:gd name="T35" fmla="*/ 57 h 116"/>
                    <a:gd name="T36" fmla="*/ 58 w 98"/>
                    <a:gd name="T37" fmla="*/ 77 h 116"/>
                    <a:gd name="T38" fmla="*/ 58 w 98"/>
                    <a:gd name="T39" fmla="*/ 77 h 116"/>
                    <a:gd name="T40" fmla="*/ 78 w 98"/>
                    <a:gd name="T41" fmla="*/ 96 h 116"/>
                    <a:gd name="T42" fmla="*/ 97 w 98"/>
                    <a:gd name="T43" fmla="*/ 96 h 116"/>
                    <a:gd name="T44" fmla="*/ 97 w 98"/>
                    <a:gd name="T45" fmla="*/ 57 h 116"/>
                    <a:gd name="T46" fmla="*/ 97 w 98"/>
                    <a:gd name="T47" fmla="*/ 38 h 116"/>
                    <a:gd name="T48" fmla="*/ 78 w 98"/>
                    <a:gd name="T49" fmla="*/ 38 h 116"/>
                    <a:gd name="T50" fmla="*/ 58 w 98"/>
                    <a:gd name="T51" fmla="*/ 19 h 116"/>
                    <a:gd name="T52" fmla="*/ 39 w 98"/>
                    <a:gd name="T53" fmla="*/ 19 h 116"/>
                    <a:gd name="T54" fmla="*/ 39 w 98"/>
                    <a:gd name="T55" fmla="*/ 19 h 116"/>
                    <a:gd name="T56" fmla="*/ 20 w 98"/>
                    <a:gd name="T57" fmla="*/ 0 h 116"/>
                    <a:gd name="T58" fmla="*/ 20 w 98"/>
                    <a:gd name="T59" fmla="*/ 0 h 116"/>
                    <a:gd name="T60" fmla="*/ 0 w 98"/>
                    <a:gd name="T61" fmla="*/ 0 h 116"/>
                    <a:gd name="T62" fmla="*/ 0 w 98"/>
                    <a:gd name="T63" fmla="*/ 0 h 116"/>
                    <a:gd name="T64" fmla="*/ 0 w 98"/>
                    <a:gd name="T65" fmla="*/ 0 h 116"/>
                    <a:gd name="T66" fmla="*/ 0 w 98"/>
                    <a:gd name="T67" fmla="*/ 19 h 116"/>
                    <a:gd name="T68" fmla="*/ 0 w 98"/>
                    <a:gd name="T69" fmla="*/ 19 h 116"/>
                    <a:gd name="T70" fmla="*/ 0 w 98"/>
                    <a:gd name="T71" fmla="*/ 38 h 116"/>
                    <a:gd name="T72" fmla="*/ 0 w 98"/>
                    <a:gd name="T73" fmla="*/ 57 h 116"/>
                    <a:gd name="T74" fmla="*/ 0 w 98"/>
                    <a:gd name="T75" fmla="*/ 77 h 116"/>
                    <a:gd name="T76" fmla="*/ 20 w 98"/>
                    <a:gd name="T77" fmla="*/ 7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8" h="116">
                      <a:moveTo>
                        <a:pt x="20" y="77"/>
                      </a:moveTo>
                      <a:lnTo>
                        <a:pt x="20" y="77"/>
                      </a:ln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39" y="96"/>
                        <a:pt x="39" y="96"/>
                        <a:pt x="39" y="96"/>
                      </a:cubicBezTo>
                      <a:cubicBezTo>
                        <a:pt x="39" y="115"/>
                        <a:pt x="58" y="115"/>
                        <a:pt x="58" y="115"/>
                      </a:cubicBezTo>
                      <a:cubicBezTo>
                        <a:pt x="78" y="115"/>
                        <a:pt x="78" y="115"/>
                        <a:pt x="97" y="115"/>
                      </a:cubicBezTo>
                      <a:lnTo>
                        <a:pt x="97" y="115"/>
                      </a:lnTo>
                      <a:lnTo>
                        <a:pt x="97" y="96"/>
                      </a:lnTo>
                      <a:cubicBezTo>
                        <a:pt x="78" y="96"/>
                        <a:pt x="78" y="96"/>
                        <a:pt x="78" y="96"/>
                      </a:cubicBezTo>
                      <a:cubicBezTo>
                        <a:pt x="78" y="96"/>
                        <a:pt x="78" y="77"/>
                        <a:pt x="58" y="77"/>
                      </a:cubicBezTo>
                      <a:lnTo>
                        <a:pt x="58" y="77"/>
                      </a:lnTo>
                      <a:cubicBezTo>
                        <a:pt x="58" y="77"/>
                        <a:pt x="58" y="77"/>
                        <a:pt x="58" y="57"/>
                      </a:cubicBez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cubicBezTo>
                        <a:pt x="58" y="57"/>
                        <a:pt x="58" y="57"/>
                        <a:pt x="58" y="57"/>
                      </a:cubicBezTo>
                      <a:cubicBezTo>
                        <a:pt x="58" y="77"/>
                        <a:pt x="58" y="77"/>
                        <a:pt x="58" y="77"/>
                      </a:cubicBezTo>
                      <a:lnTo>
                        <a:pt x="58" y="77"/>
                      </a:lnTo>
                      <a:cubicBezTo>
                        <a:pt x="78" y="77"/>
                        <a:pt x="78" y="77"/>
                        <a:pt x="78" y="96"/>
                      </a:cubicBezTo>
                      <a:cubicBezTo>
                        <a:pt x="78" y="96"/>
                        <a:pt x="78" y="96"/>
                        <a:pt x="97" y="96"/>
                      </a:cubicBezTo>
                      <a:cubicBezTo>
                        <a:pt x="97" y="77"/>
                        <a:pt x="97" y="57"/>
                        <a:pt x="97" y="57"/>
                      </a:cubicBezTo>
                      <a:cubicBezTo>
                        <a:pt x="97" y="57"/>
                        <a:pt x="97" y="57"/>
                        <a:pt x="97" y="38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lnTo>
                        <a:pt x="58" y="19"/>
                      </a:lnTo>
                      <a:cubicBezTo>
                        <a:pt x="58" y="19"/>
                        <a:pt x="58" y="19"/>
                        <a:pt x="39" y="19"/>
                      </a:cubicBezTo>
                      <a:lnTo>
                        <a:pt x="39" y="19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19"/>
                      </a:cubicBezTo>
                      <a:lnTo>
                        <a:pt x="0" y="19"/>
                      </a:lnTo>
                      <a:lnTo>
                        <a:pt x="0" y="38"/>
                      </a:lnTo>
                      <a:cubicBezTo>
                        <a:pt x="0" y="38"/>
                        <a:pt x="0" y="38"/>
                        <a:pt x="0" y="57"/>
                      </a:cubicBezTo>
                      <a:cubicBezTo>
                        <a:pt x="0" y="57"/>
                        <a:pt x="0" y="57"/>
                        <a:pt x="0" y="77"/>
                      </a:cubicBezTo>
                      <a:lnTo>
                        <a:pt x="20" y="7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8" name="TextBox 8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" name="Группа 100"/>
          <p:cNvGrpSpPr/>
          <p:nvPr/>
        </p:nvGrpSpPr>
        <p:grpSpPr>
          <a:xfrm>
            <a:off x="3630549" y="3087312"/>
            <a:ext cx="7353942" cy="481680"/>
            <a:chOff x="3649982" y="2278956"/>
            <a:chExt cx="7353942" cy="481680"/>
          </a:xfrm>
        </p:grpSpPr>
        <p:grpSp>
          <p:nvGrpSpPr>
            <p:cNvPr id="10" name="Группа 95"/>
            <p:cNvGrpSpPr/>
            <p:nvPr/>
          </p:nvGrpSpPr>
          <p:grpSpPr>
            <a:xfrm>
              <a:off x="3649982" y="2278956"/>
              <a:ext cx="481680" cy="481680"/>
              <a:chOff x="3631209" y="2882625"/>
              <a:chExt cx="481680" cy="481680"/>
            </a:xfrm>
          </p:grpSpPr>
          <p:sp>
            <p:nvSpPr>
              <p:cNvPr id="12" name="CustomShape 9"/>
              <p:cNvSpPr/>
              <p:nvPr/>
            </p:nvSpPr>
            <p:spPr>
              <a:xfrm>
                <a:off x="3631209" y="2882625"/>
                <a:ext cx="481680" cy="481680"/>
              </a:xfrm>
              <a:prstGeom prst="ellipse">
                <a:avLst/>
              </a:prstGeom>
              <a:solidFill>
                <a:schemeClr val="bg1"/>
              </a:solidFill>
              <a:ln w="9360">
                <a:solidFill>
                  <a:schemeClr val="tx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6" name="Freeform 132"/>
              <p:cNvSpPr>
                <a:spLocks noEditPoints="1"/>
              </p:cNvSpPr>
              <p:nvPr/>
            </p:nvSpPr>
            <p:spPr bwMode="auto">
              <a:xfrm>
                <a:off x="3730461" y="2967226"/>
                <a:ext cx="309525" cy="257500"/>
              </a:xfrm>
              <a:custGeom>
                <a:avLst/>
                <a:gdLst>
                  <a:gd name="T0" fmla="*/ 182 w 400"/>
                  <a:gd name="T1" fmla="*/ 180 h 340"/>
                  <a:gd name="T2" fmla="*/ 218 w 400"/>
                  <a:gd name="T3" fmla="*/ 180 h 340"/>
                  <a:gd name="T4" fmla="*/ 218 w 400"/>
                  <a:gd name="T5" fmla="*/ 220 h 340"/>
                  <a:gd name="T6" fmla="*/ 400 w 400"/>
                  <a:gd name="T7" fmla="*/ 220 h 340"/>
                  <a:gd name="T8" fmla="*/ 396 w 400"/>
                  <a:gd name="T9" fmla="*/ 103 h 340"/>
                  <a:gd name="T10" fmla="*/ 356 w 400"/>
                  <a:gd name="T11" fmla="*/ 60 h 340"/>
                  <a:gd name="T12" fmla="*/ 292 w 400"/>
                  <a:gd name="T13" fmla="*/ 60 h 340"/>
                  <a:gd name="T14" fmla="*/ 268 w 400"/>
                  <a:gd name="T15" fmla="*/ 15 h 340"/>
                  <a:gd name="T16" fmla="*/ 244 w 400"/>
                  <a:gd name="T17" fmla="*/ 0 h 340"/>
                  <a:gd name="T18" fmla="*/ 155 w 400"/>
                  <a:gd name="T19" fmla="*/ 0 h 340"/>
                  <a:gd name="T20" fmla="*/ 132 w 400"/>
                  <a:gd name="T21" fmla="*/ 15 h 340"/>
                  <a:gd name="T22" fmla="*/ 108 w 400"/>
                  <a:gd name="T23" fmla="*/ 60 h 340"/>
                  <a:gd name="T24" fmla="*/ 44 w 400"/>
                  <a:gd name="T25" fmla="*/ 60 h 340"/>
                  <a:gd name="T26" fmla="*/ 4 w 400"/>
                  <a:gd name="T27" fmla="*/ 103 h 340"/>
                  <a:gd name="T28" fmla="*/ 0 w 400"/>
                  <a:gd name="T29" fmla="*/ 220 h 340"/>
                  <a:gd name="T30" fmla="*/ 182 w 400"/>
                  <a:gd name="T31" fmla="*/ 220 h 340"/>
                  <a:gd name="T32" fmla="*/ 182 w 400"/>
                  <a:gd name="T33" fmla="*/ 180 h 340"/>
                  <a:gd name="T34" fmla="*/ 153 w 400"/>
                  <a:gd name="T35" fmla="*/ 38 h 340"/>
                  <a:gd name="T36" fmla="*/ 169 w 400"/>
                  <a:gd name="T37" fmla="*/ 28 h 340"/>
                  <a:gd name="T38" fmla="*/ 230 w 400"/>
                  <a:gd name="T39" fmla="*/ 28 h 340"/>
                  <a:gd name="T40" fmla="*/ 247 w 400"/>
                  <a:gd name="T41" fmla="*/ 38 h 340"/>
                  <a:gd name="T42" fmla="*/ 258 w 400"/>
                  <a:gd name="T43" fmla="*/ 60 h 340"/>
                  <a:gd name="T44" fmla="*/ 141 w 400"/>
                  <a:gd name="T45" fmla="*/ 60 h 340"/>
                  <a:gd name="T46" fmla="*/ 153 w 400"/>
                  <a:gd name="T47" fmla="*/ 38 h 340"/>
                  <a:gd name="T48" fmla="*/ 218 w 400"/>
                  <a:gd name="T49" fmla="*/ 280 h 340"/>
                  <a:gd name="T50" fmla="*/ 182 w 400"/>
                  <a:gd name="T51" fmla="*/ 280 h 340"/>
                  <a:gd name="T52" fmla="*/ 182 w 400"/>
                  <a:gd name="T53" fmla="*/ 240 h 340"/>
                  <a:gd name="T54" fmla="*/ 10 w 400"/>
                  <a:gd name="T55" fmla="*/ 240 h 340"/>
                  <a:gd name="T56" fmla="*/ 14 w 400"/>
                  <a:gd name="T57" fmla="*/ 306 h 340"/>
                  <a:gd name="T58" fmla="*/ 50 w 400"/>
                  <a:gd name="T59" fmla="*/ 340 h 340"/>
                  <a:gd name="T60" fmla="*/ 350 w 400"/>
                  <a:gd name="T61" fmla="*/ 340 h 340"/>
                  <a:gd name="T62" fmla="*/ 386 w 400"/>
                  <a:gd name="T63" fmla="*/ 306 h 340"/>
                  <a:gd name="T64" fmla="*/ 390 w 400"/>
                  <a:gd name="T65" fmla="*/ 240 h 340"/>
                  <a:gd name="T66" fmla="*/ 218 w 400"/>
                  <a:gd name="T67" fmla="*/ 240 h 340"/>
                  <a:gd name="T68" fmla="*/ 218 w 400"/>
                  <a:gd name="T69" fmla="*/ 28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40">
                    <a:moveTo>
                      <a:pt x="182" y="180"/>
                    </a:move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8" y="220"/>
                      <a:pt x="218" y="220"/>
                      <a:pt x="218" y="220"/>
                    </a:cubicBezTo>
                    <a:cubicBezTo>
                      <a:pt x="400" y="220"/>
                      <a:pt x="400" y="220"/>
                      <a:pt x="400" y="220"/>
                    </a:cubicBezTo>
                    <a:cubicBezTo>
                      <a:pt x="400" y="220"/>
                      <a:pt x="397" y="131"/>
                      <a:pt x="396" y="103"/>
                    </a:cubicBezTo>
                    <a:cubicBezTo>
                      <a:pt x="395" y="76"/>
                      <a:pt x="385" y="60"/>
                      <a:pt x="356" y="60"/>
                    </a:cubicBezTo>
                    <a:cubicBezTo>
                      <a:pt x="292" y="60"/>
                      <a:pt x="292" y="60"/>
                      <a:pt x="292" y="60"/>
                    </a:cubicBezTo>
                    <a:cubicBezTo>
                      <a:pt x="282" y="41"/>
                      <a:pt x="271" y="21"/>
                      <a:pt x="268" y="15"/>
                    </a:cubicBezTo>
                    <a:cubicBezTo>
                      <a:pt x="261" y="2"/>
                      <a:pt x="259" y="0"/>
                      <a:pt x="244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41" y="0"/>
                      <a:pt x="138" y="2"/>
                      <a:pt x="132" y="15"/>
                    </a:cubicBezTo>
                    <a:cubicBezTo>
                      <a:pt x="129" y="21"/>
                      <a:pt x="118" y="41"/>
                      <a:pt x="108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14" y="60"/>
                      <a:pt x="5" y="76"/>
                      <a:pt x="4" y="103"/>
                    </a:cubicBezTo>
                    <a:cubicBezTo>
                      <a:pt x="3" y="129"/>
                      <a:pt x="0" y="220"/>
                      <a:pt x="0" y="220"/>
                    </a:cubicBezTo>
                    <a:cubicBezTo>
                      <a:pt x="182" y="220"/>
                      <a:pt x="182" y="220"/>
                      <a:pt x="182" y="220"/>
                    </a:cubicBezTo>
                    <a:lnTo>
                      <a:pt x="182" y="180"/>
                    </a:lnTo>
                    <a:close/>
                    <a:moveTo>
                      <a:pt x="153" y="38"/>
                    </a:moveTo>
                    <a:cubicBezTo>
                      <a:pt x="157" y="30"/>
                      <a:pt x="159" y="28"/>
                      <a:pt x="169" y="28"/>
                    </a:cubicBezTo>
                    <a:cubicBezTo>
                      <a:pt x="230" y="28"/>
                      <a:pt x="230" y="28"/>
                      <a:pt x="230" y="28"/>
                    </a:cubicBezTo>
                    <a:cubicBezTo>
                      <a:pt x="241" y="28"/>
                      <a:pt x="242" y="30"/>
                      <a:pt x="247" y="38"/>
                    </a:cubicBezTo>
                    <a:cubicBezTo>
                      <a:pt x="248" y="41"/>
                      <a:pt x="253" y="50"/>
                      <a:pt x="258" y="60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6" y="50"/>
                      <a:pt x="151" y="41"/>
                      <a:pt x="153" y="38"/>
                    </a:cubicBezTo>
                    <a:close/>
                    <a:moveTo>
                      <a:pt x="218" y="280"/>
                    </a:moveTo>
                    <a:cubicBezTo>
                      <a:pt x="182" y="280"/>
                      <a:pt x="182" y="280"/>
                      <a:pt x="182" y="280"/>
                    </a:cubicBezTo>
                    <a:cubicBezTo>
                      <a:pt x="182" y="240"/>
                      <a:pt x="182" y="240"/>
                      <a:pt x="182" y="240"/>
                    </a:cubicBezTo>
                    <a:cubicBezTo>
                      <a:pt x="10" y="240"/>
                      <a:pt x="10" y="240"/>
                      <a:pt x="10" y="240"/>
                    </a:cubicBezTo>
                    <a:cubicBezTo>
                      <a:pt x="10" y="240"/>
                      <a:pt x="12" y="276"/>
                      <a:pt x="14" y="306"/>
                    </a:cubicBezTo>
                    <a:cubicBezTo>
                      <a:pt x="14" y="319"/>
                      <a:pt x="18" y="340"/>
                      <a:pt x="50" y="340"/>
                    </a:cubicBezTo>
                    <a:cubicBezTo>
                      <a:pt x="350" y="340"/>
                      <a:pt x="350" y="340"/>
                      <a:pt x="350" y="340"/>
                    </a:cubicBezTo>
                    <a:cubicBezTo>
                      <a:pt x="381" y="340"/>
                      <a:pt x="385" y="319"/>
                      <a:pt x="386" y="306"/>
                    </a:cubicBezTo>
                    <a:cubicBezTo>
                      <a:pt x="388" y="275"/>
                      <a:pt x="390" y="240"/>
                      <a:pt x="390" y="240"/>
                    </a:cubicBezTo>
                    <a:cubicBezTo>
                      <a:pt x="218" y="240"/>
                      <a:pt x="218" y="240"/>
                      <a:pt x="218" y="240"/>
                    </a:cubicBezTo>
                    <a:lnTo>
                      <a:pt x="218" y="280"/>
                    </a:lnTo>
                    <a:close/>
                  </a:path>
                </a:pathLst>
              </a:custGeom>
              <a:solidFill>
                <a:srgbClr val="44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48" name="CustomShape 40"/>
            <p:cNvSpPr/>
            <p:nvPr/>
          </p:nvSpPr>
          <p:spPr>
            <a:xfrm>
              <a:off x="4259610" y="2334756"/>
              <a:ext cx="6744314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Підвищення фінансової стабільності</a:t>
              </a:r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3630549" y="4379273"/>
            <a:ext cx="7247733" cy="481680"/>
            <a:chOff x="3629302" y="2914305"/>
            <a:chExt cx="7247733" cy="481680"/>
          </a:xfrm>
        </p:grpSpPr>
        <p:sp>
          <p:nvSpPr>
            <p:cNvPr id="31" name="CustomShape 28"/>
            <p:cNvSpPr/>
            <p:nvPr/>
          </p:nvSpPr>
          <p:spPr>
            <a:xfrm>
              <a:off x="4234208" y="2914305"/>
              <a:ext cx="6642827" cy="481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Підвищення </a:t>
              </a:r>
              <a:r>
                <a:rPr lang="uk-UA" sz="1400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привабливості для співробітників та партнерів і</a:t>
              </a:r>
              <a:r>
                <a:rPr lang="uk-UA" sz="1400" spc="-1" dirty="0" smtClean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 впровадження соціально-відповідальних підходів в управлінні персоналом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grpSp>
          <p:nvGrpSpPr>
            <p:cNvPr id="13" name="Группа 54"/>
            <p:cNvGrpSpPr/>
            <p:nvPr/>
          </p:nvGrpSpPr>
          <p:grpSpPr>
            <a:xfrm>
              <a:off x="3629302" y="2914305"/>
              <a:ext cx="481680" cy="481680"/>
              <a:chOff x="3630720" y="4237260"/>
              <a:chExt cx="481680" cy="481680"/>
            </a:xfrm>
          </p:grpSpPr>
          <p:sp>
            <p:nvSpPr>
              <p:cNvPr id="56" name="CustomShape 49"/>
              <p:cNvSpPr/>
              <p:nvPr/>
            </p:nvSpPr>
            <p:spPr>
              <a:xfrm>
                <a:off x="3630720" y="4237260"/>
                <a:ext cx="481680" cy="481680"/>
              </a:xfrm>
              <a:prstGeom prst="ellipse">
                <a:avLst/>
              </a:prstGeom>
              <a:solidFill>
                <a:schemeClr val="bg1"/>
              </a:solidFill>
              <a:ln w="9360">
                <a:solidFill>
                  <a:schemeClr val="tx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7" name="CustomShape 50"/>
              <p:cNvSpPr/>
              <p:nvPr/>
            </p:nvSpPr>
            <p:spPr>
              <a:xfrm>
                <a:off x="3797040" y="4320420"/>
                <a:ext cx="14940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2085942" h="2492640">
                    <a:moveTo>
                      <a:pt x="513527" y="694133"/>
                    </a:moveTo>
                    <a:cubicBezTo>
                      <a:pt x="457965" y="847327"/>
                      <a:pt x="319058" y="1012427"/>
                      <a:pt x="346840" y="1246583"/>
                    </a:cubicBezTo>
                    <a:cubicBezTo>
                      <a:pt x="311915" y="1180701"/>
                      <a:pt x="276990" y="1191020"/>
                      <a:pt x="242065" y="1098945"/>
                    </a:cubicBezTo>
                    <a:cubicBezTo>
                      <a:pt x="251590" y="1165620"/>
                      <a:pt x="246828" y="1263251"/>
                      <a:pt x="270640" y="1298970"/>
                    </a:cubicBezTo>
                    <a:lnTo>
                      <a:pt x="227777" y="1275158"/>
                    </a:lnTo>
                    <a:cubicBezTo>
                      <a:pt x="271432" y="1780776"/>
                      <a:pt x="605603" y="2326877"/>
                      <a:pt x="1037402" y="2341958"/>
                    </a:cubicBezTo>
                    <a:cubicBezTo>
                      <a:pt x="1294578" y="2317352"/>
                      <a:pt x="1739871" y="2073670"/>
                      <a:pt x="1851790" y="1275158"/>
                    </a:cubicBezTo>
                    <a:lnTo>
                      <a:pt x="1808927" y="1303733"/>
                    </a:lnTo>
                    <a:cubicBezTo>
                      <a:pt x="1832740" y="1233089"/>
                      <a:pt x="1813689" y="1217214"/>
                      <a:pt x="1837502" y="1113233"/>
                    </a:cubicBezTo>
                    <a:lnTo>
                      <a:pt x="1727965" y="1237058"/>
                    </a:lnTo>
                    <a:cubicBezTo>
                      <a:pt x="1735903" y="1020365"/>
                      <a:pt x="1696215" y="972739"/>
                      <a:pt x="1551752" y="694133"/>
                    </a:cubicBezTo>
                    <a:cubicBezTo>
                      <a:pt x="1265208" y="806052"/>
                      <a:pt x="923896" y="848914"/>
                      <a:pt x="513527" y="694133"/>
                    </a:cubicBezTo>
                    <a:close/>
                    <a:moveTo>
                      <a:pt x="1037454" y="1190"/>
                    </a:moveTo>
                    <a:cubicBezTo>
                      <a:pt x="1534859" y="-25797"/>
                      <a:pt x="2167718" y="406264"/>
                      <a:pt x="2077230" y="1255870"/>
                    </a:cubicBezTo>
                    <a:cubicBezTo>
                      <a:pt x="1981979" y="2005462"/>
                      <a:pt x="1544384" y="2502612"/>
                      <a:pt x="1037454" y="2491500"/>
                    </a:cubicBezTo>
                    <a:cubicBezTo>
                      <a:pt x="701974" y="2513726"/>
                      <a:pt x="116738" y="2215013"/>
                      <a:pt x="7202" y="1246345"/>
                    </a:cubicBezTo>
                    <a:cubicBezTo>
                      <a:pt x="-78522" y="268152"/>
                      <a:pt x="621011" y="-9923"/>
                      <a:pt x="1037454" y="1190"/>
                    </a:cubicBezTo>
                    <a:close/>
                  </a:path>
                </a:pathLst>
              </a:custGeom>
              <a:solidFill>
                <a:schemeClr val="tx2"/>
              </a:solidFill>
              <a:ln w="936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8" name="CustomShape 51"/>
              <p:cNvSpPr/>
              <p:nvPr/>
            </p:nvSpPr>
            <p:spPr>
              <a:xfrm>
                <a:off x="3729000" y="4492140"/>
                <a:ext cx="285120" cy="144000"/>
              </a:xfrm>
              <a:custGeom>
                <a:avLst/>
                <a:gdLst/>
                <a:ahLst/>
                <a:cxnLst/>
                <a:rect l="l" t="t" r="r" b="b"/>
                <a:pathLst>
                  <a:path w="3972715" h="2012156">
                    <a:moveTo>
                      <a:pt x="2755357" y="0"/>
                    </a:moveTo>
                    <a:cubicBezTo>
                      <a:pt x="2709320" y="533400"/>
                      <a:pt x="1267869" y="595313"/>
                      <a:pt x="1217070" y="0"/>
                    </a:cubicBezTo>
                    <a:cubicBezTo>
                      <a:pt x="464595" y="4762"/>
                      <a:pt x="-106905" y="804863"/>
                      <a:pt x="16920" y="1485900"/>
                    </a:cubicBezTo>
                    <a:cubicBezTo>
                      <a:pt x="51845" y="1644650"/>
                      <a:pt x="139157" y="1936750"/>
                      <a:pt x="664620" y="1990725"/>
                    </a:cubicBezTo>
                    <a:cubicBezTo>
                      <a:pt x="1323432" y="2024063"/>
                      <a:pt x="2144170" y="2009776"/>
                      <a:pt x="2979195" y="2005013"/>
                    </a:cubicBezTo>
                    <a:cubicBezTo>
                      <a:pt x="3193508" y="2005013"/>
                      <a:pt x="3850733" y="2047875"/>
                      <a:pt x="3955508" y="1462087"/>
                    </a:cubicBezTo>
                    <a:cubicBezTo>
                      <a:pt x="4041233" y="1131887"/>
                      <a:pt x="3831682" y="101599"/>
                      <a:pt x="275535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36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03" name="Line 46"/>
          <p:cNvSpPr/>
          <p:nvPr/>
        </p:nvSpPr>
        <p:spPr>
          <a:xfrm>
            <a:off x="3619883" y="4306771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Line 46"/>
          <p:cNvSpPr/>
          <p:nvPr/>
        </p:nvSpPr>
        <p:spPr>
          <a:xfrm>
            <a:off x="3619883" y="3646339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Line 46"/>
          <p:cNvSpPr/>
          <p:nvPr/>
        </p:nvSpPr>
        <p:spPr>
          <a:xfrm>
            <a:off x="3687277" y="3011314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Line 46"/>
          <p:cNvSpPr/>
          <p:nvPr/>
        </p:nvSpPr>
        <p:spPr>
          <a:xfrm>
            <a:off x="3687277" y="2363662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620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69" name="CustomShape 2"/>
          <p:cNvSpPr/>
          <p:nvPr/>
        </p:nvSpPr>
        <p:spPr>
          <a:xfrm>
            <a:off x="662608" y="0"/>
            <a:ext cx="10915673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</a:rPr>
              <a:t>ДЛЯ РЕАЛІЗАЦІЇ КЛЮЧОВИХ ЦІЛЕЙ НЕОБХІДНО РЕАЛІЗУВАТИ ТАКІ ЗАХОДИ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21195" y="2060037"/>
            <a:ext cx="6650294" cy="2083516"/>
          </a:xfrm>
          <a:prstGeom prst="rect">
            <a:avLst/>
          </a:prstGeom>
          <a:gradFill flip="none" rotWithShape="1">
            <a:gsLst>
              <a:gs pos="0">
                <a:srgbClr val="45A7B2">
                  <a:tint val="66000"/>
                  <a:satMod val="160000"/>
                </a:srgbClr>
              </a:gs>
              <a:gs pos="50000">
                <a:srgbClr val="45A7B2">
                  <a:tint val="44500"/>
                  <a:satMod val="160000"/>
                </a:srgbClr>
              </a:gs>
              <a:gs pos="100000">
                <a:srgbClr val="45A7B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09314" y="2070300"/>
            <a:ext cx="1352616" cy="2083516"/>
          </a:xfrm>
          <a:prstGeom prst="rect">
            <a:avLst/>
          </a:prstGeom>
          <a:solidFill>
            <a:srgbClr val="45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entury Gothic" charset="0"/>
                <a:ea typeface="Century Gothic" charset="0"/>
                <a:cs typeface="Century Gothic" charset="0"/>
              </a:rPr>
              <a:t>ОСНОВНІ ЗАХОДИ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3" name="Line 47"/>
          <p:cNvSpPr/>
          <p:nvPr/>
        </p:nvSpPr>
        <p:spPr>
          <a:xfrm>
            <a:off x="4834460" y="2743083"/>
            <a:ext cx="6186576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40"/>
          <p:cNvSpPr/>
          <p:nvPr/>
        </p:nvSpPr>
        <p:spPr>
          <a:xfrm>
            <a:off x="5399242" y="2866287"/>
            <a:ext cx="5633988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Оптимізації витрат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та забезпечення стійкого розвитку, </a:t>
            </a: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росту дохідності і рентабельності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бізнесу за рахунок проведення </a:t>
            </a: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довгострокової тарифної політики</a:t>
            </a:r>
          </a:p>
        </p:txBody>
      </p:sp>
      <p:grpSp>
        <p:nvGrpSpPr>
          <p:cNvPr id="140" name="Группа 139"/>
          <p:cNvGrpSpPr/>
          <p:nvPr/>
        </p:nvGrpSpPr>
        <p:grpSpPr>
          <a:xfrm>
            <a:off x="4632737" y="2819286"/>
            <a:ext cx="494544" cy="481680"/>
            <a:chOff x="3642098" y="2819286"/>
            <a:chExt cx="494544" cy="481680"/>
          </a:xfrm>
        </p:grpSpPr>
        <p:sp>
          <p:nvSpPr>
            <p:cNvPr id="85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91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92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1" name="Группа 140"/>
          <p:cNvGrpSpPr/>
          <p:nvPr/>
        </p:nvGrpSpPr>
        <p:grpSpPr>
          <a:xfrm>
            <a:off x="4653467" y="3470120"/>
            <a:ext cx="499282" cy="481680"/>
            <a:chOff x="3662828" y="3470120"/>
            <a:chExt cx="499282" cy="481680"/>
          </a:xfrm>
        </p:grpSpPr>
        <p:sp>
          <p:nvSpPr>
            <p:cNvPr id="116" name="CustomShape 12"/>
            <p:cNvSpPr/>
            <p:nvPr/>
          </p:nvSpPr>
          <p:spPr>
            <a:xfrm>
              <a:off x="3662828" y="3470120"/>
              <a:ext cx="499282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" name="CustomShape 13"/>
            <p:cNvSpPr/>
            <p:nvPr/>
          </p:nvSpPr>
          <p:spPr>
            <a:xfrm>
              <a:off x="3769551" y="3557695"/>
              <a:ext cx="285091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" name="CustomShape 35"/>
          <p:cNvSpPr/>
          <p:nvPr/>
        </p:nvSpPr>
        <p:spPr>
          <a:xfrm>
            <a:off x="5418661" y="3489002"/>
            <a:ext cx="5602375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Реалізація інвестиційної політики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направленої на оновлення рухомого складу та</a:t>
            </a: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інфраструктурних проектів 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з використанням </a:t>
            </a:r>
            <a:r>
              <a:rPr lang="en-US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PPP</a:t>
            </a:r>
            <a:endParaRPr lang="uk-UA" sz="1400" b="1" spc="-1" dirty="0">
              <a:solidFill>
                <a:srgbClr val="04617B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</p:txBody>
      </p:sp>
      <p:sp>
        <p:nvSpPr>
          <p:cNvPr id="119" name="Line 46"/>
          <p:cNvSpPr/>
          <p:nvPr/>
        </p:nvSpPr>
        <p:spPr>
          <a:xfrm>
            <a:off x="4834460" y="3410851"/>
            <a:ext cx="6198769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Равнобедренный треугольник 120"/>
          <p:cNvSpPr/>
          <p:nvPr/>
        </p:nvSpPr>
        <p:spPr>
          <a:xfrm rot="5400000">
            <a:off x="1719236" y="2764077"/>
            <a:ext cx="2018050" cy="609701"/>
          </a:xfrm>
          <a:prstGeom prst="triangle">
            <a:avLst/>
          </a:prstGeom>
          <a:solidFill>
            <a:srgbClr val="45A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ru-RU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2" name="CustomShape 38"/>
          <p:cNvSpPr/>
          <p:nvPr/>
        </p:nvSpPr>
        <p:spPr>
          <a:xfrm>
            <a:off x="5344783" y="2147262"/>
            <a:ext cx="5456395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Побудова</a:t>
            </a:r>
            <a:r>
              <a:rPr lang="uk-UA" sz="1400" spc="-1" dirty="0" smtClean="0"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і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розвиток е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фективної системи </a:t>
            </a: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корпоративного управління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заснованої на відкритості, прозорості і підзвітності 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4632737" y="2147262"/>
            <a:ext cx="481680" cy="481680"/>
            <a:chOff x="3071749" y="5262749"/>
            <a:chExt cx="481680" cy="481680"/>
          </a:xfrm>
        </p:grpSpPr>
        <p:sp>
          <p:nvSpPr>
            <p:cNvPr id="124" name="CustomShape 14"/>
            <p:cNvSpPr/>
            <p:nvPr/>
          </p:nvSpPr>
          <p:spPr>
            <a:xfrm>
              <a:off x="3071749" y="5262749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CustomShape 15"/>
            <p:cNvSpPr/>
            <p:nvPr/>
          </p:nvSpPr>
          <p:spPr>
            <a:xfrm>
              <a:off x="3303589" y="5664509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16"/>
            <p:cNvSpPr/>
            <p:nvPr/>
          </p:nvSpPr>
          <p:spPr>
            <a:xfrm>
              <a:off x="3303589" y="5435549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17"/>
            <p:cNvSpPr/>
            <p:nvPr/>
          </p:nvSpPr>
          <p:spPr>
            <a:xfrm>
              <a:off x="3303589" y="5444909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18"/>
            <p:cNvSpPr/>
            <p:nvPr/>
          </p:nvSpPr>
          <p:spPr>
            <a:xfrm>
              <a:off x="3247069" y="5659469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19"/>
            <p:cNvSpPr/>
            <p:nvPr/>
          </p:nvSpPr>
          <p:spPr>
            <a:xfrm>
              <a:off x="3248149" y="5444909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20"/>
            <p:cNvSpPr/>
            <p:nvPr/>
          </p:nvSpPr>
          <p:spPr>
            <a:xfrm>
              <a:off x="3247069" y="5435549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21"/>
            <p:cNvSpPr/>
            <p:nvPr/>
          </p:nvSpPr>
          <p:spPr>
            <a:xfrm>
              <a:off x="3303589" y="5387309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22"/>
            <p:cNvSpPr/>
            <p:nvPr/>
          </p:nvSpPr>
          <p:spPr>
            <a:xfrm>
              <a:off x="3303589" y="5377589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23"/>
            <p:cNvSpPr/>
            <p:nvPr/>
          </p:nvSpPr>
          <p:spPr>
            <a:xfrm>
              <a:off x="3303589" y="5365349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24"/>
            <p:cNvSpPr/>
            <p:nvPr/>
          </p:nvSpPr>
          <p:spPr>
            <a:xfrm>
              <a:off x="3274429" y="5367149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25"/>
            <p:cNvSpPr/>
            <p:nvPr/>
          </p:nvSpPr>
          <p:spPr>
            <a:xfrm>
              <a:off x="3268669" y="5379389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26"/>
            <p:cNvSpPr/>
            <p:nvPr/>
          </p:nvSpPr>
          <p:spPr>
            <a:xfrm>
              <a:off x="3307549" y="5318909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27"/>
            <p:cNvSpPr/>
            <p:nvPr/>
          </p:nvSpPr>
          <p:spPr>
            <a:xfrm>
              <a:off x="3270469" y="5387309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8" name="Прямоугольник 137"/>
          <p:cNvSpPr/>
          <p:nvPr/>
        </p:nvSpPr>
        <p:spPr>
          <a:xfrm>
            <a:off x="518475" y="2082038"/>
            <a:ext cx="1740021" cy="2083379"/>
          </a:xfrm>
          <a:prstGeom prst="rect">
            <a:avLst/>
          </a:prstGeom>
          <a:solidFill>
            <a:srgbClr val="3D9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charset="0"/>
                <a:ea typeface="Century Gothic" charset="0"/>
                <a:cs typeface="Century Gothic" charset="0"/>
              </a:rPr>
              <a:t>КЛЮЧОВІ ЦІЛІ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829205" y="869924"/>
            <a:ext cx="10565153" cy="2559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CE3128C-79BA-2348-8542-FD451D49FC60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8" name="CustomShape 2"/>
          <p:cNvSpPr/>
          <p:nvPr/>
        </p:nvSpPr>
        <p:spPr>
          <a:xfrm>
            <a:off x="730140" y="0"/>
            <a:ext cx="10378127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1. КЛЮЧОВИМ </a:t>
            </a: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НАПРЯМКОМ РЕФОРМИ КОРОПОРАТИВНОГО УПРАВЛІННЯ Є ПЕРЕХІД ДО ВЕРТИКАЛЬНО ІНТЕГРОВАНОЇ СТРУКТУРИ</a:t>
            </a:r>
            <a:endParaRPr lang="uk-UA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" name="CustomShape 13"/>
          <p:cNvSpPr/>
          <p:nvPr/>
        </p:nvSpPr>
        <p:spPr>
          <a:xfrm>
            <a:off x="6242160" y="4089960"/>
            <a:ext cx="787320" cy="93492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" name="Группа 6"/>
          <p:cNvGrpSpPr/>
          <p:nvPr/>
        </p:nvGrpSpPr>
        <p:grpSpPr>
          <a:xfrm>
            <a:off x="829205" y="947865"/>
            <a:ext cx="10565153" cy="2303344"/>
            <a:chOff x="866520" y="976740"/>
            <a:chExt cx="10489338" cy="2200810"/>
          </a:xfrm>
        </p:grpSpPr>
        <p:sp>
          <p:nvSpPr>
            <p:cNvPr id="27" name="CustomShape 5"/>
            <p:cNvSpPr/>
            <p:nvPr/>
          </p:nvSpPr>
          <p:spPr>
            <a:xfrm>
              <a:off x="866520" y="980170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1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8" name="CustomShape 6"/>
            <p:cNvSpPr/>
            <p:nvPr/>
          </p:nvSpPr>
          <p:spPr>
            <a:xfrm>
              <a:off x="866520" y="1600865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2</a:t>
              </a:r>
              <a:endPara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9" name="CustomShape 7"/>
            <p:cNvSpPr/>
            <p:nvPr/>
          </p:nvSpPr>
          <p:spPr>
            <a:xfrm>
              <a:off x="866520" y="2201950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3</a:t>
              </a:r>
              <a:endPara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0" name="CustomShape 8"/>
            <p:cNvSpPr/>
            <p:nvPr/>
          </p:nvSpPr>
          <p:spPr>
            <a:xfrm>
              <a:off x="1410480" y="976740"/>
              <a:ext cx="8604258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Вертикальна інтеграція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діяльності </a:t>
              </a:r>
              <a:r>
                <a:rPr lang="uk-UA" sz="1400" spc="-1" dirty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компанії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на </a:t>
              </a:r>
              <a:r>
                <a:rPr lang="uk-UA" sz="1400" spc="-1" dirty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напрямках, націлених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на сегменти ринку, перехід від регіональної структури побудови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31" name="CustomShape 9"/>
            <p:cNvSpPr/>
            <p:nvPr/>
          </p:nvSpPr>
          <p:spPr>
            <a:xfrm>
              <a:off x="1407600" y="1689262"/>
              <a:ext cx="8607138" cy="3425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Принципи </a:t>
              </a:r>
              <a:r>
                <a:rPr lang="uk-UA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бюджетування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 і економічно обґрунтованих </a:t>
              </a:r>
              <a:r>
                <a:rPr lang="uk-UA" sz="1400" b="1" spc="-1" dirty="0" smtClean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взаєморозрахунків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між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вертикалями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32" name="CustomShape 10"/>
            <p:cNvSpPr/>
            <p:nvPr/>
          </p:nvSpPr>
          <p:spPr>
            <a:xfrm>
              <a:off x="1407600" y="2278696"/>
              <a:ext cx="8607138" cy="25527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Нова система </a:t>
              </a:r>
              <a:r>
                <a:rPr lang="uk-UA" sz="1400" b="1" spc="-1" dirty="0" err="1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тарифоутворення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: поділ </a:t>
              </a:r>
              <a:r>
                <a:rPr lang="uk-UA" sz="1400" spc="-1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між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інфраструктурною і тяговою складовою тарифу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33" name="CustomShape 11"/>
            <p:cNvSpPr/>
            <p:nvPr/>
          </p:nvSpPr>
          <p:spPr>
            <a:xfrm>
              <a:off x="866520" y="2755270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4</a:t>
              </a:r>
              <a:endPara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4" name="CustomShape 12"/>
            <p:cNvSpPr/>
            <p:nvPr/>
          </p:nvSpPr>
          <p:spPr>
            <a:xfrm>
              <a:off x="1407600" y="2751670"/>
              <a:ext cx="9440072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Нова ефективна система </a:t>
              </a:r>
              <a:r>
                <a:rPr lang="uk-UA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корпоративного управління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: чіткі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розподіл функцій між структурними підрозділами та вертикалями з визначенням фінансово-економічних цілей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для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кожної вертикалі та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контроль за їх виконанням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44" name="Line 21"/>
            <p:cNvSpPr/>
            <p:nvPr/>
          </p:nvSpPr>
          <p:spPr>
            <a:xfrm>
              <a:off x="1292400" y="2635127"/>
              <a:ext cx="10063458" cy="44903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" name="Line 22"/>
            <p:cNvSpPr/>
            <p:nvPr/>
          </p:nvSpPr>
          <p:spPr>
            <a:xfrm>
              <a:off x="1292400" y="2122750"/>
              <a:ext cx="10063458" cy="396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" name="Line 23"/>
            <p:cNvSpPr/>
            <p:nvPr/>
          </p:nvSpPr>
          <p:spPr>
            <a:xfrm>
              <a:off x="1292400" y="1511680"/>
              <a:ext cx="10063458" cy="432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600" y="3606800"/>
            <a:ext cx="4167960" cy="25364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35289" y="3429000"/>
            <a:ext cx="2589480" cy="2582242"/>
            <a:chOff x="7735289" y="3429000"/>
            <a:chExt cx="2589480" cy="2582242"/>
          </a:xfrm>
        </p:grpSpPr>
        <p:sp>
          <p:nvSpPr>
            <p:cNvPr id="37" name="CustomShape 14"/>
            <p:cNvSpPr/>
            <p:nvPr/>
          </p:nvSpPr>
          <p:spPr>
            <a:xfrm>
              <a:off x="7735289" y="3429000"/>
              <a:ext cx="2589480" cy="449640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" name="CustomShape 15"/>
            <p:cNvSpPr/>
            <p:nvPr/>
          </p:nvSpPr>
          <p:spPr>
            <a:xfrm>
              <a:off x="7735289" y="400528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" name="CustomShape 16"/>
            <p:cNvSpPr/>
            <p:nvPr/>
          </p:nvSpPr>
          <p:spPr>
            <a:xfrm>
              <a:off x="8405969" y="400528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" name="CustomShape 17"/>
            <p:cNvSpPr/>
            <p:nvPr/>
          </p:nvSpPr>
          <p:spPr>
            <a:xfrm>
              <a:off x="9076649" y="400528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" name="CustomShape 18"/>
            <p:cNvSpPr/>
            <p:nvPr/>
          </p:nvSpPr>
          <p:spPr>
            <a:xfrm>
              <a:off x="9747329" y="399880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" name="CustomShape 18"/>
            <p:cNvSpPr/>
            <p:nvPr/>
          </p:nvSpPr>
          <p:spPr>
            <a:xfrm>
              <a:off x="7735289" y="5483881"/>
              <a:ext cx="2589480" cy="5273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2" name="Группа 41"/>
          <p:cNvGrpSpPr/>
          <p:nvPr/>
        </p:nvGrpSpPr>
        <p:grpSpPr>
          <a:xfrm>
            <a:off x="248460" y="188821"/>
            <a:ext cx="481680" cy="481680"/>
            <a:chOff x="3071749" y="5262749"/>
            <a:chExt cx="481680" cy="481680"/>
          </a:xfrm>
        </p:grpSpPr>
        <p:sp>
          <p:nvSpPr>
            <p:cNvPr id="47" name="CustomShape 14"/>
            <p:cNvSpPr/>
            <p:nvPr/>
          </p:nvSpPr>
          <p:spPr>
            <a:xfrm>
              <a:off x="3071749" y="5262749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" name="CustomShape 15"/>
            <p:cNvSpPr/>
            <p:nvPr/>
          </p:nvSpPr>
          <p:spPr>
            <a:xfrm>
              <a:off x="3303589" y="5664509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16"/>
            <p:cNvSpPr/>
            <p:nvPr/>
          </p:nvSpPr>
          <p:spPr>
            <a:xfrm>
              <a:off x="3303589" y="5435549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17"/>
            <p:cNvSpPr/>
            <p:nvPr/>
          </p:nvSpPr>
          <p:spPr>
            <a:xfrm>
              <a:off x="3303589" y="5444909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18"/>
            <p:cNvSpPr/>
            <p:nvPr/>
          </p:nvSpPr>
          <p:spPr>
            <a:xfrm>
              <a:off x="3247069" y="5659469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19"/>
            <p:cNvSpPr/>
            <p:nvPr/>
          </p:nvSpPr>
          <p:spPr>
            <a:xfrm>
              <a:off x="3248149" y="5444909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20"/>
            <p:cNvSpPr/>
            <p:nvPr/>
          </p:nvSpPr>
          <p:spPr>
            <a:xfrm>
              <a:off x="3247069" y="5435549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21"/>
            <p:cNvSpPr/>
            <p:nvPr/>
          </p:nvSpPr>
          <p:spPr>
            <a:xfrm>
              <a:off x="3303589" y="5387309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22"/>
            <p:cNvSpPr/>
            <p:nvPr/>
          </p:nvSpPr>
          <p:spPr>
            <a:xfrm>
              <a:off x="3303589" y="5377589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23"/>
            <p:cNvSpPr/>
            <p:nvPr/>
          </p:nvSpPr>
          <p:spPr>
            <a:xfrm>
              <a:off x="3303589" y="5365349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24"/>
            <p:cNvSpPr/>
            <p:nvPr/>
          </p:nvSpPr>
          <p:spPr>
            <a:xfrm>
              <a:off x="3274429" y="5367149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25"/>
            <p:cNvSpPr/>
            <p:nvPr/>
          </p:nvSpPr>
          <p:spPr>
            <a:xfrm>
              <a:off x="3268669" y="5379389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26"/>
            <p:cNvSpPr/>
            <p:nvPr/>
          </p:nvSpPr>
          <p:spPr>
            <a:xfrm>
              <a:off x="3307549" y="5318909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27"/>
            <p:cNvSpPr/>
            <p:nvPr/>
          </p:nvSpPr>
          <p:spPr>
            <a:xfrm>
              <a:off x="3270469" y="5387309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20737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C38C9D-78D2-1343-9E0C-62925F33561F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33" name="CustomShape 2"/>
          <p:cNvSpPr/>
          <p:nvPr/>
        </p:nvSpPr>
        <p:spPr>
          <a:xfrm>
            <a:off x="730140" y="0"/>
            <a:ext cx="10848142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2. ЦІЛЬОВА БІЗНЕС МОДЕЛЬ </a:t>
            </a:r>
            <a:r>
              <a:rPr lang="ru-RU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УЗ БУДУЄТЬСЯ НА </a:t>
            </a: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5-ТИ БІЗНЕС-ВЕРТИКАЛЯХ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CustomShape 6"/>
          <p:cNvSpPr/>
          <p:nvPr/>
        </p:nvSpPr>
        <p:spPr>
          <a:xfrm>
            <a:off x="8024640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Послуги тяги</a:t>
            </a: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CustomShape 5"/>
          <p:cNvSpPr/>
          <p:nvPr/>
        </p:nvSpPr>
        <p:spPr>
          <a:xfrm>
            <a:off x="986283" y="820034"/>
            <a:ext cx="10219433" cy="1251750"/>
          </a:xfrm>
          <a:prstGeom prst="triangle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Корпоративний центр</a:t>
            </a:r>
            <a:endParaRPr lang="en-US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r>
              <a:rPr lang="uk-UA" sz="1200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Формування стратегічних політик</a:t>
            </a:r>
            <a:endParaRPr lang="uk-UA" sz="16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CustomShape 15"/>
          <p:cNvSpPr/>
          <p:nvPr/>
        </p:nvSpPr>
        <p:spPr>
          <a:xfrm>
            <a:off x="3057457" y="5018877"/>
            <a:ext cx="8148260" cy="10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Соціальний сектор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436762" y="5305238"/>
            <a:ext cx="428753" cy="493116"/>
            <a:chOff x="2256696" y="5228046"/>
            <a:chExt cx="285120" cy="315720"/>
          </a:xfrm>
        </p:grpSpPr>
        <p:sp>
          <p:nvSpPr>
            <p:cNvPr id="59" name="CustomShape 50"/>
            <p:cNvSpPr/>
            <p:nvPr/>
          </p:nvSpPr>
          <p:spPr>
            <a:xfrm>
              <a:off x="2324736" y="5228046"/>
              <a:ext cx="149400" cy="178560"/>
            </a:xfrm>
            <a:custGeom>
              <a:avLst/>
              <a:gdLst/>
              <a:ahLst/>
              <a:cxnLst/>
              <a:rect l="l" t="t" r="r" b="b"/>
              <a:pathLst>
                <a:path w="2085942" h="2492640">
                  <a:moveTo>
                    <a:pt x="513527" y="694133"/>
                  </a:moveTo>
                  <a:cubicBezTo>
                    <a:pt x="457965" y="847327"/>
                    <a:pt x="319058" y="1012427"/>
                    <a:pt x="346840" y="1246583"/>
                  </a:cubicBezTo>
                  <a:cubicBezTo>
                    <a:pt x="311915" y="1180701"/>
                    <a:pt x="276990" y="1191020"/>
                    <a:pt x="242065" y="1098945"/>
                  </a:cubicBezTo>
                  <a:cubicBezTo>
                    <a:pt x="251590" y="1165620"/>
                    <a:pt x="246828" y="1263251"/>
                    <a:pt x="270640" y="1298970"/>
                  </a:cubicBezTo>
                  <a:lnTo>
                    <a:pt x="227777" y="1275158"/>
                  </a:lnTo>
                  <a:cubicBezTo>
                    <a:pt x="271432" y="1780776"/>
                    <a:pt x="605603" y="2326877"/>
                    <a:pt x="1037402" y="2341958"/>
                  </a:cubicBezTo>
                  <a:cubicBezTo>
                    <a:pt x="1294578" y="2317352"/>
                    <a:pt x="1739871" y="2073670"/>
                    <a:pt x="1851790" y="1275158"/>
                  </a:cubicBezTo>
                  <a:lnTo>
                    <a:pt x="1808927" y="1303733"/>
                  </a:lnTo>
                  <a:cubicBezTo>
                    <a:pt x="1832740" y="1233089"/>
                    <a:pt x="1813689" y="1217214"/>
                    <a:pt x="1837502" y="1113233"/>
                  </a:cubicBezTo>
                  <a:lnTo>
                    <a:pt x="1727965" y="1237058"/>
                  </a:lnTo>
                  <a:cubicBezTo>
                    <a:pt x="1735903" y="1020365"/>
                    <a:pt x="1696215" y="972739"/>
                    <a:pt x="1551752" y="694133"/>
                  </a:cubicBezTo>
                  <a:cubicBezTo>
                    <a:pt x="1265208" y="806052"/>
                    <a:pt x="923896" y="848914"/>
                    <a:pt x="513527" y="694133"/>
                  </a:cubicBezTo>
                  <a:close/>
                  <a:moveTo>
                    <a:pt x="1037454" y="1190"/>
                  </a:moveTo>
                  <a:cubicBezTo>
                    <a:pt x="1534859" y="-25797"/>
                    <a:pt x="2167718" y="406264"/>
                    <a:pt x="2077230" y="1255870"/>
                  </a:cubicBezTo>
                  <a:cubicBezTo>
                    <a:pt x="1981979" y="2005462"/>
                    <a:pt x="1544384" y="2502612"/>
                    <a:pt x="1037454" y="2491500"/>
                  </a:cubicBezTo>
                  <a:cubicBezTo>
                    <a:pt x="701974" y="2513726"/>
                    <a:pt x="116738" y="2215013"/>
                    <a:pt x="7202" y="1246345"/>
                  </a:cubicBezTo>
                  <a:cubicBezTo>
                    <a:pt x="-78522" y="268152"/>
                    <a:pt x="621011" y="-9923"/>
                    <a:pt x="1037454" y="1190"/>
                  </a:cubicBezTo>
                  <a:close/>
                </a:path>
              </a:pathLst>
            </a:custGeom>
            <a:solidFill>
              <a:schemeClr val="bg1"/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CustomShape 51"/>
            <p:cNvSpPr/>
            <p:nvPr/>
          </p:nvSpPr>
          <p:spPr>
            <a:xfrm>
              <a:off x="2256696" y="5399766"/>
              <a:ext cx="285120" cy="144000"/>
            </a:xfrm>
            <a:custGeom>
              <a:avLst/>
              <a:gdLst/>
              <a:ahLst/>
              <a:cxnLst/>
              <a:rect l="l" t="t" r="r" b="b"/>
              <a:pathLst>
                <a:path w="3972715" h="2012156">
                  <a:moveTo>
                    <a:pt x="2755357" y="0"/>
                  </a:moveTo>
                  <a:cubicBezTo>
                    <a:pt x="2709320" y="533400"/>
                    <a:pt x="1267869" y="595313"/>
                    <a:pt x="1217070" y="0"/>
                  </a:cubicBezTo>
                  <a:cubicBezTo>
                    <a:pt x="464595" y="4762"/>
                    <a:pt x="-106905" y="804863"/>
                    <a:pt x="16920" y="1485900"/>
                  </a:cubicBezTo>
                  <a:cubicBezTo>
                    <a:pt x="51845" y="1644650"/>
                    <a:pt x="139157" y="1936750"/>
                    <a:pt x="664620" y="1990725"/>
                  </a:cubicBezTo>
                  <a:cubicBezTo>
                    <a:pt x="1323432" y="2024063"/>
                    <a:pt x="2144170" y="2009776"/>
                    <a:pt x="2979195" y="2005013"/>
                  </a:cubicBezTo>
                  <a:cubicBezTo>
                    <a:pt x="3193508" y="2005013"/>
                    <a:pt x="3850733" y="2047875"/>
                    <a:pt x="3955508" y="1462087"/>
                  </a:cubicBezTo>
                  <a:cubicBezTo>
                    <a:pt x="4041233" y="1131887"/>
                    <a:pt x="3831682" y="101599"/>
                    <a:pt x="2755357" y="0"/>
                  </a:cubicBezTo>
                  <a:close/>
                </a:path>
              </a:pathLst>
            </a:custGeom>
            <a:solidFill>
              <a:schemeClr val="bg1"/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4" name="CustomShape 6"/>
          <p:cNvSpPr/>
          <p:nvPr/>
        </p:nvSpPr>
        <p:spPr>
          <a:xfrm>
            <a:off x="6360283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Інфраст-руктура</a:t>
            </a: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5" name="Picture 38"/>
          <p:cNvPicPr>
            <a:picLocks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016" y="4131452"/>
            <a:ext cx="628565" cy="514652"/>
          </a:xfrm>
          <a:prstGeom prst="rect">
            <a:avLst/>
          </a:prstGeom>
        </p:spPr>
      </p:pic>
      <p:sp>
        <p:nvSpPr>
          <p:cNvPr id="36" name="CustomShape 7"/>
          <p:cNvSpPr/>
          <p:nvPr/>
        </p:nvSpPr>
        <p:spPr>
          <a:xfrm>
            <a:off x="6957182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6"/>
          <p:cNvSpPr/>
          <p:nvPr/>
        </p:nvSpPr>
        <p:spPr>
          <a:xfrm>
            <a:off x="3031569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>
              <a:solidFill>
                <a:schemeClr val="lt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uk-UA" dirty="0">
                <a:solidFill>
                  <a:schemeClr val="lt1"/>
                </a:solidFill>
                <a:latin typeface="Century Gothic" charset="0"/>
                <a:ea typeface="Century Gothic" charset="0"/>
                <a:cs typeface="Century Gothic" charset="0"/>
              </a:rPr>
              <a:t>Вантажні </a:t>
            </a:r>
            <a:r>
              <a:rPr lang="uk-UA" dirty="0" err="1">
                <a:solidFill>
                  <a:schemeClr val="lt1"/>
                </a:solidFill>
                <a:latin typeface="Century Gothic" charset="0"/>
                <a:ea typeface="Century Gothic" charset="0"/>
                <a:cs typeface="Century Gothic" charset="0"/>
              </a:rPr>
              <a:t>переве-зення</a:t>
            </a:r>
            <a:r>
              <a:rPr lang="uk-UA" dirty="0">
                <a:solidFill>
                  <a:schemeClr val="lt1"/>
                </a:solidFill>
                <a:latin typeface="Century Gothic" charset="0"/>
                <a:ea typeface="Century Gothic" charset="0"/>
                <a:cs typeface="Century Gothic" charset="0"/>
              </a:rPr>
              <a:t> та логістика</a:t>
            </a:r>
          </a:p>
          <a:p>
            <a:pPr algn="ctr"/>
            <a:endParaRPr lang="uk-UA" dirty="0">
              <a:solidFill>
                <a:schemeClr val="lt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uk-UA" dirty="0">
              <a:solidFill>
                <a:schemeClr val="lt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uk-UA" dirty="0">
              <a:solidFill>
                <a:schemeClr val="l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9" name="Изображение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894" y="4203340"/>
            <a:ext cx="566429" cy="370876"/>
          </a:xfrm>
          <a:prstGeom prst="rect">
            <a:avLst/>
          </a:prstGeom>
        </p:spPr>
      </p:pic>
      <p:sp>
        <p:nvSpPr>
          <p:cNvPr id="41" name="CustomShape 7"/>
          <p:cNvSpPr/>
          <p:nvPr/>
        </p:nvSpPr>
        <p:spPr>
          <a:xfrm>
            <a:off x="3647042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6"/>
          <p:cNvSpPr/>
          <p:nvPr/>
        </p:nvSpPr>
        <p:spPr>
          <a:xfrm>
            <a:off x="4695926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Пасажир-</a:t>
            </a:r>
            <a:r>
              <a:rPr lang="uk-UA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ські</a:t>
            </a: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uk-UA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переве-зення</a:t>
            </a: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4" name="Изображени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764" y="4080759"/>
            <a:ext cx="601980" cy="536010"/>
          </a:xfrm>
          <a:prstGeom prst="rect">
            <a:avLst/>
          </a:prstGeom>
        </p:spPr>
      </p:pic>
      <p:sp>
        <p:nvSpPr>
          <p:cNvPr id="45" name="CustomShape 7"/>
          <p:cNvSpPr/>
          <p:nvPr/>
        </p:nvSpPr>
        <p:spPr>
          <a:xfrm>
            <a:off x="5288145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7"/>
          <p:cNvSpPr/>
          <p:nvPr/>
        </p:nvSpPr>
        <p:spPr>
          <a:xfrm>
            <a:off x="8635436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9688998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Виробниц-тво</a:t>
            </a: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 та сервіс</a:t>
            </a: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1" name="Picture 34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507" y="4103059"/>
            <a:ext cx="571439" cy="571439"/>
          </a:xfrm>
          <a:prstGeom prst="rect">
            <a:avLst/>
          </a:prstGeom>
        </p:spPr>
      </p:pic>
      <p:sp>
        <p:nvSpPr>
          <p:cNvPr id="52" name="CustomShape 7"/>
          <p:cNvSpPr/>
          <p:nvPr/>
        </p:nvSpPr>
        <p:spPr>
          <a:xfrm>
            <a:off x="10285897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Изображение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107" y="4137034"/>
            <a:ext cx="440417" cy="576512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986283" y="2071784"/>
            <a:ext cx="1855434" cy="3966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i="1" dirty="0" smtClean="0">
                <a:latin typeface="Calibri (Основной текст)"/>
              </a:rPr>
              <a:t>Надання </a:t>
            </a:r>
            <a:endParaRPr lang="en-US" sz="1400" i="1" dirty="0" smtClean="0">
              <a:latin typeface="Calibri (Основной текст)"/>
            </a:endParaRPr>
          </a:p>
          <a:p>
            <a:pPr algn="ctr"/>
            <a:r>
              <a:rPr lang="uk-UA" sz="1400" i="1" dirty="0" smtClean="0">
                <a:latin typeface="Calibri (Основной текст)"/>
              </a:rPr>
              <a:t>загально</a:t>
            </a:r>
            <a:r>
              <a:rPr lang="en-US" sz="1400" i="1" dirty="0" smtClean="0">
                <a:latin typeface="Calibri (Основной текст)"/>
              </a:rPr>
              <a:t>-</a:t>
            </a:r>
            <a:r>
              <a:rPr lang="uk-UA" sz="1400" i="1" dirty="0" smtClean="0">
                <a:latin typeface="Calibri (Основной текст)"/>
              </a:rPr>
              <a:t>корпоративних послуг</a:t>
            </a:r>
            <a:endParaRPr lang="ru-RU" sz="1400" i="1" dirty="0">
              <a:latin typeface="Calibri (Основной текст)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8460" y="188821"/>
            <a:ext cx="481680" cy="481680"/>
            <a:chOff x="3071749" y="5262749"/>
            <a:chExt cx="481680" cy="481680"/>
          </a:xfrm>
        </p:grpSpPr>
        <p:sp>
          <p:nvSpPr>
            <p:cNvPr id="32" name="CustomShape 14"/>
            <p:cNvSpPr/>
            <p:nvPr/>
          </p:nvSpPr>
          <p:spPr>
            <a:xfrm>
              <a:off x="3071749" y="5262749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" name="CustomShape 15"/>
            <p:cNvSpPr/>
            <p:nvPr/>
          </p:nvSpPr>
          <p:spPr>
            <a:xfrm>
              <a:off x="3303589" y="5664509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16"/>
            <p:cNvSpPr/>
            <p:nvPr/>
          </p:nvSpPr>
          <p:spPr>
            <a:xfrm>
              <a:off x="3303589" y="5435549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17"/>
            <p:cNvSpPr/>
            <p:nvPr/>
          </p:nvSpPr>
          <p:spPr>
            <a:xfrm>
              <a:off x="3303589" y="5444909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18"/>
            <p:cNvSpPr/>
            <p:nvPr/>
          </p:nvSpPr>
          <p:spPr>
            <a:xfrm>
              <a:off x="3247069" y="5659469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19"/>
            <p:cNvSpPr/>
            <p:nvPr/>
          </p:nvSpPr>
          <p:spPr>
            <a:xfrm>
              <a:off x="3248149" y="5444909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20"/>
            <p:cNvSpPr/>
            <p:nvPr/>
          </p:nvSpPr>
          <p:spPr>
            <a:xfrm>
              <a:off x="3247069" y="5435549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21"/>
            <p:cNvSpPr/>
            <p:nvPr/>
          </p:nvSpPr>
          <p:spPr>
            <a:xfrm>
              <a:off x="3303589" y="5387309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22"/>
            <p:cNvSpPr/>
            <p:nvPr/>
          </p:nvSpPr>
          <p:spPr>
            <a:xfrm>
              <a:off x="3303589" y="5377589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23"/>
            <p:cNvSpPr/>
            <p:nvPr/>
          </p:nvSpPr>
          <p:spPr>
            <a:xfrm>
              <a:off x="3303589" y="5365349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24"/>
            <p:cNvSpPr/>
            <p:nvPr/>
          </p:nvSpPr>
          <p:spPr>
            <a:xfrm>
              <a:off x="3274429" y="5367149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25"/>
            <p:cNvSpPr/>
            <p:nvPr/>
          </p:nvSpPr>
          <p:spPr>
            <a:xfrm>
              <a:off x="3268669" y="5379389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26"/>
            <p:cNvSpPr/>
            <p:nvPr/>
          </p:nvSpPr>
          <p:spPr>
            <a:xfrm>
              <a:off x="3307549" y="5318909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27"/>
            <p:cNvSpPr/>
            <p:nvPr/>
          </p:nvSpPr>
          <p:spPr>
            <a:xfrm>
              <a:off x="3270469" y="5387309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7421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24402</TotalTime>
  <Words>1533</Words>
  <Application>Microsoft Office PowerPoint</Application>
  <PresentationFormat>Custom</PresentationFormat>
  <Paragraphs>303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Olga Pidluzhna</cp:lastModifiedBy>
  <cp:revision>571</cp:revision>
  <dcterms:created xsi:type="dcterms:W3CDTF">2017-03-14T18:09:33Z</dcterms:created>
  <dcterms:modified xsi:type="dcterms:W3CDTF">2017-09-13T08:51:31Z</dcterms:modified>
</cp:coreProperties>
</file>