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29" r:id="rId3"/>
    <p:sldId id="332" r:id="rId4"/>
    <p:sldId id="333" r:id="rId5"/>
    <p:sldId id="338" r:id="rId6"/>
    <p:sldId id="330" r:id="rId7"/>
    <p:sldId id="334" r:id="rId8"/>
    <p:sldId id="335" r:id="rId9"/>
    <p:sldId id="337" r:id="rId10"/>
    <p:sldId id="339" r:id="rId11"/>
    <p:sldId id="344" r:id="rId12"/>
    <p:sldId id="340" r:id="rId13"/>
    <p:sldId id="342" r:id="rId14"/>
    <p:sldId id="343" r:id="rId15"/>
    <p:sldId id="341" r:id="rId16"/>
    <p:sldId id="347" r:id="rId17"/>
    <p:sldId id="348" r:id="rId18"/>
    <p:sldId id="331" r:id="rId19"/>
    <p:sldId id="350" r:id="rId20"/>
    <p:sldId id="345" r:id="rId21"/>
    <p:sldId id="351" r:id="rId22"/>
    <p:sldId id="346" r:id="rId23"/>
    <p:sldId id="352" r:id="rId24"/>
    <p:sldId id="353" r:id="rId25"/>
    <p:sldId id="271" r:id="rId26"/>
  </p:sldIdLst>
  <p:sldSz cx="9144000" cy="6858000" type="screen4x3"/>
  <p:notesSz cx="6735763" cy="9866313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28" autoAdjust="0"/>
    <p:restoredTop sz="92290" autoAdjust="0"/>
  </p:normalViewPr>
  <p:slideViewPr>
    <p:cSldViewPr>
      <p:cViewPr varScale="1">
        <p:scale>
          <a:sx n="107" d="100"/>
          <a:sy n="107" d="100"/>
        </p:scale>
        <p:origin x="132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42" y="-90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60" tIns="47429" rIns="94860" bIns="474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4860" tIns="47429" rIns="94860" bIns="474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EE95CF8-0047-4F57-A583-4E836A96BF48}" type="datetimeFigureOut">
              <a:rPr lang="uk-UA"/>
              <a:pPr>
                <a:defRPr/>
              </a:pPr>
              <a:t>11.02.2016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4860" tIns="47429" rIns="94860" bIns="474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4860" tIns="47429" rIns="94860" bIns="474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DEF3A6-C81A-4F7F-934A-B25537EEC0A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3307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4860" tIns="47429" rIns="94860" bIns="474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4860" tIns="47429" rIns="94860" bIns="474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90A604-4450-491C-9AEA-D497A3E17210}" type="datetimeFigureOut">
              <a:rPr lang="uk-UA"/>
              <a:pPr>
                <a:defRPr/>
              </a:pPr>
              <a:t>11.02.2016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60" tIns="47429" rIns="94860" bIns="47429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4860" tIns="47429" rIns="94860" bIns="4742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4860" tIns="47429" rIns="94860" bIns="474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4860" tIns="47429" rIns="94860" bIns="474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1D41A6-109B-4D5E-BAA4-846AA949427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7191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 userDrawn="1"/>
        </p:nvSpPr>
        <p:spPr>
          <a:xfrm>
            <a:off x="107950" y="115888"/>
            <a:ext cx="8928100" cy="66262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5" name="Рисунок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52738" y="404813"/>
            <a:ext cx="3438525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36912"/>
            <a:ext cx="7772400" cy="144016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4645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A3A98-4F4A-4366-BA98-61C564BD8AED}" type="datetime1">
              <a:rPr lang="uk-UA"/>
              <a:pPr>
                <a:defRPr/>
              </a:pPr>
              <a:t>11.02.2016</a:t>
            </a:fld>
            <a:endParaRPr lang="uk-UA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www.lex.org.ua</a:t>
            </a:r>
            <a:endParaRPr lang="uk-UA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9FB87-175B-43CD-A6C7-445C272D60F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588" y="893763"/>
            <a:ext cx="6445251" cy="596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188753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8"/>
          <p:cNvCxnSpPr/>
          <p:nvPr userDrawn="1"/>
        </p:nvCxnSpPr>
        <p:spPr>
          <a:xfrm>
            <a:off x="9036050" y="115888"/>
            <a:ext cx="0" cy="47529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0"/>
          <p:cNvCxnSpPr/>
          <p:nvPr userDrawn="1"/>
        </p:nvCxnSpPr>
        <p:spPr>
          <a:xfrm>
            <a:off x="8964613" y="115888"/>
            <a:ext cx="0" cy="32416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6292850" y="6297613"/>
            <a:ext cx="2095500" cy="47625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b="1" i="1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562" y="188640"/>
            <a:ext cx="6624736" cy="936104"/>
          </a:xfrm>
        </p:spPr>
        <p:txBody>
          <a:bodyPr/>
          <a:lstStyle>
            <a:lvl1pPr>
              <a:defRPr>
                <a:latin typeface="Myriad Pro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>
          <a:xfrm>
            <a:off x="250825" y="6356350"/>
            <a:ext cx="26654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D9E68-027C-4A61-9DA8-D1FFD659EACD}" type="datetime1">
              <a:rPr lang="uk-UA"/>
              <a:pPr>
                <a:defRPr/>
              </a:pPr>
              <a:t>11.02.2016</a:t>
            </a:fld>
            <a:endParaRPr lang="uk-UA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9388" y="6356350"/>
            <a:ext cx="7921625" cy="365125"/>
          </a:xfrm>
        </p:spPr>
        <p:txBody>
          <a:bodyPr/>
          <a:lstStyle>
            <a:lvl1pPr algn="l">
              <a:defRPr sz="2800" b="1" i="1" dirty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 dirty="0"/>
              <a:t>SPLF.ua</a:t>
            </a:r>
            <a:endParaRPr lang="uk-UA" dirty="0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86775" y="6308725"/>
            <a:ext cx="622300" cy="365125"/>
          </a:xfrm>
        </p:spPr>
        <p:txBody>
          <a:bodyPr/>
          <a:lstStyle>
            <a:lvl1pPr>
              <a:defRPr sz="24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F577C8FE-CEBA-4DD3-B0DA-AA2C506098DA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123F2E-E3BC-4786-8751-2C93F18C180B}" type="datetime1">
              <a:rPr lang="uk-UA"/>
              <a:pPr>
                <a:defRPr/>
              </a:pPr>
              <a:t>11.02.2016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www.lex.org.ua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064717-A79F-4880-906E-CE6A991A423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 spd="slow">
    <p:fade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pravo@splf.u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Заголовок 1"/>
          <p:cNvSpPr>
            <a:spLocks noGrp="1"/>
          </p:cNvSpPr>
          <p:nvPr>
            <p:ph type="ctrTitle"/>
          </p:nvPr>
        </p:nvSpPr>
        <p:spPr>
          <a:xfrm>
            <a:off x="179388" y="2781300"/>
            <a:ext cx="8785225" cy="1295400"/>
          </a:xfrm>
        </p:spPr>
        <p:txBody>
          <a:bodyPr/>
          <a:lstStyle/>
          <a:p>
            <a:r>
              <a:rPr lang="ru-RU" sz="2800" b="1" dirty="0" err="1" smtClean="0"/>
              <a:t>Зміни</a:t>
            </a:r>
            <a:r>
              <a:rPr lang="ru-RU" sz="2800" b="1" dirty="0" smtClean="0"/>
              <a:t> до </a:t>
            </a:r>
            <a:r>
              <a:rPr lang="ru-RU" sz="2800" b="1" dirty="0" err="1" smtClean="0"/>
              <a:t>Податкового</a:t>
            </a:r>
            <a:r>
              <a:rPr lang="ru-RU" sz="2800" b="1" dirty="0" smtClean="0"/>
              <a:t> кодексу </a:t>
            </a:r>
            <a:r>
              <a:rPr lang="ru-RU" sz="2800" b="1" dirty="0" err="1" smtClean="0"/>
              <a:t>України</a:t>
            </a:r>
            <a:r>
              <a:rPr lang="ru-RU" sz="2800" b="1" dirty="0" smtClean="0"/>
              <a:t>: </a:t>
            </a:r>
            <a:br>
              <a:rPr lang="ru-RU" sz="2800" b="1" dirty="0" smtClean="0"/>
            </a:br>
            <a:r>
              <a:rPr lang="ru-RU" sz="2800" b="1" dirty="0" err="1" smtClean="0"/>
              <a:t>що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готує</a:t>
            </a:r>
            <a:r>
              <a:rPr lang="ru-RU" sz="2800" b="1" dirty="0" smtClean="0"/>
              <a:t> 2016 </a:t>
            </a:r>
            <a:r>
              <a:rPr lang="ru-RU" sz="2800" b="1" dirty="0" err="1" smtClean="0"/>
              <a:t>рік</a:t>
            </a:r>
            <a:r>
              <a:rPr lang="ru-RU" sz="2800" b="1" dirty="0" smtClean="0"/>
              <a:t>?</a:t>
            </a:r>
            <a:endParaRPr lang="uk-UA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4652963"/>
            <a:ext cx="6400800" cy="16811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500" dirty="0" err="1" smtClean="0"/>
              <a:t>Куріленко</a:t>
            </a:r>
            <a:r>
              <a:rPr lang="ru-RU" sz="2500" dirty="0" smtClean="0"/>
              <a:t> </a:t>
            </a:r>
            <a:r>
              <a:rPr lang="uk-UA" sz="2500" dirty="0" smtClean="0"/>
              <a:t>Наталія Євгенівна,</a:t>
            </a:r>
          </a:p>
          <a:p>
            <a:pPr>
              <a:lnSpc>
                <a:spcPct val="80000"/>
              </a:lnSpc>
            </a:pPr>
            <a:r>
              <a:rPr lang="ru-RU" sz="1600" dirty="0"/>
              <a:t>Старший </a:t>
            </a:r>
            <a:r>
              <a:rPr lang="ru-RU" sz="1600" dirty="0" err="1" smtClean="0"/>
              <a:t>радник</a:t>
            </a:r>
            <a:r>
              <a:rPr lang="ru-RU" sz="1600" dirty="0"/>
              <a:t>, </a:t>
            </a:r>
            <a:r>
              <a:rPr lang="ru-RU" sz="1600" dirty="0" err="1" smtClean="0"/>
              <a:t>керівник</a:t>
            </a:r>
            <a:r>
              <a:rPr lang="ru-RU" sz="1600" dirty="0" smtClean="0"/>
              <a:t> </a:t>
            </a:r>
            <a:r>
              <a:rPr lang="ru-RU" sz="1600" dirty="0" err="1"/>
              <a:t>податкової</a:t>
            </a:r>
            <a:r>
              <a:rPr lang="ru-RU" sz="1600" dirty="0"/>
              <a:t> практики</a:t>
            </a:r>
            <a:endParaRPr lang="en-US" sz="1500" dirty="0"/>
          </a:p>
          <a:p>
            <a:pPr>
              <a:lnSpc>
                <a:spcPct val="80000"/>
              </a:lnSpc>
            </a:pPr>
            <a:r>
              <a:rPr lang="ru-RU" sz="1600" dirty="0" err="1" smtClean="0"/>
              <a:t>Адвокатської</a:t>
            </a:r>
            <a:r>
              <a:rPr lang="ru-RU" sz="1600" dirty="0" smtClean="0"/>
              <a:t> </a:t>
            </a:r>
            <a:r>
              <a:rPr lang="ru-RU" sz="1600" dirty="0"/>
              <a:t>компанії </a:t>
            </a:r>
            <a:r>
              <a:rPr lang="ru-RU" sz="1600" dirty="0" smtClean="0"/>
              <a:t>«Соколовський </a:t>
            </a:r>
            <a:r>
              <a:rPr lang="ru-RU" sz="1600" dirty="0"/>
              <a:t>і </a:t>
            </a:r>
            <a:r>
              <a:rPr lang="ru-RU" sz="1600" dirty="0" err="1" smtClean="0"/>
              <a:t>Партнери</a:t>
            </a:r>
            <a:r>
              <a:rPr lang="ru-RU" sz="1600" dirty="0" smtClean="0"/>
              <a:t>»</a:t>
            </a:r>
            <a:endParaRPr lang="en-US" sz="1500" dirty="0" smtClean="0"/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Baskerville Old Face" pitchFamily="18" charset="0"/>
              </a:rPr>
              <a:t>SPLF.ua</a:t>
            </a:r>
            <a:endParaRPr lang="uk-UA" sz="24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1"/>
            <a:ext cx="6696562" cy="499568"/>
          </a:xfrm>
        </p:spPr>
        <p:txBody>
          <a:bodyPr/>
          <a:lstStyle/>
          <a:p>
            <a:pPr marL="0" indent="457200">
              <a:spcBef>
                <a:spcPts val="0"/>
              </a:spcBef>
              <a:buNone/>
            </a:pPr>
            <a:r>
              <a:rPr lang="uk-UA" sz="1600" b="1" i="1" dirty="0">
                <a:latin typeface="+mn-lt"/>
                <a:ea typeface="+mn-ea"/>
                <a:cs typeface="+mn-cs"/>
              </a:rPr>
              <a:t>Наслідки зміни процедури відшкодування ПДВ</a:t>
            </a:r>
            <a:endParaRPr lang="ru-RU" sz="1600" b="1" i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908721"/>
            <a:ext cx="8568952" cy="5544616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err="1" smtClean="0"/>
              <a:t>Платник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податку</a:t>
            </a:r>
            <a:r>
              <a:rPr lang="ru-RU" sz="1600" dirty="0" smtClean="0"/>
              <a:t> у </a:t>
            </a:r>
            <a:r>
              <a:rPr lang="ru-RU" sz="1600" dirty="0" err="1" smtClean="0"/>
              <a:t>заяві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відшкодування</a:t>
            </a:r>
            <a:r>
              <a:rPr lang="ru-RU" sz="1600" dirty="0" smtClean="0"/>
              <a:t> ПДВ (</a:t>
            </a:r>
            <a:r>
              <a:rPr lang="ru-RU" sz="1600" dirty="0" err="1" smtClean="0"/>
              <a:t>додаток</a:t>
            </a:r>
            <a:r>
              <a:rPr lang="ru-RU" sz="1600" dirty="0" smtClean="0"/>
              <a:t> 4) </a:t>
            </a:r>
            <a:r>
              <a:rPr lang="ru-RU" sz="1600" dirty="0" err="1"/>
              <a:t>зазначає</a:t>
            </a:r>
            <a:r>
              <a:rPr lang="ru-RU" sz="1600" dirty="0"/>
              <a:t> про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відповідність</a:t>
            </a:r>
            <a:r>
              <a:rPr lang="ru-RU" sz="1600" dirty="0"/>
              <a:t> </a:t>
            </a:r>
            <a:r>
              <a:rPr lang="ru-RU" sz="1600" dirty="0" err="1"/>
              <a:t>або</a:t>
            </a:r>
            <a:r>
              <a:rPr lang="ru-RU" sz="1600" dirty="0"/>
              <a:t> </a:t>
            </a:r>
            <a:r>
              <a:rPr lang="ru-RU" sz="1600" dirty="0" err="1"/>
              <a:t>невідповідність</a:t>
            </a:r>
            <a:r>
              <a:rPr lang="ru-RU" sz="1600" dirty="0"/>
              <a:t> </a:t>
            </a:r>
            <a:r>
              <a:rPr lang="ru-RU" sz="1600" dirty="0" err="1"/>
              <a:t>критеріям</a:t>
            </a:r>
            <a:r>
              <a:rPr lang="ru-RU" sz="1600" dirty="0"/>
              <a:t>, </a:t>
            </a:r>
            <a:r>
              <a:rPr lang="ru-RU" sz="1600" dirty="0" err="1"/>
              <a:t>визначеним</a:t>
            </a:r>
            <a:r>
              <a:rPr lang="ru-RU" sz="1600" dirty="0"/>
              <a:t> пунктом 200.19 </a:t>
            </a:r>
            <a:r>
              <a:rPr lang="ru-RU" sz="1600" dirty="0" err="1"/>
              <a:t>цієї</a:t>
            </a:r>
            <a:r>
              <a:rPr lang="ru-RU" sz="1600" dirty="0"/>
              <a:t> </a:t>
            </a:r>
            <a:r>
              <a:rPr lang="ru-RU" sz="1600" dirty="0" err="1"/>
              <a:t>статті</a:t>
            </a:r>
            <a:r>
              <a:rPr lang="ru-RU" sz="1600" dirty="0" smtClean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ДФС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, </a:t>
            </a:r>
            <a:r>
              <a:rPr lang="ru-RU" sz="1600" dirty="0" err="1" smtClean="0"/>
              <a:t>формує</a:t>
            </a:r>
            <a:r>
              <a:rPr lang="ru-RU" sz="1600" dirty="0" smtClean="0"/>
              <a:t>, </a:t>
            </a:r>
            <a:r>
              <a:rPr lang="ru-RU" sz="1600" dirty="0" err="1" smtClean="0"/>
              <a:t>веде</a:t>
            </a:r>
            <a:r>
              <a:rPr lang="ru-RU" sz="1600" dirty="0" smtClean="0"/>
              <a:t> та </a:t>
            </a:r>
            <a:r>
              <a:rPr lang="ru-RU" sz="1600" dirty="0" err="1"/>
              <a:t>щоденно</a:t>
            </a:r>
            <a:r>
              <a:rPr lang="ru-RU" sz="1600" dirty="0"/>
              <a:t> </a:t>
            </a:r>
            <a:r>
              <a:rPr lang="ru-RU" sz="1600" dirty="0" err="1"/>
              <a:t>публікуються</a:t>
            </a:r>
            <a:r>
              <a:rPr lang="ru-RU" sz="1600" dirty="0"/>
              <a:t> на </a:t>
            </a:r>
            <a:r>
              <a:rPr lang="ru-RU" sz="1600" dirty="0" err="1" smtClean="0"/>
              <a:t>своєму</a:t>
            </a:r>
            <a:r>
              <a:rPr lang="ru-RU" sz="1600" dirty="0" smtClean="0"/>
              <a:t> </a:t>
            </a:r>
            <a:r>
              <a:rPr lang="ru-RU" sz="1600" dirty="0" err="1" smtClean="0"/>
              <a:t>офіційному</a:t>
            </a:r>
            <a:r>
              <a:rPr lang="ru-RU" sz="1600" dirty="0" smtClean="0"/>
              <a:t> </a:t>
            </a:r>
            <a:r>
              <a:rPr lang="ru-RU" sz="1600" dirty="0"/>
              <a:t>веб-</a:t>
            </a:r>
            <a:r>
              <a:rPr lang="ru-RU" sz="1600" dirty="0" err="1"/>
              <a:t>сайті</a:t>
            </a:r>
            <a:r>
              <a:rPr lang="ru-RU" sz="1600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/>
              <a:t> </a:t>
            </a:r>
            <a:r>
              <a:rPr lang="ru-RU" sz="1600" b="1" i="1" dirty="0" err="1"/>
              <a:t>Реєстр</a:t>
            </a:r>
            <a:r>
              <a:rPr lang="ru-RU" sz="1600" b="1" i="1" dirty="0"/>
              <a:t> </a:t>
            </a:r>
            <a:r>
              <a:rPr lang="ru-RU" sz="1600" b="1" i="1" dirty="0" smtClean="0"/>
              <a:t>1</a:t>
            </a:r>
            <a:r>
              <a:rPr lang="ru-RU" sz="1600" dirty="0" smtClean="0"/>
              <a:t> -- </a:t>
            </a:r>
            <a:r>
              <a:rPr lang="ru-RU" sz="1600" dirty="0" err="1" smtClean="0"/>
              <a:t>заяв</a:t>
            </a:r>
            <a:r>
              <a:rPr lang="ru-RU" sz="1600" dirty="0" smtClean="0"/>
              <a:t> </a:t>
            </a:r>
            <a:r>
              <a:rPr lang="ru-RU" sz="1600" dirty="0"/>
              <a:t>про </a:t>
            </a:r>
            <a:r>
              <a:rPr lang="ru-RU" sz="1600" dirty="0" err="1"/>
              <a:t>повернення</a:t>
            </a:r>
            <a:r>
              <a:rPr lang="ru-RU" sz="1600" dirty="0"/>
              <a:t> </a:t>
            </a:r>
            <a:r>
              <a:rPr lang="ru-RU" sz="1600" dirty="0" err="1"/>
              <a:t>суми</a:t>
            </a:r>
            <a:r>
              <a:rPr lang="ru-RU" sz="1600" dirty="0"/>
              <a:t> бюджетного </a:t>
            </a:r>
            <a:r>
              <a:rPr lang="ru-RU" sz="1600" dirty="0" err="1"/>
              <a:t>відшкодування</a:t>
            </a:r>
            <a:r>
              <a:rPr lang="ru-RU" sz="1600" dirty="0"/>
              <a:t> </a:t>
            </a:r>
            <a:r>
              <a:rPr lang="ru-RU" sz="1600" dirty="0" err="1"/>
              <a:t>платникам</a:t>
            </a:r>
            <a:r>
              <a:rPr lang="ru-RU" sz="1600" dirty="0"/>
              <a:t> </a:t>
            </a:r>
            <a:r>
              <a:rPr lang="ru-RU" sz="1600" dirty="0" err="1"/>
              <a:t>податку</a:t>
            </a:r>
            <a:r>
              <a:rPr lang="ru-RU" sz="1600" dirty="0"/>
              <a:t>, </a:t>
            </a:r>
            <a:r>
              <a:rPr lang="ru-RU" sz="1600" b="1" i="1" dirty="0" err="1"/>
              <a:t>які</a:t>
            </a:r>
            <a:r>
              <a:rPr lang="ru-RU" sz="1600" b="1" i="1" dirty="0"/>
              <a:t> </a:t>
            </a:r>
            <a:r>
              <a:rPr lang="ru-RU" sz="1600" b="1" i="1" dirty="0" err="1"/>
              <a:t>відповідають</a:t>
            </a:r>
            <a:r>
              <a:rPr lang="ru-RU" sz="1600" b="1" i="1" dirty="0"/>
              <a:t> </a:t>
            </a:r>
            <a:r>
              <a:rPr lang="ru-RU" sz="1600" b="1" i="1" dirty="0" err="1"/>
              <a:t>критеріям</a:t>
            </a:r>
            <a:r>
              <a:rPr lang="ru-RU" sz="1600" dirty="0"/>
              <a:t>, </a:t>
            </a:r>
            <a:r>
              <a:rPr lang="ru-RU" sz="1600" dirty="0" err="1"/>
              <a:t>визначеним</a:t>
            </a:r>
            <a:r>
              <a:rPr lang="ru-RU" sz="1600" dirty="0"/>
              <a:t> пунктом 200.19 </a:t>
            </a:r>
            <a:r>
              <a:rPr lang="ru-RU" sz="1600" dirty="0" err="1"/>
              <a:t>цієї</a:t>
            </a:r>
            <a:r>
              <a:rPr lang="ru-RU" sz="1600" dirty="0"/>
              <a:t> </a:t>
            </a:r>
            <a:r>
              <a:rPr lang="ru-RU" sz="1600" dirty="0" err="1"/>
              <a:t>статті</a:t>
            </a:r>
            <a:r>
              <a:rPr lang="ru-RU" sz="1600" dirty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i="1" dirty="0" err="1" smtClean="0"/>
              <a:t>Реєстр</a:t>
            </a:r>
            <a:r>
              <a:rPr lang="ru-RU" sz="1600" b="1" i="1" dirty="0" smtClean="0"/>
              <a:t> 2</a:t>
            </a:r>
            <a:r>
              <a:rPr lang="ru-RU" sz="1600" dirty="0" smtClean="0"/>
              <a:t> -- </a:t>
            </a:r>
            <a:r>
              <a:rPr lang="ru-RU" sz="1600" dirty="0" err="1" smtClean="0"/>
              <a:t>заяв</a:t>
            </a:r>
            <a:r>
              <a:rPr lang="ru-RU" sz="1600" dirty="0" smtClean="0"/>
              <a:t> </a:t>
            </a:r>
            <a:r>
              <a:rPr lang="ru-RU" sz="1600" dirty="0"/>
              <a:t>про </a:t>
            </a:r>
            <a:r>
              <a:rPr lang="ru-RU" sz="1600" dirty="0" err="1"/>
              <a:t>повернення</a:t>
            </a:r>
            <a:r>
              <a:rPr lang="ru-RU" sz="1600" dirty="0"/>
              <a:t> </a:t>
            </a:r>
            <a:r>
              <a:rPr lang="ru-RU" sz="1600" dirty="0" err="1"/>
              <a:t>суми</a:t>
            </a:r>
            <a:r>
              <a:rPr lang="ru-RU" sz="1600" dirty="0"/>
              <a:t> бюджетного </a:t>
            </a:r>
            <a:r>
              <a:rPr lang="ru-RU" sz="1600" dirty="0" err="1"/>
              <a:t>відшкодування</a:t>
            </a:r>
            <a:r>
              <a:rPr lang="ru-RU" sz="1600" dirty="0"/>
              <a:t> </a:t>
            </a:r>
            <a:r>
              <a:rPr lang="ru-RU" sz="1600" dirty="0" err="1"/>
              <a:t>платникам</a:t>
            </a:r>
            <a:r>
              <a:rPr lang="ru-RU" sz="1600" dirty="0"/>
              <a:t> </a:t>
            </a:r>
            <a:r>
              <a:rPr lang="ru-RU" sz="1600" dirty="0" err="1"/>
              <a:t>податку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b="1" i="1" dirty="0"/>
              <a:t>не </a:t>
            </a:r>
            <a:r>
              <a:rPr lang="ru-RU" sz="1600" dirty="0" err="1"/>
              <a:t>відповідають</a:t>
            </a:r>
            <a:r>
              <a:rPr lang="ru-RU" sz="1600" dirty="0"/>
              <a:t> </a:t>
            </a:r>
            <a:r>
              <a:rPr lang="ru-RU" sz="1600" dirty="0" err="1"/>
              <a:t>критеріям</a:t>
            </a:r>
            <a:r>
              <a:rPr lang="ru-RU" sz="1600" dirty="0"/>
              <a:t>, </a:t>
            </a:r>
            <a:r>
              <a:rPr lang="ru-RU" sz="1600" dirty="0" err="1"/>
              <a:t>визначеним</a:t>
            </a:r>
            <a:r>
              <a:rPr lang="ru-RU" sz="1600" dirty="0"/>
              <a:t> пунктом 200.19 </a:t>
            </a:r>
            <a:r>
              <a:rPr lang="ru-RU" sz="1600" dirty="0" err="1"/>
              <a:t>цієї</a:t>
            </a:r>
            <a:r>
              <a:rPr lang="ru-RU" sz="1600" dirty="0"/>
              <a:t> </a:t>
            </a:r>
            <a:r>
              <a:rPr lang="ru-RU" sz="1600" dirty="0" err="1"/>
              <a:t>статті</a:t>
            </a:r>
            <a:r>
              <a:rPr lang="ru-RU" sz="16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3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u="sng" dirty="0"/>
              <a:t>Заяви про </a:t>
            </a:r>
            <a:r>
              <a:rPr lang="ru-RU" sz="1600" u="sng" dirty="0" err="1" smtClean="0"/>
              <a:t>відшкодування</a:t>
            </a:r>
            <a:r>
              <a:rPr lang="ru-RU" sz="1600" u="sng" dirty="0" smtClean="0"/>
              <a:t> </a:t>
            </a:r>
            <a:r>
              <a:rPr lang="ru-RU" sz="1600" b="1" i="1" u="sng" dirty="0"/>
              <a:t>автоматично</a:t>
            </a:r>
            <a:r>
              <a:rPr lang="ru-RU" sz="1600" u="sng" dirty="0"/>
              <a:t> </a:t>
            </a:r>
            <a:r>
              <a:rPr lang="ru-RU" sz="1600" u="sng" dirty="0" err="1"/>
              <a:t>вносяться</a:t>
            </a:r>
            <a:r>
              <a:rPr lang="ru-RU" sz="1600" u="sng" dirty="0"/>
              <a:t> до </a:t>
            </a:r>
            <a:r>
              <a:rPr lang="ru-RU" sz="1600" u="sng" dirty="0" err="1"/>
              <a:t>відповідного</a:t>
            </a:r>
            <a:r>
              <a:rPr lang="ru-RU" sz="1600" u="sng" dirty="0"/>
              <a:t> </a:t>
            </a:r>
            <a:r>
              <a:rPr lang="ru-RU" sz="1600" u="sng" dirty="0" err="1"/>
              <a:t>Реєстру</a:t>
            </a:r>
            <a:r>
              <a:rPr lang="ru-RU" sz="1600" u="sng" dirty="0"/>
              <a:t> </a:t>
            </a:r>
            <a:r>
              <a:rPr lang="ru-RU" sz="1600" u="sng" dirty="0" err="1" smtClean="0"/>
              <a:t>протягом</a:t>
            </a:r>
            <a:r>
              <a:rPr lang="ru-RU" sz="1600" u="sng" dirty="0" smtClean="0"/>
              <a:t> </a:t>
            </a:r>
            <a:r>
              <a:rPr lang="ru-RU" sz="1600" u="sng" dirty="0" err="1"/>
              <a:t>операційного</a:t>
            </a:r>
            <a:r>
              <a:rPr lang="ru-RU" sz="1600" u="sng" dirty="0"/>
              <a:t> дня </a:t>
            </a:r>
            <a:r>
              <a:rPr lang="ru-RU" sz="1600" u="sng" dirty="0" err="1"/>
              <a:t>їх</a:t>
            </a:r>
            <a:r>
              <a:rPr lang="ru-RU" sz="1600" u="sng" dirty="0"/>
              <a:t> </a:t>
            </a:r>
            <a:r>
              <a:rPr lang="ru-RU" sz="1600" u="sng" dirty="0" err="1"/>
              <a:t>отримання</a:t>
            </a:r>
            <a:r>
              <a:rPr lang="ru-RU" sz="1600" u="sng" dirty="0"/>
              <a:t> у </a:t>
            </a:r>
            <a:r>
              <a:rPr lang="ru-RU" sz="1600" u="sng" dirty="0" err="1"/>
              <a:t>хронологічному</a:t>
            </a:r>
            <a:r>
              <a:rPr lang="ru-RU" sz="1600" u="sng" dirty="0"/>
              <a:t> порядку </a:t>
            </a:r>
            <a:r>
              <a:rPr lang="ru-RU" sz="1600" u="sng" dirty="0" err="1"/>
              <a:t>їх</a:t>
            </a:r>
            <a:r>
              <a:rPr lang="ru-RU" sz="1600" u="sng" dirty="0"/>
              <a:t> </a:t>
            </a:r>
            <a:r>
              <a:rPr lang="ru-RU" sz="1600" u="sng" dirty="0" err="1" smtClean="0"/>
              <a:t>надходження</a:t>
            </a:r>
            <a:r>
              <a:rPr lang="ru-RU" sz="1600" u="sng" dirty="0" smtClean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3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err="1" smtClean="0"/>
              <a:t>Якщо</a:t>
            </a:r>
            <a:r>
              <a:rPr lang="ru-RU" sz="1600" dirty="0" smtClean="0"/>
              <a:t> за </a:t>
            </a:r>
            <a:r>
              <a:rPr lang="ru-RU" sz="1600" dirty="0" err="1"/>
              <a:t>висновком</a:t>
            </a:r>
            <a:r>
              <a:rPr lang="ru-RU" sz="1600" dirty="0"/>
              <a:t> </a:t>
            </a:r>
            <a:r>
              <a:rPr lang="ru-RU" sz="1600" dirty="0" err="1"/>
              <a:t>контролюючого</a:t>
            </a:r>
            <a:r>
              <a:rPr lang="ru-RU" sz="1600" dirty="0"/>
              <a:t> органу </a:t>
            </a:r>
            <a:r>
              <a:rPr lang="ru-RU" sz="1600" dirty="0" err="1" smtClean="0"/>
              <a:t>платник</a:t>
            </a:r>
            <a:r>
              <a:rPr lang="ru-RU" sz="1600" dirty="0" smtClean="0"/>
              <a:t> </a:t>
            </a:r>
            <a:r>
              <a:rPr lang="ru-RU" sz="1600" dirty="0" err="1"/>
              <a:t>податку</a:t>
            </a:r>
            <a:r>
              <a:rPr lang="ru-RU" sz="1600" dirty="0"/>
              <a:t> </a:t>
            </a:r>
            <a:r>
              <a:rPr lang="ru-RU" sz="1600" dirty="0" smtClean="0"/>
              <a:t>не </a:t>
            </a:r>
            <a:r>
              <a:rPr lang="ru-RU" sz="1600" dirty="0" err="1" smtClean="0"/>
              <a:t>відповідає</a:t>
            </a:r>
            <a:r>
              <a:rPr lang="ru-RU" sz="1600" dirty="0" smtClean="0"/>
              <a:t> </a:t>
            </a:r>
            <a:r>
              <a:rPr lang="ru-RU" sz="1600" dirty="0" err="1" smtClean="0"/>
              <a:t>критеріям</a:t>
            </a:r>
            <a:r>
              <a:rPr lang="ru-RU" sz="1600" dirty="0" smtClean="0"/>
              <a:t>, </a:t>
            </a:r>
            <a:r>
              <a:rPr lang="ru-RU" sz="1600" dirty="0" err="1"/>
              <a:t>визначеним</a:t>
            </a:r>
            <a:r>
              <a:rPr lang="ru-RU" sz="1600" dirty="0"/>
              <a:t> пунктом </a:t>
            </a:r>
            <a:r>
              <a:rPr lang="ru-RU" sz="1600" dirty="0" smtClean="0"/>
              <a:t>200.19, </a:t>
            </a:r>
            <a:r>
              <a:rPr lang="ru-RU" sz="1600" dirty="0" err="1" smtClean="0"/>
              <a:t>такий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контролюючий</a:t>
            </a:r>
            <a:r>
              <a:rPr lang="ru-RU" sz="1600" dirty="0" smtClean="0"/>
              <a:t> </a:t>
            </a:r>
            <a:r>
              <a:rPr lang="ru-RU" sz="1600" dirty="0"/>
              <a:t>орган </a:t>
            </a:r>
            <a:r>
              <a:rPr lang="ru-RU" sz="1600" dirty="0" err="1"/>
              <a:t>зобов'язаний</a:t>
            </a:r>
            <a:r>
              <a:rPr lang="ru-RU" sz="1600" dirty="0"/>
              <a:t> </a:t>
            </a:r>
            <a:r>
              <a:rPr lang="ru-RU" sz="1600" dirty="0" err="1"/>
              <a:t>протягом</a:t>
            </a:r>
            <a:r>
              <a:rPr lang="ru-RU" sz="1600" dirty="0"/>
              <a:t> </a:t>
            </a:r>
            <a:r>
              <a:rPr lang="ru-RU" sz="1600" b="1" i="1" dirty="0"/>
              <a:t>17 </a:t>
            </a:r>
            <a:r>
              <a:rPr lang="ru-RU" sz="1600" b="1" i="1" dirty="0" err="1"/>
              <a:t>календарних</a:t>
            </a:r>
            <a:r>
              <a:rPr lang="ru-RU" sz="1600" b="1" i="1" dirty="0"/>
              <a:t> </a:t>
            </a:r>
            <a:r>
              <a:rPr lang="ru-RU" sz="1600" b="1" i="1" dirty="0" err="1"/>
              <a:t>днів</a:t>
            </a:r>
            <a:r>
              <a:rPr lang="ru-RU" sz="1600" dirty="0"/>
              <a:t> </a:t>
            </a:r>
            <a:r>
              <a:rPr lang="ru-RU" sz="1600" dirty="0" smtClean="0"/>
              <a:t>(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u="sng" dirty="0"/>
              <a:t>граничного </a:t>
            </a:r>
            <a:r>
              <a:rPr lang="ru-RU" sz="1400" u="sng" dirty="0" err="1"/>
              <a:t>терміну</a:t>
            </a:r>
            <a:r>
              <a:rPr lang="ru-RU" sz="1400" u="sng" dirty="0"/>
              <a:t> </a:t>
            </a:r>
            <a:r>
              <a:rPr lang="ru-RU" sz="1400" u="sng" dirty="0" err="1"/>
              <a:t>подачі</a:t>
            </a:r>
            <a:r>
              <a:rPr lang="ru-RU" sz="1400" u="sng" dirty="0"/>
              <a:t> </a:t>
            </a:r>
            <a:r>
              <a:rPr lang="ru-RU" sz="1400" u="sng" dirty="0" err="1" smtClean="0"/>
              <a:t>звітності</a:t>
            </a:r>
            <a:r>
              <a:rPr lang="ru-RU" sz="1600" dirty="0" smtClean="0"/>
              <a:t>) </a:t>
            </a:r>
            <a:r>
              <a:rPr lang="ru-RU" sz="1600" dirty="0" err="1"/>
              <a:t>направити</a:t>
            </a:r>
            <a:r>
              <a:rPr lang="ru-RU" sz="1600" dirty="0"/>
              <a:t> </a:t>
            </a:r>
            <a:r>
              <a:rPr lang="ru-RU" sz="1600" dirty="0" err="1"/>
              <a:t>платнику</a:t>
            </a:r>
            <a:r>
              <a:rPr lang="ru-RU" sz="1600" dirty="0"/>
              <a:t> </a:t>
            </a:r>
            <a:r>
              <a:rPr lang="ru-RU" sz="1600" dirty="0" err="1"/>
              <a:t>податку</a:t>
            </a:r>
            <a:r>
              <a:rPr lang="ru-RU" sz="1600" dirty="0"/>
              <a:t> </a:t>
            </a:r>
            <a:r>
              <a:rPr lang="ru-RU" sz="1600" b="1" i="1" dirty="0" err="1"/>
              <a:t>рішення</a:t>
            </a:r>
            <a:r>
              <a:rPr lang="ru-RU" sz="1600" b="1" i="1" dirty="0"/>
              <a:t> про </a:t>
            </a:r>
            <a:r>
              <a:rPr lang="ru-RU" sz="1600" b="1" i="1" dirty="0" err="1"/>
              <a:t>таку</a:t>
            </a:r>
            <a:r>
              <a:rPr lang="ru-RU" sz="1600" b="1" i="1" dirty="0"/>
              <a:t> </a:t>
            </a:r>
            <a:r>
              <a:rPr lang="ru-RU" sz="1600" b="1" i="1" dirty="0" err="1"/>
              <a:t>невідповідність</a:t>
            </a:r>
            <a:r>
              <a:rPr lang="ru-RU" sz="1600" b="1" i="1" dirty="0"/>
              <a:t> та </a:t>
            </a:r>
            <a:r>
              <a:rPr lang="ru-RU" sz="1600" b="1" i="1" dirty="0" err="1"/>
              <a:t>надати</a:t>
            </a:r>
            <a:r>
              <a:rPr lang="ru-RU" sz="1600" b="1" i="1" dirty="0"/>
              <a:t> </a:t>
            </a:r>
            <a:r>
              <a:rPr lang="ru-RU" sz="1600" b="1" i="1" dirty="0" err="1"/>
              <a:t>детальні</a:t>
            </a:r>
            <a:r>
              <a:rPr lang="ru-RU" sz="1600" b="1" i="1" dirty="0"/>
              <a:t> </a:t>
            </a:r>
            <a:r>
              <a:rPr lang="ru-RU" sz="1600" b="1" i="1" dirty="0" err="1"/>
              <a:t>пояснення</a:t>
            </a:r>
            <a:r>
              <a:rPr lang="ru-RU" sz="1600" b="1" i="1" dirty="0"/>
              <a:t> і </a:t>
            </a:r>
            <a:r>
              <a:rPr lang="ru-RU" sz="1600" b="1" i="1" dirty="0" err="1"/>
              <a:t>розрахунки</a:t>
            </a:r>
            <a:r>
              <a:rPr lang="ru-RU" sz="1600" b="1" i="1" dirty="0"/>
              <a:t> </a:t>
            </a:r>
            <a:r>
              <a:rPr lang="ru-RU" sz="1600" dirty="0"/>
              <a:t>за </a:t>
            </a:r>
            <a:r>
              <a:rPr lang="ru-RU" sz="1600" dirty="0" err="1"/>
              <a:t>критеріями</a:t>
            </a:r>
            <a:r>
              <a:rPr lang="ru-RU" sz="1600" dirty="0"/>
              <a:t>, </a:t>
            </a:r>
            <a:r>
              <a:rPr lang="ru-RU" sz="1600" dirty="0" err="1"/>
              <a:t>значення</a:t>
            </a:r>
            <a:r>
              <a:rPr lang="ru-RU" sz="1600" dirty="0"/>
              <a:t> </a:t>
            </a:r>
            <a:r>
              <a:rPr lang="ru-RU" sz="1600" dirty="0" err="1"/>
              <a:t>яких</a:t>
            </a:r>
            <a:r>
              <a:rPr lang="ru-RU" sz="1600" dirty="0"/>
              <a:t> не </a:t>
            </a:r>
            <a:r>
              <a:rPr lang="ru-RU" sz="1600" dirty="0" err="1"/>
              <a:t>дотримано</a:t>
            </a:r>
            <a:r>
              <a:rPr lang="ru-RU" sz="1600" dirty="0"/>
              <a:t>. </a:t>
            </a:r>
            <a:r>
              <a:rPr lang="ru-RU" sz="1600" dirty="0" err="1"/>
              <a:t>Відповідне</a:t>
            </a:r>
            <a:r>
              <a:rPr lang="ru-RU" sz="1600" dirty="0"/>
              <a:t> </a:t>
            </a:r>
            <a:r>
              <a:rPr lang="ru-RU" sz="1600" dirty="0" err="1"/>
              <a:t>рішення</a:t>
            </a:r>
            <a:r>
              <a:rPr lang="ru-RU" sz="1600" dirty="0"/>
              <a:t> </a:t>
            </a:r>
            <a:r>
              <a:rPr lang="ru-RU" sz="1600" dirty="0" err="1"/>
              <a:t>може</a:t>
            </a:r>
            <a:r>
              <a:rPr lang="ru-RU" sz="1600" dirty="0"/>
              <a:t> бути </a:t>
            </a:r>
            <a:r>
              <a:rPr lang="ru-RU" sz="1600" dirty="0" err="1"/>
              <a:t>оскаржене</a:t>
            </a:r>
            <a:r>
              <a:rPr lang="ru-RU" sz="1600" dirty="0"/>
              <a:t> </a:t>
            </a:r>
            <a:r>
              <a:rPr lang="ru-RU" sz="1600" dirty="0" err="1"/>
              <a:t>платником</a:t>
            </a:r>
            <a:r>
              <a:rPr lang="ru-RU" sz="1600" dirty="0"/>
              <a:t> </a:t>
            </a:r>
            <a:r>
              <a:rPr lang="ru-RU" sz="1600" dirty="0" err="1"/>
              <a:t>податку</a:t>
            </a:r>
            <a:r>
              <a:rPr lang="ru-RU" sz="1600" dirty="0"/>
              <a:t> у </a:t>
            </a:r>
            <a:r>
              <a:rPr lang="ru-RU" sz="1600" dirty="0" err="1"/>
              <a:t>встановленому</a:t>
            </a:r>
            <a:r>
              <a:rPr lang="ru-RU" sz="1600" dirty="0"/>
              <a:t> порядку.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err="1" smtClean="0"/>
              <a:t>Якщо</a:t>
            </a:r>
            <a:r>
              <a:rPr lang="ru-RU" sz="1600" dirty="0" smtClean="0"/>
              <a:t> у </a:t>
            </a:r>
            <a:r>
              <a:rPr lang="ru-RU" sz="1600" dirty="0" err="1"/>
              <a:t>встановлений</a:t>
            </a:r>
            <a:r>
              <a:rPr lang="ru-RU" sz="1600" dirty="0"/>
              <a:t> </a:t>
            </a:r>
            <a:r>
              <a:rPr lang="ru-RU" sz="1600" dirty="0" err="1"/>
              <a:t>термін</a:t>
            </a:r>
            <a:r>
              <a:rPr lang="ru-RU" sz="1600" dirty="0"/>
              <a:t> </a:t>
            </a:r>
            <a:r>
              <a:rPr lang="ru-RU" sz="1600" dirty="0" err="1" smtClean="0"/>
              <a:t>рішення</a:t>
            </a:r>
            <a:r>
              <a:rPr lang="ru-RU" sz="1600" dirty="0" smtClean="0"/>
              <a:t> не </a:t>
            </a:r>
            <a:r>
              <a:rPr lang="ru-RU" sz="1600" dirty="0" err="1" smtClean="0"/>
              <a:t>надіслане</a:t>
            </a:r>
            <a:r>
              <a:rPr lang="ru-RU" sz="1600" dirty="0" smtClean="0"/>
              <a:t>, </a:t>
            </a:r>
            <a:r>
              <a:rPr lang="ru-RU" sz="1600" dirty="0" err="1"/>
              <a:t>вважається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такий</a:t>
            </a:r>
            <a:r>
              <a:rPr lang="ru-RU" sz="1600" dirty="0"/>
              <a:t> </a:t>
            </a:r>
            <a:r>
              <a:rPr lang="ru-RU" sz="1600" dirty="0" err="1"/>
              <a:t>платник</a:t>
            </a:r>
            <a:r>
              <a:rPr lang="ru-RU" sz="1600" dirty="0"/>
              <a:t> </a:t>
            </a:r>
            <a:r>
              <a:rPr lang="ru-RU" sz="1600" dirty="0" err="1"/>
              <a:t>відповідає</a:t>
            </a:r>
            <a:r>
              <a:rPr lang="ru-RU" sz="1600" dirty="0"/>
              <a:t> </a:t>
            </a:r>
            <a:r>
              <a:rPr lang="ru-RU" sz="1600" dirty="0" err="1"/>
              <a:t>критеріям</a:t>
            </a:r>
            <a:r>
              <a:rPr lang="ru-RU" sz="1600" dirty="0"/>
              <a:t>, </a:t>
            </a:r>
            <a:r>
              <a:rPr lang="ru-RU" sz="1600" dirty="0" err="1"/>
              <a:t>визначеним</a:t>
            </a:r>
            <a:r>
              <a:rPr lang="ru-RU" sz="1600" dirty="0"/>
              <a:t> пунктом </a:t>
            </a:r>
            <a:r>
              <a:rPr lang="ru-RU" sz="1600" dirty="0" smtClean="0"/>
              <a:t>200.19.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err="1"/>
              <a:t>Згідно</a:t>
            </a:r>
            <a:r>
              <a:rPr lang="ru-RU" sz="1600" dirty="0"/>
              <a:t> Проекту</a:t>
            </a:r>
            <a:r>
              <a:rPr lang="uk-UA" sz="1600" dirty="0"/>
              <a:t> Постанови КМУ "Про затвердження порядку ведення та форми реєстрів заяв про повернення суми бюджетного відшкодування податку на додану </a:t>
            </a:r>
            <a:r>
              <a:rPr lang="uk-UA" sz="1600" dirty="0" smtClean="0"/>
              <a:t>вартість«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/>
              <a:t>Заява про </a:t>
            </a:r>
            <a:r>
              <a:rPr lang="uk-UA" sz="1600" dirty="0" smtClean="0"/>
              <a:t>відшкодування, </a:t>
            </a:r>
            <a:r>
              <a:rPr lang="uk-UA" sz="1600" dirty="0"/>
              <a:t>попередньо включена до Реєстру 1, платників податку, які, не відповідають критеріям,  виключається з Реєстру 1 та </a:t>
            </a:r>
            <a:r>
              <a:rPr lang="uk-UA" sz="1600" u="sng" dirty="0"/>
              <a:t>включається до Реєстру </a:t>
            </a:r>
            <a:r>
              <a:rPr lang="uk-UA" sz="1600" dirty="0"/>
              <a:t>2 </a:t>
            </a:r>
            <a:r>
              <a:rPr lang="uk-UA" sz="1600" b="1" i="1" dirty="0"/>
              <a:t>за датою направлення</a:t>
            </a:r>
            <a:r>
              <a:rPr lang="uk-UA" sz="1600" dirty="0"/>
              <a:t> </a:t>
            </a:r>
            <a:r>
              <a:rPr lang="uk-UA" sz="1600" b="1" i="1" dirty="0"/>
              <a:t>рішення  про невідповідність</a:t>
            </a:r>
            <a:r>
              <a:rPr lang="uk-UA" sz="1600" dirty="0"/>
              <a:t> платника податку </a:t>
            </a:r>
            <a:r>
              <a:rPr lang="uk-UA" sz="1600" dirty="0" smtClean="0"/>
              <a:t>критеріям.</a:t>
            </a:r>
            <a:endParaRPr lang="uk-UA" sz="1600" dirty="0"/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18260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811981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1600" b="1" i="1" dirty="0">
                <a:latin typeface="+mn-lt"/>
                <a:ea typeface="+mn-ea"/>
                <a:cs typeface="+mn-cs"/>
              </a:rPr>
              <a:t>П</a:t>
            </a:r>
            <a:r>
              <a:rPr lang="uk-UA" sz="1600" b="1" i="1" dirty="0" smtClean="0">
                <a:latin typeface="+mn-lt"/>
                <a:ea typeface="+mn-ea"/>
                <a:cs typeface="+mn-cs"/>
              </a:rPr>
              <a:t>раво на отримання бюджетного відшкодування</a:t>
            </a:r>
            <a:endParaRPr lang="uk-UA" sz="1600" b="1" i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1124743"/>
            <a:ext cx="8568952" cy="5328593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Отримання </a:t>
            </a:r>
            <a:r>
              <a:rPr lang="uk-UA" sz="1600" dirty="0"/>
              <a:t>бюджетного відшкодування нерозривно пов’язано із </a:t>
            </a:r>
            <a:r>
              <a:rPr lang="uk-UA" sz="1600" b="1" dirty="0"/>
              <a:t>виникненням права на таке отримання</a:t>
            </a:r>
            <a:r>
              <a:rPr lang="uk-UA" sz="1600" dirty="0"/>
              <a:t>, згідно норм статті 200 ПКУ</a:t>
            </a:r>
            <a:r>
              <a:rPr lang="uk-UA" sz="16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Але норми п.200.5 ст.200 ПКУ, що встановлювали критерії осіб, що не мають право на отримання бюджетного відшкодування </a:t>
            </a:r>
            <a:r>
              <a:rPr lang="uk-UA" sz="1600" b="1" dirty="0" smtClean="0"/>
              <a:t>скасовані</a:t>
            </a:r>
            <a:r>
              <a:rPr lang="uk-UA" sz="1600" dirty="0" smtClean="0"/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ctr">
              <a:spcBef>
                <a:spcPts val="0"/>
              </a:spcBef>
              <a:buNone/>
            </a:pPr>
            <a:r>
              <a:rPr lang="uk-UA" sz="1600" b="1" i="1" dirty="0" smtClean="0"/>
              <a:t>Які наслідки відсутності такого права?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Згідно </a:t>
            </a:r>
            <a:r>
              <a:rPr lang="uk-UA" sz="1600" dirty="0"/>
              <a:t>п «</a:t>
            </a:r>
            <a:r>
              <a:rPr lang="ru-RU" sz="1600" dirty="0"/>
              <a:t>в</a:t>
            </a:r>
            <a:r>
              <a:rPr lang="uk-UA" sz="1600" dirty="0"/>
              <a:t>» п.200.14 ст.200 ПКУ: «у разі з'ясування за результатами проведення перевірок </a:t>
            </a:r>
            <a:r>
              <a:rPr lang="uk-UA" sz="1600" b="1" dirty="0"/>
              <a:t>факту, за яким платник податку </a:t>
            </a:r>
            <a:r>
              <a:rPr lang="uk-UA" sz="1600" b="1" u="sng" dirty="0"/>
              <a:t>не має права </a:t>
            </a:r>
            <a:r>
              <a:rPr lang="uk-UA" sz="1600" b="1" dirty="0"/>
              <a:t>на отримання бюджетного відшкодування</a:t>
            </a:r>
            <a:r>
              <a:rPr lang="uk-UA" sz="1600" dirty="0"/>
              <a:t>, контролюючий орган надсилає платнику податку </a:t>
            </a:r>
            <a:r>
              <a:rPr lang="uk-UA" sz="1600" b="1" i="1" dirty="0"/>
              <a:t>податкове повідомлення, в якому зазначаються підстави </a:t>
            </a:r>
            <a:r>
              <a:rPr lang="uk-UA" sz="1600" b="1" i="1" u="sng" dirty="0"/>
              <a:t>відмови</a:t>
            </a:r>
            <a:r>
              <a:rPr lang="uk-UA" sz="1600" u="sng" dirty="0"/>
              <a:t> в наданні бюджетного відшкодування</a:t>
            </a:r>
            <a:r>
              <a:rPr lang="uk-UA" sz="1600" dirty="0"/>
              <a:t>».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Постає </a:t>
            </a:r>
            <a:r>
              <a:rPr lang="uk-UA" sz="1600" dirty="0"/>
              <a:t>питання «Що вважати виникненням права на бюджетне відшкодування?» Чи достатнім буде:</a:t>
            </a:r>
          </a:p>
          <a:p>
            <a:pPr algn="just">
              <a:spcBef>
                <a:spcPts val="0"/>
              </a:spcBef>
            </a:pPr>
            <a:r>
              <a:rPr lang="uk-UA" sz="1600" dirty="0"/>
              <a:t>наявності </a:t>
            </a:r>
            <a:r>
              <a:rPr lang="uk-UA" sz="1600" b="1" i="1" dirty="0"/>
              <a:t>від’ємного </a:t>
            </a:r>
            <a:r>
              <a:rPr lang="uk-UA" sz="1600" b="1" i="1" dirty="0" smtClean="0"/>
              <a:t>значення</a:t>
            </a:r>
            <a:r>
              <a:rPr lang="uk-UA" sz="1600" dirty="0" smtClean="0"/>
              <a:t>,</a:t>
            </a:r>
            <a:endParaRPr lang="uk-UA" sz="1600" dirty="0"/>
          </a:p>
          <a:p>
            <a:pPr algn="just">
              <a:spcBef>
                <a:spcPts val="0"/>
              </a:spcBef>
            </a:pPr>
            <a:r>
              <a:rPr lang="uk-UA" sz="1600" b="1" i="1" dirty="0"/>
              <a:t>факту сплати </a:t>
            </a:r>
            <a:r>
              <a:rPr lang="uk-UA" sz="1600" dirty="0"/>
              <a:t>сум податку постачальникам або до </a:t>
            </a:r>
            <a:r>
              <a:rPr lang="uk-UA" sz="1600" dirty="0" smtClean="0"/>
              <a:t>Бюджету,</a:t>
            </a:r>
            <a:endParaRPr lang="uk-UA" sz="1600" dirty="0"/>
          </a:p>
          <a:p>
            <a:pPr algn="just">
              <a:spcBef>
                <a:spcPts val="0"/>
              </a:spcBef>
            </a:pPr>
            <a:r>
              <a:rPr lang="uk-UA" sz="1600" dirty="0" smtClean="0"/>
              <a:t>відповідності </a:t>
            </a:r>
            <a:r>
              <a:rPr lang="uk-UA" sz="1600" dirty="0"/>
              <a:t>сплачених сум сумі, обчисленій за формулою </a:t>
            </a:r>
            <a:r>
              <a:rPr lang="uk-UA" sz="1600" b="1" i="1" dirty="0" smtClean="0"/>
              <a:t>п.200-1.3</a:t>
            </a:r>
            <a:r>
              <a:rPr lang="uk-UA" sz="1600" b="1" i="1" dirty="0"/>
              <a:t> </a:t>
            </a:r>
            <a:r>
              <a:rPr lang="uk-UA" sz="1600" dirty="0"/>
              <a:t>на момент отримання звітності контролюючим органом</a:t>
            </a:r>
            <a:r>
              <a:rPr lang="uk-UA" sz="16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1600" b="1" i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b="1" i="1" dirty="0" smtClean="0"/>
              <a:t>Нормативні акти відповіді на це питання не дають.</a:t>
            </a:r>
            <a:endParaRPr lang="uk-UA" sz="1600" b="1" i="1" dirty="0"/>
          </a:p>
          <a:p>
            <a:pPr marL="0" indent="0" algn="just">
              <a:buNone/>
            </a:pPr>
            <a:endParaRPr lang="ru-RU" sz="1600" dirty="0" smtClean="0"/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8439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811981"/>
          </a:xfrm>
        </p:spPr>
        <p:txBody>
          <a:bodyPr/>
          <a:lstStyle/>
          <a:p>
            <a:r>
              <a:rPr lang="uk-UA" sz="1600" dirty="0">
                <a:latin typeface="+mn-lt"/>
                <a:ea typeface="+mn-ea"/>
                <a:cs typeface="+mn-cs"/>
              </a:rPr>
              <a:t>Повернення бюджетного відшкодування здійснюється виключно щодо </a:t>
            </a:r>
            <a:r>
              <a:rPr lang="uk-UA" sz="1600" b="1" i="1" u="sng" dirty="0" smtClean="0">
                <a:latin typeface="+mn-lt"/>
                <a:ea typeface="+mn-ea"/>
                <a:cs typeface="+mn-cs"/>
              </a:rPr>
              <a:t>узгоджених</a:t>
            </a:r>
            <a:r>
              <a:rPr lang="uk-UA" sz="1600" dirty="0">
                <a:latin typeface="+mn-lt"/>
                <a:ea typeface="+mn-ea"/>
                <a:cs typeface="+mn-cs"/>
              </a:rPr>
              <a:t> </a:t>
            </a:r>
            <a:r>
              <a:rPr lang="uk-UA" sz="1600" dirty="0" smtClean="0">
                <a:latin typeface="+mn-lt"/>
                <a:ea typeface="+mn-ea"/>
                <a:cs typeface="+mn-cs"/>
              </a:rPr>
              <a:t>сум. Суми</a:t>
            </a:r>
            <a:r>
              <a:rPr lang="uk-UA" sz="1600" dirty="0">
                <a:latin typeface="+mn-lt"/>
                <a:ea typeface="+mn-ea"/>
                <a:cs typeface="+mn-cs"/>
              </a:rPr>
              <a:t> узгоджуються за результатами </a:t>
            </a:r>
            <a:r>
              <a:rPr lang="uk-UA" sz="1600" dirty="0" smtClean="0">
                <a:latin typeface="+mn-lt"/>
                <a:ea typeface="+mn-ea"/>
                <a:cs typeface="+mn-cs"/>
              </a:rPr>
              <a:t>перевірки, </a:t>
            </a:r>
            <a:r>
              <a:rPr lang="uk-UA" sz="1600" u="sng" dirty="0" smtClean="0">
                <a:latin typeface="+mn-lt"/>
                <a:ea typeface="+mn-ea"/>
                <a:cs typeface="+mn-cs"/>
              </a:rPr>
              <a:t>незалежно від Реєстру</a:t>
            </a:r>
            <a:r>
              <a:rPr lang="uk-UA" sz="1600" dirty="0" smtClean="0">
                <a:latin typeface="+mn-lt"/>
                <a:ea typeface="+mn-ea"/>
                <a:cs typeface="+mn-cs"/>
              </a:rPr>
              <a:t>.</a:t>
            </a:r>
            <a:r>
              <a:rPr lang="uk-UA" sz="1600" dirty="0">
                <a:latin typeface="+mn-lt"/>
                <a:ea typeface="+mn-ea"/>
                <a:cs typeface="+mn-cs"/>
              </a:rPr>
              <a:t> </a:t>
            </a:r>
            <a:endParaRPr lang="ru-RU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1052736"/>
            <a:ext cx="8568952" cy="5472608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b="1" i="1" dirty="0" err="1" smtClean="0"/>
              <a:t>Камеральна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перевірка</a:t>
            </a:r>
            <a:r>
              <a:rPr lang="ru-RU" sz="1600" dirty="0" smtClean="0"/>
              <a:t> (</a:t>
            </a:r>
            <a:r>
              <a:rPr lang="ru-RU" sz="1600" i="1" u="sng" dirty="0" err="1" smtClean="0"/>
              <a:t>даних</a:t>
            </a:r>
            <a:r>
              <a:rPr lang="ru-RU" sz="1600" i="1" u="sng" dirty="0" smtClean="0"/>
              <a:t> </a:t>
            </a:r>
            <a:r>
              <a:rPr lang="ru-RU" sz="1600" i="1" u="sng" dirty="0" err="1" smtClean="0"/>
              <a:t>заявлених</a:t>
            </a:r>
            <a:r>
              <a:rPr lang="ru-RU" sz="1600" i="1" u="sng" dirty="0" smtClean="0"/>
              <a:t> в </a:t>
            </a:r>
            <a:r>
              <a:rPr lang="ru-RU" sz="1600" i="1" u="sng" dirty="0" err="1" smtClean="0"/>
              <a:t>декларації</a:t>
            </a:r>
            <a:r>
              <a:rPr lang="ru-RU" sz="1600" dirty="0" smtClean="0"/>
              <a:t>) проводиться </a:t>
            </a:r>
            <a:r>
              <a:rPr lang="ru-RU" sz="1600" dirty="0" err="1" smtClean="0"/>
              <a:t>протягом</a:t>
            </a:r>
            <a:r>
              <a:rPr lang="ru-RU" sz="1600" dirty="0" smtClean="0"/>
              <a:t> </a:t>
            </a:r>
            <a:r>
              <a:rPr lang="ru-RU" sz="1600" dirty="0"/>
              <a:t>30 </a:t>
            </a:r>
            <a:r>
              <a:rPr lang="ru-RU" sz="1600" dirty="0" err="1"/>
              <a:t>календарних</a:t>
            </a:r>
            <a:r>
              <a:rPr lang="ru-RU" sz="1600" dirty="0"/>
              <a:t> </a:t>
            </a:r>
            <a:r>
              <a:rPr lang="ru-RU" sz="1600" dirty="0" err="1"/>
              <a:t>днів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настають</a:t>
            </a:r>
            <a:r>
              <a:rPr lang="ru-RU" sz="1600" dirty="0"/>
              <a:t> за </a:t>
            </a:r>
            <a:r>
              <a:rPr lang="ru-RU" sz="1600" dirty="0" err="1"/>
              <a:t>граничним</a:t>
            </a:r>
            <a:r>
              <a:rPr lang="ru-RU" sz="1600" dirty="0"/>
              <a:t> </a:t>
            </a:r>
            <a:r>
              <a:rPr lang="ru-RU" sz="1600" dirty="0" err="1"/>
              <a:t>терміном</a:t>
            </a:r>
            <a:r>
              <a:rPr lang="ru-RU" sz="1600" dirty="0"/>
              <a:t> </a:t>
            </a:r>
            <a:r>
              <a:rPr lang="ru-RU" sz="1600" dirty="0" err="1"/>
              <a:t>отримання</a:t>
            </a:r>
            <a:r>
              <a:rPr lang="ru-RU" sz="1600" dirty="0"/>
              <a:t> </a:t>
            </a:r>
            <a:r>
              <a:rPr lang="ru-RU" sz="1600" dirty="0" err="1"/>
              <a:t>податкової</a:t>
            </a:r>
            <a:r>
              <a:rPr lang="ru-RU" sz="1600" dirty="0"/>
              <a:t> </a:t>
            </a:r>
            <a:r>
              <a:rPr lang="ru-RU" sz="1600" dirty="0" err="1" smtClean="0"/>
              <a:t>декларації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i="1" dirty="0" smtClean="0"/>
              <a:t>Документальна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перевірка</a:t>
            </a:r>
            <a:r>
              <a:rPr lang="ru-RU" sz="1600" dirty="0" smtClean="0"/>
              <a:t> проводиться </a:t>
            </a:r>
            <a:r>
              <a:rPr lang="ru-RU" sz="1600" dirty="0"/>
              <a:t>в </a:t>
            </a:r>
            <a:r>
              <a:rPr lang="ru-RU" sz="1600" dirty="0" err="1"/>
              <a:t>разі</a:t>
            </a:r>
            <a:r>
              <a:rPr lang="ru-RU" sz="1600" dirty="0"/>
              <a:t>, 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розрахунок</a:t>
            </a:r>
            <a:r>
              <a:rPr lang="ru-RU" sz="1600" dirty="0"/>
              <a:t> </a:t>
            </a:r>
            <a:r>
              <a:rPr lang="ru-RU" sz="1600" dirty="0" err="1"/>
              <a:t>суми</a:t>
            </a:r>
            <a:r>
              <a:rPr lang="ru-RU" sz="1600" dirty="0"/>
              <a:t> бюджетного </a:t>
            </a:r>
            <a:r>
              <a:rPr lang="ru-RU" sz="1600" dirty="0" err="1"/>
              <a:t>відшкодування</a:t>
            </a:r>
            <a:r>
              <a:rPr lang="ru-RU" sz="1600" dirty="0"/>
              <a:t> </a:t>
            </a:r>
            <a:r>
              <a:rPr lang="ru-RU" sz="1600" dirty="0" err="1"/>
              <a:t>було</a:t>
            </a:r>
            <a:r>
              <a:rPr lang="ru-RU" sz="1600" dirty="0"/>
              <a:t> </a:t>
            </a:r>
            <a:r>
              <a:rPr lang="ru-RU" sz="1600" dirty="0" err="1"/>
              <a:t>зроблено</a:t>
            </a:r>
            <a:r>
              <a:rPr lang="ru-RU" sz="1600" dirty="0"/>
              <a:t> за </a:t>
            </a:r>
            <a:r>
              <a:rPr lang="ru-RU" sz="1600" dirty="0" err="1"/>
              <a:t>рахунок</a:t>
            </a:r>
            <a:r>
              <a:rPr lang="ru-RU" sz="1600" dirty="0"/>
              <a:t> </a:t>
            </a:r>
            <a:r>
              <a:rPr lang="ru-RU" sz="1600" dirty="0" err="1"/>
              <a:t>від'ємного</a:t>
            </a:r>
            <a:r>
              <a:rPr lang="ru-RU" sz="1600" dirty="0"/>
              <a:t> </a:t>
            </a:r>
            <a:r>
              <a:rPr lang="ru-RU" sz="1600" dirty="0" err="1"/>
              <a:t>значення</a:t>
            </a:r>
            <a:r>
              <a:rPr lang="ru-RU" sz="1600" dirty="0"/>
              <a:t>, </a:t>
            </a:r>
            <a:r>
              <a:rPr lang="ru-RU" sz="1600" dirty="0" err="1"/>
              <a:t>сформованого</a:t>
            </a:r>
            <a:r>
              <a:rPr lang="ru-RU" sz="1600" dirty="0"/>
              <a:t> за </a:t>
            </a:r>
            <a:r>
              <a:rPr lang="ru-RU" sz="1600" dirty="0" err="1"/>
              <a:t>операціями</a:t>
            </a:r>
            <a:r>
              <a:rPr lang="ru-RU" sz="1600" dirty="0"/>
              <a:t>:</a:t>
            </a:r>
          </a:p>
          <a:p>
            <a:pPr indent="457200" algn="just">
              <a:spcBef>
                <a:spcPts val="0"/>
              </a:spcBef>
            </a:pPr>
            <a:r>
              <a:rPr lang="ru-RU" sz="1600" dirty="0"/>
              <a:t>за </a:t>
            </a:r>
            <a:r>
              <a:rPr lang="ru-RU" sz="1600" dirty="0" err="1"/>
              <a:t>періоди</a:t>
            </a:r>
            <a:r>
              <a:rPr lang="ru-RU" sz="1600" dirty="0"/>
              <a:t> </a:t>
            </a:r>
            <a:r>
              <a:rPr lang="ru-RU" sz="1600" u="sng" dirty="0"/>
              <a:t>до 1 </a:t>
            </a:r>
            <a:r>
              <a:rPr lang="ru-RU" sz="1600" u="sng" dirty="0" err="1"/>
              <a:t>липня</a:t>
            </a:r>
            <a:r>
              <a:rPr lang="ru-RU" sz="1600" u="sng" dirty="0"/>
              <a:t> 2015 року, </a:t>
            </a:r>
            <a:r>
              <a:rPr lang="ru-RU" sz="1600" u="sng" dirty="0" err="1"/>
              <a:t>що</a:t>
            </a:r>
            <a:r>
              <a:rPr lang="ru-RU" sz="1600" u="sng" dirty="0"/>
              <a:t> не </a:t>
            </a:r>
            <a:r>
              <a:rPr lang="ru-RU" sz="1600" u="sng" dirty="0" err="1"/>
              <a:t>підтверджені</a:t>
            </a:r>
            <a:r>
              <a:rPr lang="ru-RU" sz="1600" u="sng" dirty="0"/>
              <a:t> </a:t>
            </a:r>
            <a:r>
              <a:rPr lang="ru-RU" sz="1600" u="sng" dirty="0" err="1"/>
              <a:t>документальними</a:t>
            </a:r>
            <a:r>
              <a:rPr lang="ru-RU" sz="1600" u="sng" dirty="0"/>
              <a:t> </a:t>
            </a:r>
            <a:r>
              <a:rPr lang="ru-RU" sz="1600" u="sng" dirty="0" err="1"/>
              <a:t>перевірками</a:t>
            </a:r>
            <a:r>
              <a:rPr lang="ru-RU" sz="1600" dirty="0"/>
              <a:t>;</a:t>
            </a:r>
          </a:p>
          <a:p>
            <a:pPr indent="457200" algn="just">
              <a:spcBef>
                <a:spcPts val="0"/>
              </a:spcBef>
            </a:pPr>
            <a:r>
              <a:rPr lang="ru-RU" sz="1600" dirty="0"/>
              <a:t>з </a:t>
            </a:r>
            <a:r>
              <a:rPr lang="ru-RU" sz="1600" dirty="0" err="1"/>
              <a:t>придбання</a:t>
            </a:r>
            <a:r>
              <a:rPr lang="ru-RU" sz="1600" dirty="0"/>
              <a:t> </a:t>
            </a:r>
            <a:r>
              <a:rPr lang="ru-RU" sz="1600" dirty="0" err="1"/>
              <a:t>товарів</a:t>
            </a:r>
            <a:r>
              <a:rPr lang="ru-RU" sz="1600" dirty="0"/>
              <a:t>/</a:t>
            </a:r>
            <a:r>
              <a:rPr lang="ru-RU" sz="1600" dirty="0" err="1"/>
              <a:t>послуг</a:t>
            </a:r>
            <a:r>
              <a:rPr lang="ru-RU" sz="1600" dirty="0"/>
              <a:t> у </a:t>
            </a:r>
            <a:r>
              <a:rPr lang="ru-RU" sz="1600" dirty="0" err="1"/>
              <a:t>платників</a:t>
            </a:r>
            <a:r>
              <a:rPr lang="ru-RU" sz="1600" dirty="0"/>
              <a:t> </a:t>
            </a:r>
            <a:r>
              <a:rPr lang="ru-RU" sz="1600" dirty="0" err="1"/>
              <a:t>податку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використовували</a:t>
            </a:r>
            <a:r>
              <a:rPr lang="ru-RU" sz="1600" dirty="0"/>
              <a:t> </a:t>
            </a:r>
            <a:r>
              <a:rPr lang="ru-RU" sz="1600" u="sng" dirty="0" err="1"/>
              <a:t>спеціальний</a:t>
            </a:r>
            <a:r>
              <a:rPr lang="ru-RU" sz="1600" u="sng" dirty="0"/>
              <a:t> режим </a:t>
            </a:r>
            <a:r>
              <a:rPr lang="ru-RU" sz="1600" u="sng" dirty="0" err="1"/>
              <a:t>оподаткування</a:t>
            </a:r>
            <a:r>
              <a:rPr lang="ru-RU" sz="1600" dirty="0"/>
              <a:t>, </a:t>
            </a:r>
            <a:r>
              <a:rPr lang="ru-RU" sz="1600" dirty="0" err="1"/>
              <a:t>визначений</a:t>
            </a:r>
            <a:r>
              <a:rPr lang="ru-RU" sz="1600" dirty="0"/>
              <a:t> </a:t>
            </a:r>
            <a:r>
              <a:rPr lang="ru-RU" sz="1600" dirty="0" err="1"/>
              <a:t>відповідно</a:t>
            </a:r>
            <a:r>
              <a:rPr lang="ru-RU" sz="1600" dirty="0"/>
              <a:t> до </a:t>
            </a:r>
            <a:r>
              <a:rPr lang="ru-RU" sz="1600" dirty="0" err="1"/>
              <a:t>статті</a:t>
            </a:r>
            <a:r>
              <a:rPr lang="ru-RU" sz="1600" dirty="0"/>
              <a:t> 209 </a:t>
            </a:r>
            <a:r>
              <a:rPr lang="ru-RU" sz="1600" dirty="0" err="1"/>
              <a:t>цього</a:t>
            </a:r>
            <a:r>
              <a:rPr lang="ru-RU" sz="1600" dirty="0"/>
              <a:t> Кодексу, </a:t>
            </a:r>
            <a:r>
              <a:rPr lang="ru-RU" sz="1600" u="sng" dirty="0"/>
              <a:t>за </a:t>
            </a:r>
            <a:r>
              <a:rPr lang="ru-RU" sz="1600" u="sng" dirty="0" err="1"/>
              <a:t>період</a:t>
            </a:r>
            <a:r>
              <a:rPr lang="ru-RU" sz="1600" u="sng" dirty="0"/>
              <a:t> до 1 </a:t>
            </a:r>
            <a:r>
              <a:rPr lang="ru-RU" sz="1600" u="sng" dirty="0" err="1"/>
              <a:t>січня</a:t>
            </a:r>
            <a:r>
              <a:rPr lang="ru-RU" sz="1600" u="sng" dirty="0"/>
              <a:t> 2016 року</a:t>
            </a:r>
            <a:r>
              <a:rPr lang="ru-RU" sz="16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Сума </a:t>
            </a:r>
            <a:r>
              <a:rPr lang="ru-RU" sz="1600" dirty="0"/>
              <a:t>бюджетного </a:t>
            </a:r>
            <a:r>
              <a:rPr lang="ru-RU" sz="1600" dirty="0" err="1"/>
              <a:t>відшкодування</a:t>
            </a:r>
            <a:r>
              <a:rPr lang="ru-RU" sz="1600" dirty="0"/>
              <a:t> </a:t>
            </a:r>
            <a:r>
              <a:rPr lang="ru-RU" sz="1600" dirty="0" err="1"/>
              <a:t>вважається</a:t>
            </a:r>
            <a:r>
              <a:rPr lang="ru-RU" sz="1600" dirty="0"/>
              <a:t> </a:t>
            </a:r>
            <a:r>
              <a:rPr lang="ru-RU" sz="1600" b="1" dirty="0" err="1" smtClean="0"/>
              <a:t>узгодженою</a:t>
            </a:r>
            <a:r>
              <a:rPr lang="ru-RU" sz="1600" b="1" dirty="0" smtClean="0"/>
              <a:t>:</a:t>
            </a:r>
          </a:p>
          <a:p>
            <a:pPr marL="342000" indent="457200" algn="just">
              <a:spcBef>
                <a:spcPts val="0"/>
              </a:spcBef>
            </a:pPr>
            <a:r>
              <a:rPr lang="uk-UA" sz="1600" b="1" i="1" dirty="0" smtClean="0"/>
              <a:t>якщо </a:t>
            </a:r>
            <a:r>
              <a:rPr lang="uk-UA" sz="1600" b="1" i="1" dirty="0"/>
              <a:t>камеральна перевірка проведена не була </a:t>
            </a:r>
            <a:r>
              <a:rPr lang="uk-UA" sz="1600" dirty="0"/>
              <a:t>-- з дня, наступного за днем закінчення терміну проведення камеральної перевірки,  </a:t>
            </a:r>
          </a:p>
          <a:p>
            <a:pPr marL="342000" indent="457200" algn="just">
              <a:spcBef>
                <a:spcPts val="0"/>
              </a:spcBef>
            </a:pPr>
            <a:r>
              <a:rPr lang="uk-UA" sz="1600" b="1" i="1" dirty="0" smtClean="0"/>
              <a:t>якщо </a:t>
            </a:r>
            <a:r>
              <a:rPr lang="uk-UA" sz="1600" b="1" i="1" dirty="0"/>
              <a:t>за результатами проведення </a:t>
            </a:r>
            <a:r>
              <a:rPr lang="uk-UA" sz="1600" b="1" i="1" dirty="0" smtClean="0"/>
              <a:t>перевірки </a:t>
            </a:r>
            <a:r>
              <a:rPr lang="uk-UA" sz="1600" b="1" i="1" dirty="0"/>
              <a:t>ППР не було надіслано </a:t>
            </a:r>
            <a:r>
              <a:rPr lang="uk-UA" sz="1600" b="1" i="1" dirty="0" smtClean="0"/>
              <a:t>в строк</a:t>
            </a:r>
            <a:r>
              <a:rPr lang="uk-UA" sz="1600" dirty="0"/>
              <a:t> -- - з дня, наступного за днем закінчення строків для надіслання </a:t>
            </a:r>
            <a:r>
              <a:rPr lang="uk-UA" sz="1600" dirty="0" smtClean="0"/>
              <a:t>ППР.</a:t>
            </a:r>
          </a:p>
          <a:p>
            <a:pPr marL="342000" indent="0" algn="just">
              <a:spcBef>
                <a:spcPts val="0"/>
              </a:spcBef>
              <a:buNone/>
            </a:pPr>
            <a:r>
              <a:rPr lang="uk-UA" sz="1600" b="1" i="1" dirty="0" smtClean="0"/>
              <a:t>Таким чином:</a:t>
            </a:r>
          </a:p>
          <a:p>
            <a:pPr marL="684900" algn="just">
              <a:spcBef>
                <a:spcPts val="0"/>
              </a:spcBef>
              <a:buAutoNum type="arabicPeriod"/>
            </a:pPr>
            <a:r>
              <a:rPr lang="uk-UA" sz="1600" dirty="0" smtClean="0"/>
              <a:t>сума є узгодженою незалежно від проведення </a:t>
            </a:r>
            <a:r>
              <a:rPr lang="uk-UA" sz="1600" b="1" i="1" dirty="0" smtClean="0"/>
              <a:t>документальної</a:t>
            </a:r>
            <a:r>
              <a:rPr lang="uk-UA" sz="1600" dirty="0" smtClean="0"/>
              <a:t> перевірки.</a:t>
            </a:r>
          </a:p>
          <a:p>
            <a:pPr marL="684900" algn="just">
              <a:spcBef>
                <a:spcPts val="0"/>
              </a:spcBef>
              <a:buAutoNum type="arabicPeriod"/>
            </a:pPr>
            <a:r>
              <a:rPr lang="uk-UA" sz="1600" dirty="0" smtClean="0"/>
              <a:t>якщо ППР </a:t>
            </a:r>
            <a:r>
              <a:rPr lang="uk-UA" sz="1600" dirty="0"/>
              <a:t>винесено на </a:t>
            </a:r>
            <a:r>
              <a:rPr lang="uk-UA" sz="1600" dirty="0" smtClean="0"/>
              <a:t>частку </a:t>
            </a:r>
            <a:r>
              <a:rPr lang="uk-UA" sz="1600" dirty="0"/>
              <a:t>суму бюджетного відшкодування, друга частка залишається </a:t>
            </a:r>
            <a:r>
              <a:rPr lang="uk-UA" sz="1600" b="1" i="1" dirty="0" smtClean="0"/>
              <a:t>неузгодженою</a:t>
            </a:r>
            <a:r>
              <a:rPr lang="uk-UA" sz="1600" dirty="0" smtClean="0"/>
              <a:t> (</a:t>
            </a:r>
            <a:r>
              <a:rPr lang="uk-UA" sz="1600" dirty="0"/>
              <a:t>щодо </a:t>
            </a:r>
            <a:r>
              <a:rPr lang="uk-UA" sz="1600" b="1" dirty="0"/>
              <a:t>узгодження таких сум, норми ПКУ нічого не </a:t>
            </a:r>
            <a:r>
              <a:rPr lang="uk-UA" sz="1600" b="1" dirty="0" smtClean="0"/>
              <a:t>зазначають).</a:t>
            </a:r>
          </a:p>
          <a:p>
            <a:pPr marL="684900" algn="just">
              <a:spcBef>
                <a:spcPts val="0"/>
              </a:spcBef>
              <a:buAutoNum type="arabicPeriod"/>
            </a:pPr>
            <a:r>
              <a:rPr lang="uk-UA" sz="1600" dirty="0" smtClean="0"/>
              <a:t>З </a:t>
            </a:r>
            <a:r>
              <a:rPr lang="uk-UA" sz="1600" dirty="0"/>
              <a:t>дня закінчення </a:t>
            </a:r>
            <a:r>
              <a:rPr lang="uk-UA" sz="1600" b="1" dirty="0" smtClean="0"/>
              <a:t>процедури </a:t>
            </a:r>
            <a:r>
              <a:rPr lang="uk-UA" sz="1600" u="sng" dirty="0" smtClean="0"/>
              <a:t>(не набрання чинності рішенням!!!) </a:t>
            </a:r>
            <a:r>
              <a:rPr lang="uk-UA" sz="1600" dirty="0"/>
              <a:t>адміністративного або судового оскарження, за результатами якої прийнято рішення на користь платника податків </a:t>
            </a:r>
            <a:r>
              <a:rPr lang="uk-UA" sz="1600" b="1" i="1" dirty="0"/>
              <a:t>виникає зобов'язання</a:t>
            </a:r>
            <a:r>
              <a:rPr lang="uk-UA" sz="1600" dirty="0"/>
              <a:t> з бюджетного відшкодування </a:t>
            </a:r>
            <a:r>
              <a:rPr lang="uk-UA" sz="1600" dirty="0" smtClean="0"/>
              <a:t>податку. </a:t>
            </a:r>
            <a:r>
              <a:rPr lang="uk-UA" sz="1600" dirty="0"/>
              <a:t>Але </a:t>
            </a:r>
            <a:r>
              <a:rPr lang="uk-UA" sz="1600" dirty="0" smtClean="0"/>
              <a:t>щодо </a:t>
            </a:r>
            <a:r>
              <a:rPr lang="uk-UA" sz="1600" b="1" dirty="0" smtClean="0"/>
              <a:t>узгодження таких сум, норми ПКУ нічого не зазначають.</a:t>
            </a:r>
            <a:endParaRPr lang="uk-UA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22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811981"/>
          </a:xfrm>
        </p:spPr>
        <p:txBody>
          <a:bodyPr/>
          <a:lstStyle/>
          <a:p>
            <a:r>
              <a:rPr lang="uk-UA" sz="1600" dirty="0" smtClean="0">
                <a:latin typeface="+mn-lt"/>
                <a:ea typeface="+mn-ea"/>
                <a:cs typeface="+mn-cs"/>
              </a:rPr>
              <a:t> </a:t>
            </a:r>
            <a:br>
              <a:rPr lang="uk-UA" sz="1600" dirty="0" smtClean="0">
                <a:latin typeface="+mn-lt"/>
                <a:ea typeface="+mn-ea"/>
                <a:cs typeface="+mn-cs"/>
              </a:rPr>
            </a:br>
            <a:r>
              <a:rPr lang="uk-UA" sz="1600" b="1" i="1" dirty="0" smtClean="0">
                <a:latin typeface="+mn-lt"/>
                <a:ea typeface="+mn-ea"/>
                <a:cs typeface="+mn-cs"/>
              </a:rPr>
              <a:t>Відомості про узгодження сум заявлених до відшкодування вносяться до відповідного Реєстру.</a:t>
            </a:r>
            <a:r>
              <a:rPr lang="uk-UA" sz="1600" dirty="0" smtClean="0"/>
              <a:t/>
            </a:r>
            <a:br>
              <a:rPr lang="uk-UA" sz="1600" dirty="0" smtClean="0"/>
            </a:br>
            <a:endParaRPr lang="uk-UA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1052736"/>
            <a:ext cx="8568952" cy="5472608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Повернення </a:t>
            </a:r>
            <a:r>
              <a:rPr lang="uk-UA" sz="1600" b="1" i="1" dirty="0" smtClean="0"/>
              <a:t>узгоджених</a:t>
            </a:r>
            <a:r>
              <a:rPr lang="uk-UA" sz="1600" dirty="0" smtClean="0"/>
              <a:t> сум бюджетного відшкодування здійснюється у хронологічному порядку відповідно </a:t>
            </a:r>
            <a:r>
              <a:rPr lang="uk-UA" sz="1600" u="sng" dirty="0" smtClean="0"/>
              <a:t>до </a:t>
            </a:r>
            <a:r>
              <a:rPr lang="uk-UA" sz="1600" b="1" i="1" u="sng" dirty="0" smtClean="0"/>
              <a:t>черговості </a:t>
            </a:r>
            <a:r>
              <a:rPr lang="uk-UA" sz="1600" u="sng" dirty="0" smtClean="0"/>
              <a:t>внесення </a:t>
            </a:r>
            <a:r>
              <a:rPr lang="uk-UA" sz="1600" b="1" i="1" dirty="0" smtClean="0"/>
              <a:t>до кожного відповідного Реєстру </a:t>
            </a:r>
            <a:r>
              <a:rPr lang="uk-UA" sz="1600" dirty="0" smtClean="0"/>
              <a:t>заяв про повернення суми бюджетного відшкодування.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В разі перенесення відомостей про подану заяву із Реєстру 1 до Реєстру 2, відомості про дати і суми </a:t>
            </a:r>
            <a:r>
              <a:rPr lang="uk-UA" sz="1600" b="1" i="1" dirty="0" smtClean="0"/>
              <a:t>узгодження</a:t>
            </a:r>
            <a:r>
              <a:rPr lang="uk-UA" sz="1600" dirty="0" smtClean="0"/>
              <a:t> також переносяться.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Контролюючий орган зобов'язаний </a:t>
            </a:r>
            <a:r>
              <a:rPr lang="uk-UA" sz="1600" b="1" i="1" dirty="0" smtClean="0"/>
              <a:t>протягом 5 робочих днів </a:t>
            </a:r>
            <a:r>
              <a:rPr lang="uk-UA" sz="1600" dirty="0" smtClean="0"/>
              <a:t>після закінчення перевірки:</a:t>
            </a:r>
          </a:p>
          <a:p>
            <a:pPr algn="just">
              <a:spcBef>
                <a:spcPts val="0"/>
              </a:spcBef>
            </a:pPr>
            <a:r>
              <a:rPr lang="uk-UA" sz="1600" dirty="0" smtClean="0"/>
              <a:t>або </a:t>
            </a:r>
            <a:r>
              <a:rPr lang="uk-UA" sz="1600" i="1" dirty="0" smtClean="0"/>
              <a:t>подати казначейству, висновок із зазначенням суми, що підлягає відшкодуванню</a:t>
            </a:r>
            <a:r>
              <a:rPr lang="uk-UA" sz="1600" dirty="0" smtClean="0"/>
              <a:t>;</a:t>
            </a:r>
          </a:p>
          <a:p>
            <a:pPr algn="just">
              <a:spcBef>
                <a:spcPts val="0"/>
              </a:spcBef>
            </a:pPr>
            <a:r>
              <a:rPr lang="uk-UA" sz="1600" dirty="0" smtClean="0"/>
              <a:t>або за заявою платника податку зарахувати таку суму в рахунок сплати грошових зобов'язань або погашення податкового боргу такого платника податку з інших платежів.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На підставі отриманого висновку, казначейство перераховує відповідні кошти з бюджетного рахунка на банківський рахунок платника податку </a:t>
            </a:r>
            <a:r>
              <a:rPr lang="uk-UA" sz="1600" b="1" i="1" dirty="0" smtClean="0"/>
              <a:t>протягом 5 операційних днів </a:t>
            </a:r>
            <a:r>
              <a:rPr lang="uk-UA" sz="1600" dirty="0" smtClean="0"/>
              <a:t>після отримання висновку контролюючого органу.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9658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1"/>
            <a:ext cx="6696562" cy="499566"/>
          </a:xfrm>
        </p:spPr>
        <p:txBody>
          <a:bodyPr/>
          <a:lstStyle/>
          <a:p>
            <a:r>
              <a:rPr lang="uk-UA" sz="1600" b="1" i="1" dirty="0" smtClean="0">
                <a:latin typeface="+mn-lt"/>
                <a:ea typeface="+mn-ea"/>
                <a:cs typeface="+mn-cs"/>
              </a:rPr>
              <a:t>Порядок відшкодування на прикладі</a:t>
            </a:r>
            <a:endParaRPr lang="ru-RU" sz="1600" b="1" i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836712"/>
            <a:ext cx="8568952" cy="5688632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Декларація із заявленою сумою відшкодування на віднесення до Реєстру 1. Граничний строк подачі, припустимо 20.02.2016, подано 01.02.2016 і </a:t>
            </a:r>
            <a:r>
              <a:rPr lang="uk-UA" sz="1600" b="1" i="1" dirty="0" smtClean="0"/>
              <a:t>стоїть перша на відшкодування </a:t>
            </a:r>
            <a:r>
              <a:rPr lang="uk-UA" sz="1600" dirty="0" smtClean="0"/>
              <a:t>в Реєстрі 1.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Протягом 30 </a:t>
            </a:r>
            <a:r>
              <a:rPr lang="uk-UA" sz="1600" dirty="0" err="1" smtClean="0"/>
              <a:t>к.д</a:t>
            </a:r>
            <a:r>
              <a:rPr lang="uk-UA" sz="1600" dirty="0" smtClean="0"/>
              <a:t>. (до 21.03.2016) має бути проведена камеральна перевірка, і в разі узгодження сум, заява потрапляє до черги на відшкодування в хронологічному порядку.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b="1" i="1" dirty="0" smtClean="0"/>
              <a:t>Тобто, чим раніше буде проведена камеральна перевірка, тим раніше має буде проведено відшкодування.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Протягом 5 роб. днів (до 28.03.2016) – висновок, протягом 5 опер. днів (до 04.04.2016) -- відшкодування.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b="1" i="1" dirty="0" smtClean="0"/>
              <a:t>Повернення (тобто відшкодування)</a:t>
            </a:r>
            <a:r>
              <a:rPr lang="uk-UA" sz="1600" dirty="0" smtClean="0"/>
              <a:t> узгоджених сум здійснюється у хронологічному порядку відповідно </a:t>
            </a:r>
            <a:r>
              <a:rPr lang="uk-UA" sz="1600" u="sng" dirty="0" smtClean="0"/>
              <a:t>до </a:t>
            </a:r>
            <a:r>
              <a:rPr lang="uk-UA" sz="1600" b="1" i="1" u="sng" dirty="0" smtClean="0"/>
              <a:t>черговості </a:t>
            </a:r>
            <a:r>
              <a:rPr lang="uk-UA" sz="1600" u="sng" dirty="0" smtClean="0"/>
              <a:t>внесення </a:t>
            </a:r>
            <a:r>
              <a:rPr lang="uk-UA" sz="1600" b="1" i="1" dirty="0" smtClean="0"/>
              <a:t>до кожного відповідного </a:t>
            </a:r>
            <a:r>
              <a:rPr lang="uk-UA" sz="1600" b="1" i="1" u="sng" dirty="0" smtClean="0"/>
              <a:t>Реєстру.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b="1" i="1" dirty="0" smtClean="0"/>
              <a:t>В Реєстрах вказуються наступні дати:</a:t>
            </a:r>
            <a:endParaRPr lang="uk-UA" sz="1600" dirty="0" smtClean="0"/>
          </a:p>
          <a:p>
            <a:pPr marL="0" indent="457200" algn="just">
              <a:spcBef>
                <a:spcPts val="0"/>
              </a:spcBef>
            </a:pPr>
            <a:r>
              <a:rPr lang="uk-UA" sz="1600" dirty="0" smtClean="0"/>
              <a:t>дата подання заяви на відшкодування,</a:t>
            </a:r>
          </a:p>
          <a:p>
            <a:pPr marL="0" indent="457200" algn="just">
              <a:spcBef>
                <a:spcPts val="0"/>
              </a:spcBef>
            </a:pPr>
            <a:r>
              <a:rPr lang="uk-UA" sz="1600" dirty="0" smtClean="0"/>
              <a:t>дата узгодження суми бюджетного відшкодування,</a:t>
            </a:r>
          </a:p>
          <a:p>
            <a:pPr marL="0" indent="457200">
              <a:spcBef>
                <a:spcPts val="0"/>
              </a:spcBef>
            </a:pPr>
            <a:r>
              <a:rPr lang="uk-UA" sz="1600" dirty="0" smtClean="0"/>
              <a:t>дата висновку, направленого до казначейства,</a:t>
            </a:r>
          </a:p>
          <a:p>
            <a:pPr marL="0" indent="457200">
              <a:spcBef>
                <a:spcPts val="0"/>
              </a:spcBef>
            </a:pPr>
            <a:r>
              <a:rPr lang="uk-UA" sz="1600" dirty="0" smtClean="0"/>
              <a:t>дата повернення бюджетного відшкодування на рахунок платника у банку.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b="1" i="1" dirty="0" smtClean="0"/>
              <a:t>Дати внесення заяви до Реєстру не має!!!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u="sng" dirty="0"/>
              <a:t>(200.7.1) Заяви про відшкодування </a:t>
            </a:r>
            <a:r>
              <a:rPr lang="uk-UA" sz="1600" b="1" i="1" u="sng" dirty="0"/>
              <a:t>автоматично</a:t>
            </a:r>
            <a:r>
              <a:rPr lang="uk-UA" sz="1600" u="sng" dirty="0"/>
              <a:t> вносяться до відповідного Реєстру протягом операційного дня їх отримання (</a:t>
            </a:r>
            <a:r>
              <a:rPr lang="uk-UA" sz="1400" u="sng" dirty="0"/>
              <a:t>від кого???) </a:t>
            </a:r>
            <a:r>
              <a:rPr lang="uk-UA" sz="1600" u="sng" dirty="0"/>
              <a:t>у хронологічному порядку їх надходження (</a:t>
            </a:r>
            <a:r>
              <a:rPr lang="uk-UA" sz="1400" u="sng" dirty="0"/>
              <a:t>кому???)</a:t>
            </a:r>
            <a:endParaRPr lang="uk-UA" sz="1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dirty="0" smtClean="0"/>
              <a:t>Якщо </a:t>
            </a:r>
            <a:r>
              <a:rPr lang="uk-UA" sz="1600" dirty="0"/>
              <a:t>на 17-ий к. д. (07.03.2016) буде направлено рішення про невідповідність критеріям,  декларація потрапить в Реєстр </a:t>
            </a:r>
            <a:r>
              <a:rPr lang="uk-UA" sz="1600" dirty="0" smtClean="0"/>
              <a:t>2 (але за якою датою? -- </a:t>
            </a:r>
            <a:r>
              <a:rPr lang="uk-UA" sz="1600" u="sng" dirty="0" smtClean="0"/>
              <a:t>після </a:t>
            </a:r>
            <a:r>
              <a:rPr lang="uk-UA" sz="1600" u="sng" dirty="0"/>
              <a:t>всіх поданих декларацій за січень 2016 </a:t>
            </a:r>
            <a:r>
              <a:rPr lang="uk-UA" sz="1600" u="sng" dirty="0" smtClean="0"/>
              <a:t>року по Реєстру 2?)</a:t>
            </a: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uk-UA" sz="1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1787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811981"/>
          </a:xfrm>
        </p:spPr>
        <p:txBody>
          <a:bodyPr/>
          <a:lstStyle/>
          <a:p>
            <a:r>
              <a:rPr lang="uk-UA" sz="1600" dirty="0" smtClean="0">
                <a:latin typeface="+mn-lt"/>
                <a:ea typeface="+mn-ea"/>
                <a:cs typeface="+mn-cs"/>
              </a:rPr>
              <a:t/>
            </a:r>
            <a:br>
              <a:rPr lang="uk-UA" sz="1600" dirty="0" smtClean="0">
                <a:latin typeface="+mn-lt"/>
                <a:ea typeface="+mn-ea"/>
                <a:cs typeface="+mn-cs"/>
              </a:rPr>
            </a:br>
            <a:r>
              <a:rPr lang="uk-UA" sz="1600" b="1" i="1" dirty="0" smtClean="0">
                <a:latin typeface="+mn-lt"/>
                <a:ea typeface="+mn-ea"/>
                <a:cs typeface="+mn-cs"/>
              </a:rPr>
              <a:t>Наслідки </a:t>
            </a:r>
            <a:r>
              <a:rPr lang="uk-UA" sz="1600" b="1" i="1" dirty="0">
                <a:latin typeface="+mn-lt"/>
                <a:ea typeface="+mn-ea"/>
                <a:cs typeface="+mn-cs"/>
              </a:rPr>
              <a:t>розширення повноважень контролюючого органу для виявлення помилок в обов'язкових реквізитах податкових накладних та запровадження нових санкцій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 smtClean="0">
                <a:latin typeface="+mn-lt"/>
                <a:ea typeface="+mn-ea"/>
                <a:cs typeface="+mn-cs"/>
              </a:rPr>
              <a:t>. </a:t>
            </a:r>
            <a:endParaRPr lang="ru-RU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1052736"/>
            <a:ext cx="8568952" cy="5472608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endParaRPr lang="ru-RU" sz="1600" b="1" i="1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ru-RU" sz="1600" b="1" i="1" dirty="0"/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1600" b="1" i="1" dirty="0" err="1" smtClean="0"/>
              <a:t>Новий</a:t>
            </a:r>
            <a:r>
              <a:rPr lang="ru-RU" sz="1600" b="1" i="1" dirty="0" smtClean="0"/>
              <a:t> алгоритм </a:t>
            </a:r>
            <a:r>
              <a:rPr lang="ru-RU" sz="1600" b="1" i="1" dirty="0" err="1" smtClean="0"/>
              <a:t>дій</a:t>
            </a:r>
            <a:r>
              <a:rPr lang="ru-RU" sz="1600" b="1" i="1" dirty="0" smtClean="0"/>
              <a:t>:</a:t>
            </a:r>
          </a:p>
          <a:p>
            <a:pPr marL="0" indent="457200" algn="ctr">
              <a:spcBef>
                <a:spcPts val="0"/>
              </a:spcBef>
              <a:buNone/>
            </a:pPr>
            <a:endParaRPr lang="ru-RU" sz="1600" b="1" i="1" dirty="0" smtClean="0"/>
          </a:p>
          <a:p>
            <a:pPr algn="just">
              <a:spcBef>
                <a:spcPts val="0"/>
              </a:spcBef>
              <a:buAutoNum type="arabicPeriod"/>
            </a:pPr>
            <a:r>
              <a:rPr lang="ru-RU" sz="1600" dirty="0" err="1" smtClean="0"/>
              <a:t>направлення</a:t>
            </a:r>
            <a:r>
              <a:rPr lang="ru-RU" sz="1600" dirty="0" smtClean="0"/>
              <a:t> </a:t>
            </a:r>
            <a:r>
              <a:rPr lang="ru-RU" sz="1600" dirty="0" err="1"/>
              <a:t>запиту</a:t>
            </a:r>
            <a:r>
              <a:rPr lang="ru-RU" sz="1600" dirty="0"/>
              <a:t> на </a:t>
            </a:r>
            <a:r>
              <a:rPr lang="ru-RU" sz="1600" dirty="0" err="1"/>
              <a:t>отримання</a:t>
            </a:r>
            <a:r>
              <a:rPr lang="ru-RU" sz="1600" dirty="0"/>
              <a:t> </a:t>
            </a:r>
            <a:r>
              <a:rPr lang="ru-RU" sz="1600" dirty="0" err="1"/>
              <a:t>податкової</a:t>
            </a:r>
            <a:r>
              <a:rPr lang="ru-RU" sz="1600" dirty="0"/>
              <a:t> </a:t>
            </a:r>
            <a:r>
              <a:rPr lang="ru-RU" sz="1600" dirty="0" err="1"/>
              <a:t>інформації</a:t>
            </a:r>
            <a:r>
              <a:rPr lang="ru-RU" sz="1600" dirty="0"/>
              <a:t> (за </a:t>
            </a:r>
            <a:r>
              <a:rPr lang="ru-RU" sz="1600" dirty="0" err="1"/>
              <a:t>наявності</a:t>
            </a:r>
            <a:r>
              <a:rPr lang="ru-RU" sz="1600" dirty="0"/>
              <a:t> заяви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скаргою</a:t>
            </a:r>
            <a:r>
              <a:rPr lang="ru-RU" sz="1600" dirty="0"/>
              <a:t> контрагента</a:t>
            </a:r>
            <a:r>
              <a:rPr lang="ru-RU" sz="1600" dirty="0" smtClean="0"/>
              <a:t>);</a:t>
            </a:r>
          </a:p>
          <a:p>
            <a:pPr algn="just">
              <a:spcBef>
                <a:spcPts val="0"/>
              </a:spcBef>
              <a:buAutoNum type="arabicPeriod"/>
            </a:pPr>
            <a:endParaRPr lang="ru-RU" sz="1600" dirty="0"/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/>
              <a:t>документальної</a:t>
            </a:r>
            <a:r>
              <a:rPr lang="ru-RU" sz="1600" dirty="0"/>
              <a:t> </a:t>
            </a:r>
            <a:r>
              <a:rPr lang="ru-RU" sz="1600" dirty="0" err="1"/>
              <a:t>позапланової</a:t>
            </a:r>
            <a:r>
              <a:rPr lang="ru-RU" sz="1600" dirty="0"/>
              <a:t> </a:t>
            </a:r>
            <a:r>
              <a:rPr lang="ru-RU" sz="1600" dirty="0" err="1"/>
              <a:t>перевірки</a:t>
            </a:r>
            <a:r>
              <a:rPr lang="ru-RU" sz="1600" dirty="0"/>
              <a:t> </a:t>
            </a:r>
            <a:r>
              <a:rPr lang="ru-RU" sz="1600" dirty="0" err="1"/>
              <a:t>протягом</a:t>
            </a:r>
            <a:r>
              <a:rPr lang="ru-RU" sz="1600" dirty="0"/>
              <a:t> 15 </a:t>
            </a:r>
            <a:r>
              <a:rPr lang="ru-RU" sz="1600" dirty="0" err="1"/>
              <a:t>календарних</a:t>
            </a:r>
            <a:r>
              <a:rPr lang="ru-RU" sz="1600" dirty="0"/>
              <a:t> </a:t>
            </a:r>
            <a:r>
              <a:rPr lang="ru-RU" sz="1600" dirty="0" err="1"/>
              <a:t>днів</a:t>
            </a:r>
            <a:r>
              <a:rPr lang="ru-RU" sz="1600" dirty="0"/>
              <a:t> з моменту </a:t>
            </a:r>
            <a:r>
              <a:rPr lang="ru-RU" sz="1600" dirty="0" err="1"/>
              <a:t>надходження</a:t>
            </a:r>
            <a:r>
              <a:rPr lang="ru-RU" sz="1600" dirty="0"/>
              <a:t> заяви </a:t>
            </a:r>
            <a:r>
              <a:rPr lang="ru-RU" sz="1600" dirty="0" err="1"/>
              <a:t>зі</a:t>
            </a:r>
            <a:r>
              <a:rPr lang="ru-RU" sz="1600" dirty="0"/>
              <a:t> </a:t>
            </a:r>
            <a:r>
              <a:rPr lang="ru-RU" sz="1600" dirty="0" err="1"/>
              <a:t>скаргою</a:t>
            </a:r>
            <a:r>
              <a:rPr lang="ru-RU" sz="1600" dirty="0"/>
              <a:t> контрагента</a:t>
            </a:r>
            <a:r>
              <a:rPr lang="ru-RU" sz="1600" dirty="0" smtClean="0"/>
              <a:t>;</a:t>
            </a:r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endParaRPr lang="ru-RU" sz="1600" dirty="0"/>
          </a:p>
          <a:p>
            <a:pPr algn="just">
              <a:spcBef>
                <a:spcPts val="0"/>
              </a:spcBef>
              <a:buFont typeface="+mj-lt"/>
              <a:buAutoNum type="arabicPeriod"/>
            </a:pPr>
            <a:r>
              <a:rPr lang="ru-RU" sz="1600" dirty="0" err="1" smtClean="0"/>
              <a:t>застосування</a:t>
            </a:r>
            <a:r>
              <a:rPr lang="ru-RU" sz="1600" dirty="0" smtClean="0"/>
              <a:t> </a:t>
            </a:r>
            <a:r>
              <a:rPr lang="ru-RU" sz="1600" dirty="0" err="1"/>
              <a:t>санкцій</a:t>
            </a:r>
            <a:r>
              <a:rPr lang="ru-RU" sz="1600" dirty="0"/>
              <a:t> за </a:t>
            </a:r>
            <a:r>
              <a:rPr lang="ru-RU" sz="1600" dirty="0" err="1"/>
              <a:t>допущення</a:t>
            </a:r>
            <a:r>
              <a:rPr lang="ru-RU" sz="1600" dirty="0"/>
              <a:t> </a:t>
            </a:r>
            <a:r>
              <a:rPr lang="ru-RU" sz="1600" dirty="0" err="1"/>
              <a:t>помилок</a:t>
            </a:r>
            <a:r>
              <a:rPr lang="ru-RU" sz="1600" dirty="0"/>
              <a:t> в </a:t>
            </a:r>
            <a:r>
              <a:rPr lang="ru-RU" sz="1600" dirty="0" err="1"/>
              <a:t>обов'язкових</a:t>
            </a:r>
            <a:r>
              <a:rPr lang="ru-RU" sz="1600" dirty="0"/>
              <a:t> </a:t>
            </a:r>
            <a:r>
              <a:rPr lang="ru-RU" sz="1600" dirty="0" err="1"/>
              <a:t>реквізитах</a:t>
            </a:r>
            <a:r>
              <a:rPr lang="ru-RU" sz="1600" dirty="0"/>
              <a:t> </a:t>
            </a:r>
            <a:r>
              <a:rPr lang="ru-RU" sz="1600" dirty="0" err="1"/>
              <a:t>податкових</a:t>
            </a:r>
            <a:r>
              <a:rPr lang="ru-RU" sz="1600" dirty="0"/>
              <a:t> </a:t>
            </a:r>
            <a:r>
              <a:rPr lang="ru-RU" sz="1600" dirty="0" err="1" smtClean="0"/>
              <a:t>накладних</a:t>
            </a:r>
            <a:r>
              <a:rPr lang="ru-RU" sz="1600" dirty="0" smtClean="0"/>
              <a:t>/ </a:t>
            </a:r>
            <a:r>
              <a:rPr lang="ru-RU" sz="1600" dirty="0" err="1" smtClean="0"/>
              <a:t>розрахунків</a:t>
            </a:r>
            <a:r>
              <a:rPr lang="ru-RU" sz="1600" dirty="0" smtClean="0"/>
              <a:t> </a:t>
            </a:r>
            <a:r>
              <a:rPr lang="ru-RU" sz="1600" dirty="0" err="1"/>
              <a:t>коригування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 </a:t>
            </a:r>
            <a:r>
              <a:rPr lang="ru-RU" sz="1600" dirty="0" err="1"/>
              <a:t>виявлені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час </a:t>
            </a:r>
            <a:r>
              <a:rPr lang="ru-RU" sz="1600" dirty="0" err="1"/>
              <a:t>перевірки</a:t>
            </a:r>
            <a:r>
              <a:rPr lang="ru-RU" sz="16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05413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811981"/>
          </a:xfrm>
        </p:spPr>
        <p:txBody>
          <a:bodyPr/>
          <a:lstStyle/>
          <a:p>
            <a:r>
              <a:rPr lang="uk-UA" sz="1600" dirty="0" smtClean="0">
                <a:latin typeface="+mn-lt"/>
                <a:ea typeface="+mn-ea"/>
                <a:cs typeface="+mn-cs"/>
              </a:rPr>
              <a:t/>
            </a:r>
            <a:br>
              <a:rPr lang="uk-UA" sz="1600" dirty="0" smtClean="0">
                <a:latin typeface="+mn-lt"/>
                <a:ea typeface="+mn-ea"/>
                <a:cs typeface="+mn-cs"/>
              </a:rPr>
            </a:b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 smtClean="0">
                <a:latin typeface="+mn-lt"/>
                <a:ea typeface="+mn-ea"/>
                <a:cs typeface="+mn-cs"/>
              </a:rPr>
              <a:t>. </a:t>
            </a:r>
            <a:endParaRPr lang="ru-RU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908720"/>
            <a:ext cx="8568952" cy="5616624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b="1" i="1" dirty="0" smtClean="0"/>
              <a:t>1. </a:t>
            </a:r>
            <a:r>
              <a:rPr lang="uk-UA" sz="1600" dirty="0" smtClean="0"/>
              <a:t>У </a:t>
            </a:r>
            <a:r>
              <a:rPr lang="uk-UA" sz="1600" dirty="0"/>
              <a:t>разі допущення продавцем товарів/послуг помилок при зазначенні обов'язкових реквізитів податкової накладної, </a:t>
            </a:r>
            <a:r>
              <a:rPr lang="uk-UA" sz="1600" b="1" i="1" dirty="0"/>
              <a:t>покупець/продавець таких товарів/послуг </a:t>
            </a:r>
            <a:r>
              <a:rPr lang="uk-UA" sz="1600" b="1" i="1" u="sng" dirty="0"/>
              <a:t>має право </a:t>
            </a:r>
            <a:r>
              <a:rPr lang="uk-UA" sz="1600" b="1" i="1" dirty="0"/>
              <a:t>додати до податкової декларації за звітний податковий період заяву із скаргою </a:t>
            </a:r>
            <a:r>
              <a:rPr lang="uk-UA" sz="1600" dirty="0"/>
              <a:t>на такого продавця/покупця. Таке право зберігається за ним протягом </a:t>
            </a:r>
            <a:r>
              <a:rPr lang="uk-UA" sz="1600" u="sng" dirty="0"/>
              <a:t>365 календарних днів</a:t>
            </a:r>
            <a:r>
              <a:rPr lang="uk-UA" sz="1600" dirty="0"/>
              <a:t>, що настають за граничним терміном подання податкової декларації за звітний (податковий) період, у якому допущено помилки. </a:t>
            </a: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 smtClean="0"/>
              <a:t>Податкова </a:t>
            </a:r>
            <a:r>
              <a:rPr lang="uk-UA" sz="1600" dirty="0"/>
              <a:t>накладна, що містить помилки в реквізитах (крім коду товару згідно з УКТ ЗЕД), </a:t>
            </a:r>
            <a:r>
              <a:rPr lang="ru-RU" sz="1600" dirty="0" err="1"/>
              <a:t>які</a:t>
            </a:r>
            <a:r>
              <a:rPr lang="ru-RU" sz="1600" dirty="0"/>
              <a:t> не </a:t>
            </a:r>
            <a:r>
              <a:rPr lang="ru-RU" sz="1600" dirty="0" err="1"/>
              <a:t>заважають</a:t>
            </a:r>
            <a:r>
              <a:rPr lang="ru-RU" sz="1600" dirty="0"/>
              <a:t> </a:t>
            </a:r>
            <a:r>
              <a:rPr lang="ru-RU" sz="1600" dirty="0" err="1"/>
              <a:t>ідентифікувати</a:t>
            </a:r>
            <a:r>
              <a:rPr lang="ru-RU" sz="1600" dirty="0"/>
              <a:t> </a:t>
            </a:r>
            <a:r>
              <a:rPr lang="ru-RU" sz="1600" dirty="0" err="1"/>
              <a:t>здійснену</a:t>
            </a:r>
            <a:r>
              <a:rPr lang="ru-RU" sz="1600" dirty="0"/>
              <a:t> </a:t>
            </a:r>
            <a:r>
              <a:rPr lang="ru-RU" sz="1600" dirty="0" err="1"/>
              <a:t>операцію</a:t>
            </a:r>
            <a:r>
              <a:rPr lang="ru-RU" sz="1600" dirty="0"/>
              <a:t>,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зміст</a:t>
            </a:r>
            <a:r>
              <a:rPr lang="ru-RU" sz="1600" dirty="0"/>
              <a:t> (товар/</a:t>
            </a:r>
            <a:r>
              <a:rPr lang="ru-RU" sz="1600" dirty="0" err="1"/>
              <a:t>послугу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постачаються</a:t>
            </a:r>
            <a:r>
              <a:rPr lang="ru-RU" sz="1600" dirty="0"/>
              <a:t>), </a:t>
            </a:r>
            <a:r>
              <a:rPr lang="ru-RU" sz="1600" dirty="0" err="1"/>
              <a:t>період</a:t>
            </a:r>
            <a:r>
              <a:rPr lang="ru-RU" sz="1600" dirty="0"/>
              <a:t>, </a:t>
            </a:r>
            <a:r>
              <a:rPr lang="ru-RU" sz="1600" dirty="0" err="1"/>
              <a:t>сторони</a:t>
            </a:r>
            <a:r>
              <a:rPr lang="ru-RU" sz="1600" dirty="0"/>
              <a:t> та суму </a:t>
            </a:r>
            <a:r>
              <a:rPr lang="ru-RU" sz="1600" dirty="0" err="1"/>
              <a:t>податкових</a:t>
            </a:r>
            <a:r>
              <a:rPr lang="ru-RU" sz="1600" dirty="0"/>
              <a:t> </a:t>
            </a:r>
            <a:r>
              <a:rPr lang="ru-RU" sz="1600" dirty="0" err="1"/>
              <a:t>зобов'язань</a:t>
            </a:r>
            <a:r>
              <a:rPr lang="ru-RU" sz="1600" dirty="0"/>
              <a:t>, </a:t>
            </a:r>
            <a:r>
              <a:rPr lang="ru-RU" sz="1600" b="1" i="1" dirty="0"/>
              <a:t>є </a:t>
            </a:r>
            <a:r>
              <a:rPr lang="ru-RU" sz="1600" b="1" i="1" dirty="0" err="1"/>
              <a:t>підставою</a:t>
            </a:r>
            <a:r>
              <a:rPr lang="ru-RU" sz="1600" b="1" i="1" dirty="0"/>
              <a:t> </a:t>
            </a:r>
            <a:r>
              <a:rPr lang="ru-RU" sz="1600" dirty="0"/>
              <a:t>для </a:t>
            </a:r>
            <a:r>
              <a:rPr lang="ru-RU" sz="1600" dirty="0" err="1"/>
              <a:t>віднесення</a:t>
            </a:r>
            <a:r>
              <a:rPr lang="ru-RU" sz="1600" dirty="0"/>
              <a:t> </a:t>
            </a:r>
            <a:r>
              <a:rPr lang="ru-RU" sz="1600" dirty="0" err="1"/>
              <a:t>покупцем</a:t>
            </a:r>
            <a:r>
              <a:rPr lang="ru-RU" sz="1600" dirty="0"/>
              <a:t> </a:t>
            </a:r>
            <a:r>
              <a:rPr lang="ru-RU" sz="1600" dirty="0" err="1"/>
              <a:t>сум</a:t>
            </a:r>
            <a:r>
              <a:rPr lang="ru-RU" sz="1600" dirty="0"/>
              <a:t> </a:t>
            </a:r>
            <a:r>
              <a:rPr lang="ru-RU" sz="1600" dirty="0" err="1"/>
              <a:t>податку</a:t>
            </a:r>
            <a:r>
              <a:rPr lang="ru-RU" sz="1600" dirty="0"/>
              <a:t> до </a:t>
            </a:r>
            <a:r>
              <a:rPr lang="ru-RU" sz="1600" dirty="0" err="1"/>
              <a:t>податкового</a:t>
            </a:r>
            <a:r>
              <a:rPr lang="ru-RU" sz="1600" dirty="0"/>
              <a:t> кредиту.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uk-UA" sz="1600" b="1" i="1" dirty="0" smtClean="0"/>
              <a:t>Право на кредит жодним чином не пов'язано із правом на подачу скарги !!!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err="1" smtClean="0"/>
              <a:t>Якщо</a:t>
            </a:r>
            <a:r>
              <a:rPr lang="ru-RU" sz="1600" dirty="0" smtClean="0"/>
              <a:t> подано </a:t>
            </a:r>
            <a:r>
              <a:rPr lang="ru-RU" sz="1600" dirty="0" err="1"/>
              <a:t>скаргу</a:t>
            </a:r>
            <a:r>
              <a:rPr lang="ru-RU" sz="1600" dirty="0"/>
              <a:t> про </a:t>
            </a:r>
            <a:r>
              <a:rPr lang="uk-UA" sz="1600" dirty="0"/>
              <a:t>допущення продавцем товарів/послуг помилок </a:t>
            </a:r>
            <a:r>
              <a:rPr lang="uk-UA" sz="1600" dirty="0" smtClean="0"/>
              <a:t>, к</a:t>
            </a:r>
            <a:r>
              <a:rPr lang="ru-RU" sz="1600" dirty="0" err="1" smtClean="0"/>
              <a:t>онтролюючий</a:t>
            </a:r>
            <a:r>
              <a:rPr lang="ru-RU" sz="1600" dirty="0" smtClean="0"/>
              <a:t> орган </a:t>
            </a:r>
            <a:r>
              <a:rPr lang="ru-RU" sz="1600" b="1" i="1" dirty="0" err="1" smtClean="0"/>
              <a:t>має</a:t>
            </a:r>
            <a:r>
              <a:rPr lang="ru-RU" sz="1600" b="1" i="1" dirty="0" smtClean="0"/>
              <a:t> право </a:t>
            </a:r>
            <a:r>
              <a:rPr lang="ru-RU" sz="1600" b="1" i="1" dirty="0" err="1" smtClean="0"/>
              <a:t>надіслати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письмовий</a:t>
            </a:r>
            <a:r>
              <a:rPr lang="ru-RU" sz="1600" b="1" i="1" dirty="0" smtClean="0"/>
              <a:t> </a:t>
            </a:r>
            <a:r>
              <a:rPr lang="ru-RU" sz="1600" b="1" i="1" dirty="0"/>
              <a:t>запит </a:t>
            </a:r>
            <a:r>
              <a:rPr lang="ru-RU" sz="1600" dirty="0"/>
              <a:t>про </a:t>
            </a:r>
            <a:r>
              <a:rPr lang="ru-RU" sz="1600" dirty="0" err="1"/>
              <a:t>подання</a:t>
            </a:r>
            <a:r>
              <a:rPr lang="ru-RU" sz="1600" dirty="0"/>
              <a:t> </a:t>
            </a:r>
            <a:r>
              <a:rPr lang="ru-RU" sz="1600" dirty="0" err="1" smtClean="0"/>
              <a:t>інформації</a:t>
            </a:r>
            <a:r>
              <a:rPr lang="ru-RU" sz="1600" dirty="0" smtClean="0"/>
              <a:t>.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надається</a:t>
            </a:r>
            <a:r>
              <a:rPr lang="ru-RU" sz="1600" dirty="0" smtClean="0"/>
              <a:t> </a:t>
            </a:r>
            <a:r>
              <a:rPr lang="ru-RU" sz="1600" b="1" i="1" dirty="0" err="1"/>
              <a:t>протягом</a:t>
            </a:r>
            <a:r>
              <a:rPr lang="ru-RU" sz="1600" b="1" i="1" dirty="0"/>
              <a:t> </a:t>
            </a:r>
            <a:r>
              <a:rPr lang="ru-RU" sz="1600" b="1" i="1" u="sng" dirty="0"/>
              <a:t>одного</a:t>
            </a:r>
            <a:r>
              <a:rPr lang="ru-RU" sz="1600" b="1" i="1" dirty="0"/>
              <a:t> </a:t>
            </a:r>
            <a:r>
              <a:rPr lang="ru-RU" sz="1600" b="1" i="1" dirty="0" err="1"/>
              <a:t>місяця</a:t>
            </a:r>
            <a:r>
              <a:rPr lang="ru-RU" sz="1600" b="1" i="1" dirty="0"/>
              <a:t> </a:t>
            </a:r>
            <a:r>
              <a:rPr lang="ru-RU" sz="1600" dirty="0"/>
              <a:t>з дня,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настає</a:t>
            </a:r>
            <a:r>
              <a:rPr lang="ru-RU" sz="1600" dirty="0"/>
              <a:t> за днем </a:t>
            </a:r>
            <a:r>
              <a:rPr lang="ru-RU" sz="1600" dirty="0" err="1"/>
              <a:t>надходження</a:t>
            </a:r>
            <a:r>
              <a:rPr lang="ru-RU" sz="1600" dirty="0"/>
              <a:t> </a:t>
            </a:r>
            <a:r>
              <a:rPr lang="ru-RU" sz="1600" dirty="0" err="1"/>
              <a:t>запиту</a:t>
            </a:r>
            <a:r>
              <a:rPr lang="ru-RU" sz="1600" dirty="0"/>
              <a:t> (</a:t>
            </a:r>
            <a:r>
              <a:rPr lang="ru-RU" sz="1600" dirty="0" err="1"/>
              <a:t>якщо</a:t>
            </a:r>
            <a:r>
              <a:rPr lang="ru-RU" sz="1600" dirty="0"/>
              <a:t> </a:t>
            </a:r>
            <a:r>
              <a:rPr lang="ru-RU" sz="1600" dirty="0" err="1"/>
              <a:t>інше</a:t>
            </a:r>
            <a:r>
              <a:rPr lang="ru-RU" sz="1600" dirty="0"/>
              <a:t> не </a:t>
            </a:r>
            <a:r>
              <a:rPr lang="ru-RU" sz="1600" dirty="0" err="1"/>
              <a:t>передбачено</a:t>
            </a:r>
            <a:r>
              <a:rPr lang="ru-RU" sz="1600" dirty="0"/>
              <a:t> </a:t>
            </a:r>
            <a:r>
              <a:rPr lang="ru-RU" sz="1600" dirty="0" err="1"/>
              <a:t>цим</a:t>
            </a:r>
            <a:r>
              <a:rPr lang="ru-RU" sz="1600" dirty="0"/>
              <a:t> </a:t>
            </a:r>
            <a:r>
              <a:rPr lang="ru-RU" sz="1600" dirty="0" smtClean="0"/>
              <a:t>Кодексом). ПКУ не </a:t>
            </a:r>
            <a:r>
              <a:rPr lang="ru-RU" sz="1600" dirty="0" err="1" smtClean="0"/>
              <a:t>міститть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положень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встановлюють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інші</a:t>
            </a:r>
            <a:r>
              <a:rPr lang="ru-RU" sz="1600" dirty="0" smtClean="0"/>
              <a:t> строки для </a:t>
            </a:r>
            <a:r>
              <a:rPr lang="ru-RU" sz="1600" dirty="0" err="1" smtClean="0"/>
              <a:t>подачі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відповіді</a:t>
            </a:r>
            <a:r>
              <a:rPr lang="ru-RU" sz="1600" dirty="0"/>
              <a:t> </a:t>
            </a:r>
            <a:r>
              <a:rPr lang="ru-RU" sz="1600" dirty="0" smtClean="0"/>
              <a:t>(</a:t>
            </a:r>
            <a:r>
              <a:rPr lang="ru-RU" sz="1600" dirty="0" err="1" smtClean="0"/>
              <a:t>норми</a:t>
            </a:r>
            <a:r>
              <a:rPr lang="ru-RU" sz="1600" dirty="0" smtClean="0"/>
              <a:t> ст.78 ПКУ </a:t>
            </a:r>
            <a:r>
              <a:rPr lang="ru-RU" sz="1600" dirty="0" err="1" smtClean="0"/>
              <a:t>це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регламентують</a:t>
            </a:r>
            <a:r>
              <a:rPr lang="ru-RU" sz="1600" dirty="0" smtClean="0"/>
              <a:t>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i="1" dirty="0" smtClean="0"/>
              <a:t>2. </a:t>
            </a:r>
            <a:r>
              <a:rPr lang="ru-RU" sz="1600" dirty="0" err="1" smtClean="0"/>
              <a:t>Також</a:t>
            </a:r>
            <a:r>
              <a:rPr lang="ru-RU" sz="1600" dirty="0" smtClean="0"/>
              <a:t>, з </a:t>
            </a:r>
            <a:r>
              <a:rPr lang="ru-RU" sz="1600" dirty="0"/>
              <a:t>дня </a:t>
            </a:r>
            <a:r>
              <a:rPr lang="ru-RU" sz="1600" dirty="0" err="1"/>
              <a:t>надходження</a:t>
            </a:r>
            <a:r>
              <a:rPr lang="ru-RU" sz="1600" dirty="0"/>
              <a:t> </a:t>
            </a:r>
            <a:r>
              <a:rPr lang="ru-RU" sz="1600" dirty="0" smtClean="0"/>
              <a:t>заяви </a:t>
            </a:r>
            <a:r>
              <a:rPr lang="ru-RU" sz="1600" dirty="0" err="1"/>
              <a:t>із</a:t>
            </a:r>
            <a:r>
              <a:rPr lang="ru-RU" sz="1600" dirty="0"/>
              <a:t> </a:t>
            </a:r>
            <a:r>
              <a:rPr lang="ru-RU" sz="1600" dirty="0" err="1"/>
              <a:t>скаргою</a:t>
            </a:r>
            <a:r>
              <a:rPr lang="ru-RU" sz="1600" dirty="0"/>
              <a:t> </a:t>
            </a:r>
            <a:r>
              <a:rPr lang="ru-RU" sz="1600" dirty="0" err="1"/>
              <a:t>контролюючий</a:t>
            </a:r>
            <a:r>
              <a:rPr lang="ru-RU" sz="1600" dirty="0"/>
              <a:t> орган </a:t>
            </a:r>
            <a:r>
              <a:rPr lang="ru-RU" sz="1600" b="1" i="1" dirty="0" err="1"/>
              <a:t>зобов'язаний</a:t>
            </a:r>
            <a:r>
              <a:rPr lang="ru-RU" sz="1600" dirty="0"/>
              <a:t> </a:t>
            </a:r>
            <a:r>
              <a:rPr lang="ru-RU" sz="1600" dirty="0" err="1" smtClean="0"/>
              <a:t>протягом</a:t>
            </a:r>
            <a:r>
              <a:rPr lang="ru-RU" sz="1600" dirty="0" smtClean="0"/>
              <a:t> </a:t>
            </a:r>
            <a:r>
              <a:rPr lang="ru-RU" sz="1600" b="1" i="1" dirty="0"/>
              <a:t>15</a:t>
            </a:r>
            <a:r>
              <a:rPr lang="ru-RU" sz="1600" dirty="0"/>
              <a:t> </a:t>
            </a:r>
            <a:r>
              <a:rPr lang="ru-RU" sz="1600" dirty="0" err="1"/>
              <a:t>календарних</a:t>
            </a:r>
            <a:r>
              <a:rPr lang="ru-RU" sz="1600" dirty="0"/>
              <a:t> </a:t>
            </a:r>
            <a:r>
              <a:rPr lang="ru-RU" sz="1600" dirty="0" err="1" smtClean="0"/>
              <a:t>днів</a:t>
            </a:r>
            <a:r>
              <a:rPr lang="ru-RU" sz="1600" dirty="0" smtClean="0"/>
              <a:t> </a:t>
            </a:r>
            <a:r>
              <a:rPr lang="ru-RU" sz="1600" u="sng" dirty="0" smtClean="0"/>
              <a:t>провести </a:t>
            </a:r>
            <a:r>
              <a:rPr lang="ru-RU" sz="1600" u="sng" dirty="0" err="1"/>
              <a:t>документальну</a:t>
            </a:r>
            <a:r>
              <a:rPr lang="ru-RU" sz="1600" u="sng" dirty="0"/>
              <a:t> </a:t>
            </a:r>
            <a:r>
              <a:rPr lang="ru-RU" sz="1600" u="sng" dirty="0" err="1"/>
              <a:t>позапланову</a:t>
            </a:r>
            <a:r>
              <a:rPr lang="ru-RU" sz="1600" u="sng" dirty="0"/>
              <a:t> </a:t>
            </a:r>
            <a:r>
              <a:rPr lang="ru-RU" sz="1600" u="sng" dirty="0" err="1"/>
              <a:t>перевірку</a:t>
            </a:r>
            <a:r>
              <a:rPr lang="ru-RU" sz="1600" u="sng" dirty="0"/>
              <a:t> </a:t>
            </a:r>
            <a:r>
              <a:rPr lang="ru-RU" sz="1600" dirty="0" err="1"/>
              <a:t>зазначеного</a:t>
            </a:r>
            <a:r>
              <a:rPr lang="ru-RU" sz="1600" dirty="0"/>
              <a:t> </a:t>
            </a:r>
            <a:r>
              <a:rPr lang="ru-RU" sz="1600" dirty="0" err="1"/>
              <a:t>продавця</a:t>
            </a:r>
            <a:r>
              <a:rPr lang="ru-RU" sz="1600" dirty="0"/>
              <a:t> для </a:t>
            </a:r>
            <a:r>
              <a:rPr lang="ru-RU" sz="1600" dirty="0" err="1"/>
              <a:t>з'ясування</a:t>
            </a:r>
            <a:r>
              <a:rPr lang="ru-RU" sz="1600" dirty="0"/>
              <a:t> </a:t>
            </a:r>
            <a:r>
              <a:rPr lang="ru-RU" sz="1600" dirty="0" err="1"/>
              <a:t>достовірності</a:t>
            </a:r>
            <a:r>
              <a:rPr lang="ru-RU" sz="1600" dirty="0"/>
              <a:t> та </a:t>
            </a:r>
            <a:r>
              <a:rPr lang="ru-RU" sz="1600" dirty="0" err="1"/>
              <a:t>повноти</a:t>
            </a:r>
            <a:r>
              <a:rPr lang="ru-RU" sz="1600" dirty="0"/>
              <a:t> </a:t>
            </a:r>
            <a:r>
              <a:rPr lang="ru-RU" sz="1600" dirty="0" err="1"/>
              <a:t>нарахування</a:t>
            </a:r>
            <a:r>
              <a:rPr lang="ru-RU" sz="1600" dirty="0"/>
              <a:t> ним </a:t>
            </a:r>
            <a:r>
              <a:rPr lang="ru-RU" sz="1600" dirty="0" err="1"/>
              <a:t>зобов'язань</a:t>
            </a:r>
            <a:r>
              <a:rPr lang="ru-RU" sz="1600" dirty="0"/>
              <a:t> з </a:t>
            </a:r>
            <a:r>
              <a:rPr lang="ru-RU" sz="1600" dirty="0" err="1"/>
              <a:t>податку</a:t>
            </a:r>
            <a:r>
              <a:rPr lang="ru-RU" sz="1600" dirty="0"/>
              <a:t> за такою </a:t>
            </a:r>
            <a:r>
              <a:rPr lang="ru-RU" sz="1600" dirty="0" err="1" smtClean="0"/>
              <a:t>операцією</a:t>
            </a:r>
            <a:r>
              <a:rPr lang="ru-RU" sz="1600" dirty="0"/>
              <a:t> </a:t>
            </a:r>
            <a:r>
              <a:rPr lang="ru-RU" sz="1600" u="sng" dirty="0" smtClean="0"/>
              <a:t>(</a:t>
            </a:r>
            <a:r>
              <a:rPr lang="ru-RU" sz="1600" u="sng" dirty="0" err="1" smtClean="0"/>
              <a:t>пп</a:t>
            </a:r>
            <a:r>
              <a:rPr lang="ru-RU" sz="1600" u="sng" dirty="0" smtClean="0"/>
              <a:t>.</a:t>
            </a:r>
            <a:r>
              <a:rPr lang="uk-UA" sz="1600" u="sng" dirty="0"/>
              <a:t> 78.1.9</a:t>
            </a:r>
            <a:r>
              <a:rPr lang="uk-UA" sz="1600" u="sng" dirty="0" smtClean="0"/>
              <a:t>. та п.201.10 ПКУ).</a:t>
            </a:r>
            <a:endParaRPr lang="ru-RU" sz="1600" u="sng" dirty="0" smtClean="0"/>
          </a:p>
          <a:p>
            <a:pPr marL="0" indent="457200" algn="r">
              <a:spcBef>
                <a:spcPts val="0"/>
              </a:spcBef>
              <a:buNone/>
            </a:pPr>
            <a:r>
              <a:rPr lang="ru-RU" sz="1600" dirty="0" err="1" smtClean="0"/>
              <a:t>Надання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ненадання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впливають</a:t>
            </a:r>
            <a:r>
              <a:rPr lang="ru-RU" sz="1600" dirty="0" smtClean="0"/>
              <a:t> на </a:t>
            </a:r>
            <a:r>
              <a:rPr lang="ru-RU" sz="1600" b="1" i="1" dirty="0" err="1" smtClean="0"/>
              <a:t>підстави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проведення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позапланової</a:t>
            </a:r>
            <a:r>
              <a:rPr lang="ru-RU" sz="1600" b="1" i="1" dirty="0" smtClean="0"/>
              <a:t> </a:t>
            </a:r>
            <a:r>
              <a:rPr lang="ru-RU" sz="1600" dirty="0" err="1" smtClean="0"/>
              <a:t>перевірки</a:t>
            </a:r>
            <a:r>
              <a:rPr lang="ru-RU" sz="1600" dirty="0" smtClean="0"/>
              <a:t>;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 на запит буде </a:t>
            </a:r>
            <a:r>
              <a:rPr lang="ru-RU" sz="1600" dirty="0" err="1" smtClean="0"/>
              <a:t>залежити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</a:t>
            </a:r>
            <a:r>
              <a:rPr lang="ru-RU" sz="1600" b="1" i="1" dirty="0" err="1" smtClean="0"/>
              <a:t>виїзний</a:t>
            </a:r>
            <a:r>
              <a:rPr lang="ru-RU" sz="1600" b="1" i="1" dirty="0" smtClean="0"/>
              <a:t> </a:t>
            </a:r>
            <a:r>
              <a:rPr lang="ru-RU" sz="1600" b="1" i="1" dirty="0" err="1"/>
              <a:t>чи</a:t>
            </a:r>
            <a:r>
              <a:rPr lang="ru-RU" sz="1600" b="1" i="1" dirty="0"/>
              <a:t> </a:t>
            </a:r>
            <a:r>
              <a:rPr lang="ru-RU" sz="1600" b="1" i="1" dirty="0" err="1" smtClean="0"/>
              <a:t>невиїних</a:t>
            </a:r>
            <a:r>
              <a:rPr lang="ru-RU" sz="1600" b="1" i="1" dirty="0" smtClean="0"/>
              <a:t> </a:t>
            </a:r>
            <a:r>
              <a:rPr lang="ru-RU" sz="1600" dirty="0" smtClean="0"/>
              <a:t>характер </a:t>
            </a:r>
            <a:r>
              <a:rPr lang="ru-RU" sz="1600" dirty="0" err="1" smtClean="0"/>
              <a:t>перевірки</a:t>
            </a:r>
            <a:r>
              <a:rPr lang="ru-RU" sz="1600" dirty="0" smtClean="0"/>
              <a:t>.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586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811981"/>
          </a:xfrm>
        </p:spPr>
        <p:txBody>
          <a:bodyPr/>
          <a:lstStyle/>
          <a:p>
            <a:r>
              <a:rPr lang="uk-UA" sz="1600" b="1" i="1" dirty="0" smtClean="0">
                <a:latin typeface="+mn-lt"/>
                <a:ea typeface="+mn-ea"/>
                <a:cs typeface="+mn-cs"/>
              </a:rPr>
              <a:t/>
            </a:r>
            <a:br>
              <a:rPr lang="uk-UA" sz="1600" b="1" i="1" dirty="0" smtClean="0">
                <a:latin typeface="+mn-lt"/>
                <a:ea typeface="+mn-ea"/>
                <a:cs typeface="+mn-cs"/>
              </a:rPr>
            </a:br>
            <a:endParaRPr lang="ru-RU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1052736"/>
            <a:ext cx="8568952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uk-UA" sz="1600" b="1" i="1" dirty="0" smtClean="0"/>
              <a:t>3. </a:t>
            </a:r>
            <a:r>
              <a:rPr lang="uk-UA" sz="1600" dirty="0" smtClean="0"/>
              <a:t>Допущення продавцем помилок, виявлених контролюючим органом за результатами документальної позапланової виїзної </a:t>
            </a:r>
            <a:r>
              <a:rPr lang="uk-UA" sz="1600" u="sng" dirty="0" smtClean="0"/>
              <a:t>перевірки, проведеної </a:t>
            </a:r>
            <a:r>
              <a:rPr lang="uk-UA" sz="1600" b="1" u="sng" dirty="0" smtClean="0"/>
              <a:t>за заявою </a:t>
            </a:r>
            <a:r>
              <a:rPr lang="uk-UA" sz="1600" u="sng" dirty="0" smtClean="0"/>
              <a:t>покупця</a:t>
            </a:r>
            <a:r>
              <a:rPr lang="uk-UA" sz="1600" dirty="0" smtClean="0"/>
              <a:t>, -</a:t>
            </a:r>
            <a:br>
              <a:rPr lang="uk-UA" sz="1600" dirty="0" smtClean="0"/>
            </a:br>
            <a:r>
              <a:rPr lang="uk-UA" sz="1600" dirty="0" smtClean="0"/>
              <a:t>тягне за собою накладення штрафу в розмірі 170 грн. </a:t>
            </a:r>
            <a:r>
              <a:rPr lang="uk-UA" sz="1600" b="1" i="1" dirty="0" smtClean="0"/>
              <a:t>та зобов'язання виправити помилки</a:t>
            </a:r>
            <a:r>
              <a:rPr lang="uk-UA" sz="1600" dirty="0" smtClean="0"/>
              <a:t>.</a:t>
            </a:r>
          </a:p>
          <a:p>
            <a:pPr marL="0" indent="0" algn="just">
              <a:buNone/>
            </a:pPr>
            <a:r>
              <a:rPr lang="uk-UA" sz="1600" b="1" i="1" dirty="0" smtClean="0"/>
              <a:t>Тобто якщо перевірка проводиться </a:t>
            </a:r>
            <a:r>
              <a:rPr lang="uk-UA" sz="1600" b="1" i="1" u="sng" dirty="0" smtClean="0"/>
              <a:t>не на підставі </a:t>
            </a:r>
            <a:r>
              <a:rPr lang="uk-UA" sz="1600" b="1" i="1" u="sng" dirty="0" err="1" smtClean="0"/>
              <a:t>пп</a:t>
            </a:r>
            <a:r>
              <a:rPr lang="uk-UA" sz="1600" b="1" i="1" u="sng" dirty="0" smtClean="0"/>
              <a:t>. 78.1.9. ПКУ або не в порядку п.201.10 ПКУ </a:t>
            </a:r>
            <a:r>
              <a:rPr lang="uk-UA" sz="1600" b="1" i="1" dirty="0" smtClean="0"/>
              <a:t>– нарахування санкцій є протиправним.</a:t>
            </a:r>
          </a:p>
          <a:p>
            <a:pPr marL="0" indent="0">
              <a:buNone/>
            </a:pPr>
            <a:endParaRPr lang="uk-UA" sz="1600" b="1" i="1" dirty="0" smtClean="0"/>
          </a:p>
          <a:p>
            <a:pPr marL="0" indent="0" algn="just">
              <a:buNone/>
            </a:pPr>
            <a:r>
              <a:rPr lang="uk-UA" sz="1600" dirty="0" smtClean="0"/>
              <a:t>Невиконання протягом </a:t>
            </a:r>
            <a:r>
              <a:rPr lang="uk-UA" sz="1600" b="1" i="1" dirty="0" smtClean="0"/>
              <a:t>10</a:t>
            </a:r>
            <a:r>
              <a:rPr lang="uk-UA" sz="1600" dirty="0" smtClean="0"/>
              <a:t> календарних днів, узгодженого (тобто не оскарженого) податкового повідомлення-рішення </a:t>
            </a:r>
            <a:r>
              <a:rPr lang="uk-UA" sz="1600" i="1" dirty="0" smtClean="0"/>
              <a:t>про виправлення помилок </a:t>
            </a:r>
            <a:r>
              <a:rPr lang="uk-UA" sz="1600" dirty="0" smtClean="0"/>
              <a:t>- тягне за собою накладення на такого платника податку штрафу в розмірі:</a:t>
            </a:r>
          </a:p>
          <a:p>
            <a:r>
              <a:rPr lang="uk-UA" sz="1600" dirty="0" smtClean="0"/>
              <a:t>10 % суми ПДВ, зазначеної в такій податковій накладній, - у разі </a:t>
            </a:r>
            <a:r>
              <a:rPr lang="uk-UA" sz="1600" dirty="0" err="1" smtClean="0"/>
              <a:t>невиправлення</a:t>
            </a:r>
            <a:r>
              <a:rPr lang="uk-UA" sz="1600" dirty="0" smtClean="0"/>
              <a:t> помилок протягом 15 календарних днів;</a:t>
            </a:r>
          </a:p>
          <a:p>
            <a:r>
              <a:rPr lang="uk-UA" sz="1600" dirty="0" smtClean="0"/>
              <a:t>20 % - у разі </a:t>
            </a:r>
            <a:r>
              <a:rPr lang="uk-UA" sz="1600" dirty="0" err="1" smtClean="0"/>
              <a:t>невиправлення</a:t>
            </a:r>
            <a:r>
              <a:rPr lang="uk-UA" sz="1600" dirty="0" smtClean="0"/>
              <a:t> помилок від 16 до 30 календарних днів;</a:t>
            </a:r>
          </a:p>
          <a:p>
            <a:r>
              <a:rPr lang="uk-UA" sz="1600" dirty="0" smtClean="0"/>
              <a:t>30 %- у разі </a:t>
            </a:r>
            <a:r>
              <a:rPr lang="uk-UA" sz="1600" dirty="0" err="1" smtClean="0"/>
              <a:t>невиправлення</a:t>
            </a:r>
            <a:r>
              <a:rPr lang="uk-UA" sz="1600" dirty="0" smtClean="0"/>
              <a:t> помилок від 31 до 60 календарних днів;</a:t>
            </a:r>
          </a:p>
          <a:p>
            <a:r>
              <a:rPr lang="uk-UA" sz="1600" dirty="0" smtClean="0"/>
              <a:t>40 % - у разі </a:t>
            </a:r>
            <a:r>
              <a:rPr lang="uk-UA" sz="1600" dirty="0" err="1" smtClean="0"/>
              <a:t>невиправлення</a:t>
            </a:r>
            <a:r>
              <a:rPr lang="uk-UA" sz="1600" dirty="0" smtClean="0"/>
              <a:t> помилок від 61 до 90 календарних днів;</a:t>
            </a:r>
          </a:p>
          <a:p>
            <a:r>
              <a:rPr lang="uk-UA" sz="1600" dirty="0" smtClean="0"/>
              <a:t>50 % - у разі </a:t>
            </a:r>
            <a:r>
              <a:rPr lang="uk-UA" sz="1600" dirty="0" err="1" smtClean="0"/>
              <a:t>невиправлення</a:t>
            </a:r>
            <a:r>
              <a:rPr lang="uk-UA" sz="1600" dirty="0" smtClean="0"/>
              <a:t> помилок від 91 до 120 календарних днів;</a:t>
            </a:r>
          </a:p>
          <a:p>
            <a:r>
              <a:rPr lang="uk-UA" sz="1600" dirty="0" smtClean="0"/>
              <a:t>60 %- у разі </a:t>
            </a:r>
            <a:r>
              <a:rPr lang="uk-UA" sz="1600" dirty="0" err="1" smtClean="0"/>
              <a:t>невиправлення</a:t>
            </a:r>
            <a:r>
              <a:rPr lang="uk-UA" sz="1600" dirty="0" smtClean="0"/>
              <a:t> помилок від 121 до 150 календарних днів;</a:t>
            </a:r>
          </a:p>
          <a:p>
            <a:r>
              <a:rPr lang="uk-UA" sz="1600" dirty="0" smtClean="0"/>
              <a:t>70 %, - у разі </a:t>
            </a:r>
            <a:r>
              <a:rPr lang="uk-UA" sz="1600" dirty="0" err="1" smtClean="0"/>
              <a:t>невиправлення</a:t>
            </a:r>
            <a:r>
              <a:rPr lang="uk-UA" sz="1600" dirty="0" smtClean="0"/>
              <a:t> помилок від 151 до 180 календарних днів;</a:t>
            </a:r>
          </a:p>
          <a:p>
            <a:r>
              <a:rPr lang="uk-UA" sz="1600" dirty="0" smtClean="0"/>
              <a:t>100 %- у разі </a:t>
            </a:r>
            <a:r>
              <a:rPr lang="uk-UA" sz="1600" dirty="0" err="1" smtClean="0"/>
              <a:t>невиправлення</a:t>
            </a:r>
            <a:r>
              <a:rPr lang="uk-UA" sz="1600" dirty="0" smtClean="0"/>
              <a:t> помилок після спливу 181 календарного дня.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747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562" y="188640"/>
            <a:ext cx="6624736" cy="432048"/>
          </a:xfrm>
        </p:spPr>
        <p:txBody>
          <a:bodyPr/>
          <a:lstStyle/>
          <a:p>
            <a:endParaRPr lang="uk-UA" sz="2000" dirty="0">
              <a:latin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472608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endParaRPr lang="uk-UA" sz="2000" b="1" dirty="0" smtClean="0"/>
          </a:p>
          <a:p>
            <a:pPr marL="0" lvl="0" indent="0" algn="ctr">
              <a:buNone/>
            </a:pPr>
            <a:r>
              <a:rPr lang="uk-UA" sz="2000" b="1" dirty="0" smtClean="0"/>
              <a:t>З. Податок на доходи фізичних осіб</a:t>
            </a:r>
            <a:r>
              <a:rPr lang="ru-RU" sz="2000" dirty="0" smtClean="0"/>
              <a:t>: </a:t>
            </a:r>
            <a:r>
              <a:rPr lang="ru-RU" sz="2000" b="1" dirty="0"/>
              <a:t>до </a:t>
            </a:r>
            <a:r>
              <a:rPr lang="ru-RU" sz="2000" b="1" dirty="0" err="1"/>
              <a:t>чого</a:t>
            </a:r>
            <a:r>
              <a:rPr lang="ru-RU" sz="2000" b="1" dirty="0"/>
              <a:t> </a:t>
            </a:r>
            <a:r>
              <a:rPr lang="ru-RU" sz="2000" b="1" dirty="0" err="1"/>
              <a:t>призведуть</a:t>
            </a:r>
            <a:r>
              <a:rPr lang="ru-RU" sz="2000" b="1" dirty="0"/>
              <a:t> </a:t>
            </a:r>
            <a:r>
              <a:rPr lang="ru-RU" sz="2000" b="1" dirty="0" err="1"/>
              <a:t>зміни</a:t>
            </a:r>
            <a:r>
              <a:rPr lang="ru-RU" sz="2000" b="1" dirty="0"/>
              <a:t> ставок </a:t>
            </a:r>
            <a:r>
              <a:rPr lang="ru-RU" sz="2000" b="1" dirty="0" err="1"/>
              <a:t>податку</a:t>
            </a:r>
            <a:r>
              <a:rPr lang="ru-RU" sz="2000" b="1" dirty="0"/>
              <a:t> для </a:t>
            </a:r>
            <a:r>
              <a:rPr lang="ru-RU" sz="2000" b="1" dirty="0" err="1"/>
              <a:t>різних</a:t>
            </a:r>
            <a:r>
              <a:rPr lang="ru-RU" sz="2000" b="1" dirty="0"/>
              <a:t> </a:t>
            </a:r>
            <a:r>
              <a:rPr lang="ru-RU" sz="2000" b="1" dirty="0" err="1"/>
              <a:t>видів</a:t>
            </a:r>
            <a:r>
              <a:rPr lang="ru-RU" sz="2000" b="1" dirty="0"/>
              <a:t> </a:t>
            </a:r>
            <a:r>
              <a:rPr lang="ru-RU" sz="2000" b="1" dirty="0" err="1"/>
              <a:t>доходів</a:t>
            </a:r>
            <a:r>
              <a:rPr lang="ru-RU" sz="2000" b="1" dirty="0"/>
              <a:t>?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/>
              <a:t> </a:t>
            </a:r>
            <a:endParaRPr lang="uk-UA" sz="2000" b="1" dirty="0"/>
          </a:p>
          <a:p>
            <a:pPr marL="0" indent="0" algn="ctr">
              <a:buNone/>
            </a:pPr>
            <a:endParaRPr lang="uk-UA" sz="2000" dirty="0" smtClean="0"/>
          </a:p>
          <a:p>
            <a:endParaRPr lang="uk-UA" sz="2000" dirty="0" smtClean="0"/>
          </a:p>
          <a:p>
            <a:endParaRPr lang="uk-UA" sz="2000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uk-UA" sz="2000" b="1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190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663475"/>
          </a:xfrm>
        </p:spPr>
        <p:txBody>
          <a:bodyPr/>
          <a:lstStyle/>
          <a:p>
            <a:r>
              <a:rPr lang="uk-UA" sz="1600" b="1" i="1" dirty="0" smtClean="0"/>
              <a:t/>
            </a:r>
            <a:br>
              <a:rPr lang="uk-UA" sz="1600" b="1" i="1" dirty="0" smtClean="0"/>
            </a:br>
            <a:r>
              <a:rPr lang="uk-UA" sz="1600" b="1" i="1" dirty="0">
                <a:latin typeface="+mn-lt"/>
                <a:ea typeface="+mn-ea"/>
                <a:cs typeface="+mn-cs"/>
              </a:rPr>
              <a:t>Доходи, що оподатковувались за ставками 15% та 20% з 01.01.2016 </a:t>
            </a:r>
            <a:r>
              <a:rPr lang="uk-UA" sz="1600" b="1" i="1" dirty="0" smtClean="0">
                <a:latin typeface="+mn-lt"/>
                <a:ea typeface="+mn-ea"/>
                <a:cs typeface="+mn-cs"/>
              </a:rPr>
              <a:t>оподатковуються за </a:t>
            </a:r>
            <a:r>
              <a:rPr lang="uk-UA" sz="1600" b="1" i="1" dirty="0">
                <a:latin typeface="+mn-lt"/>
                <a:ea typeface="+mn-ea"/>
                <a:cs typeface="+mn-cs"/>
              </a:rPr>
              <a:t>ставкою </a:t>
            </a:r>
            <a:r>
              <a:rPr lang="uk-UA" sz="1600" b="1" i="1" dirty="0" smtClean="0">
                <a:latin typeface="+mn-lt"/>
                <a:ea typeface="+mn-ea"/>
                <a:cs typeface="+mn-cs"/>
              </a:rPr>
              <a:t>18%, зокрема:</a:t>
            </a:r>
            <a:endParaRPr lang="ru-RU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852115"/>
            <a:ext cx="8568952" cy="5673229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uk-UA" sz="1400" dirty="0" smtClean="0">
                <a:solidFill>
                  <a:schemeClr val="dk1"/>
                </a:solidFill>
              </a:rPr>
              <a:t>заробітна плата, інших заохочувальні та компенсаційні виплати або інші виплати і винагороди, які нараховуються (виплачуються, надаються) платнику у зв'язку з </a:t>
            </a:r>
            <a:r>
              <a:rPr lang="uk-UA" sz="1400" u="sng" dirty="0" smtClean="0">
                <a:solidFill>
                  <a:schemeClr val="dk1"/>
                </a:solidFill>
              </a:rPr>
              <a:t>трудовими відносинами та за цивільно-правовими договорами</a:t>
            </a:r>
            <a:r>
              <a:rPr lang="uk-UA" sz="1400" dirty="0" smtClean="0">
                <a:solidFill>
                  <a:schemeClr val="dk1"/>
                </a:solidFill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uk-UA" sz="1400" dirty="0" smtClean="0"/>
              <a:t>доходи, </a:t>
            </a:r>
            <a:r>
              <a:rPr lang="uk-UA" sz="1400" u="sng" dirty="0" smtClean="0"/>
              <a:t>отримані фізичною особою - підприємцем </a:t>
            </a:r>
            <a:r>
              <a:rPr lang="uk-UA" sz="1400" dirty="0" smtClean="0"/>
              <a:t>від провадження господарської діяльності, крім осіб, що обрали спрощену систему оподаткування;</a:t>
            </a:r>
          </a:p>
          <a:p>
            <a:pPr algn="just">
              <a:spcBef>
                <a:spcPts val="0"/>
              </a:spcBef>
            </a:pPr>
            <a:r>
              <a:rPr lang="uk-UA" sz="1400" dirty="0" smtClean="0"/>
              <a:t>доходи, отримані фізичною особою, яка провадить </a:t>
            </a:r>
            <a:r>
              <a:rPr lang="uk-UA" sz="1400" u="sng" dirty="0" smtClean="0"/>
              <a:t>незалежну професійну діяльність;</a:t>
            </a:r>
          </a:p>
          <a:p>
            <a:pPr algn="just">
              <a:spcBef>
                <a:spcPts val="0"/>
              </a:spcBef>
            </a:pPr>
            <a:r>
              <a:rPr lang="uk-UA" sz="1400" dirty="0" smtClean="0">
                <a:solidFill>
                  <a:schemeClr val="dk1"/>
                </a:solidFill>
              </a:rPr>
              <a:t>доходи з </a:t>
            </a:r>
            <a:r>
              <a:rPr lang="uk-UA" sz="1400" dirty="0" smtClean="0"/>
              <a:t> іноземним джерелом виплат;</a:t>
            </a:r>
          </a:p>
          <a:p>
            <a:pPr algn="just">
              <a:spcBef>
                <a:spcPts val="0"/>
              </a:spcBef>
            </a:pPr>
            <a:r>
              <a:rPr lang="uk-UA" sz="1400" dirty="0" smtClean="0"/>
              <a:t>дохід від операцій з продажу (обміну) об'єктів рухомого/нерухомого майна, що здійснюються фізичними особами – нерезидентами;</a:t>
            </a:r>
          </a:p>
          <a:p>
            <a:pPr algn="just">
              <a:spcBef>
                <a:spcPts val="0"/>
              </a:spcBef>
            </a:pPr>
            <a:r>
              <a:rPr lang="uk-UA" sz="1400" dirty="0" smtClean="0"/>
              <a:t>доходи у вигляді спадщини, що успадковується від спадкодавця-нерезидента, або що успадковується спадкоємцем-нерезидентом;</a:t>
            </a:r>
          </a:p>
          <a:p>
            <a:pPr algn="just">
              <a:spcBef>
                <a:spcPts val="0"/>
              </a:spcBef>
            </a:pPr>
            <a:r>
              <a:rPr lang="uk-UA" sz="1400" dirty="0" smtClean="0"/>
              <a:t>сума благодійної допомоги (на відновлення втраченого майна та на інші потреби АТО за переліком  КМУ) що перевищує 1000 розмірів МЗП;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b="1" i="1" dirty="0" smtClean="0"/>
              <a:t>Доходи, що оподатковувались за ставкою 15%  з 01.01.2016 -- за ставкою 18%:</a:t>
            </a:r>
          </a:p>
          <a:p>
            <a:pPr algn="just">
              <a:spcBef>
                <a:spcPts val="0"/>
              </a:spcBef>
              <a:defRPr/>
            </a:pPr>
            <a:r>
              <a:rPr lang="uk-UA" sz="1400" dirty="0" smtClean="0">
                <a:solidFill>
                  <a:schemeClr val="dk1"/>
                </a:solidFill>
              </a:rPr>
              <a:t>доходи у вигляді процентів нарахованих на суми банківських вкладних (депозитних) або поточних рахунків, ощадних (депозитних) сертифікатів, вкладів (депозитів) членів кредитної спілки у кредитній спілці;</a:t>
            </a:r>
          </a:p>
          <a:p>
            <a:pPr algn="just">
              <a:spcBef>
                <a:spcPts val="0"/>
              </a:spcBef>
              <a:defRPr/>
            </a:pPr>
            <a:r>
              <a:rPr lang="uk-UA" sz="1400" dirty="0" smtClean="0">
                <a:solidFill>
                  <a:schemeClr val="dk1"/>
                </a:solidFill>
              </a:rPr>
              <a:t>доходу у вигляді виграшів (призів) у лотерею;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uk-UA" sz="1600" b="1" i="1" dirty="0" smtClean="0"/>
              <a:t>Доходи, що оподатковувались за ставкою 20%  з 01.01.2016 -- за ставкою 18%:</a:t>
            </a:r>
          </a:p>
          <a:p>
            <a:pPr algn="just">
              <a:spcBef>
                <a:spcPts val="0"/>
              </a:spcBef>
              <a:defRPr/>
            </a:pPr>
            <a:r>
              <a:rPr lang="uk-UA" sz="1400" dirty="0" smtClean="0"/>
              <a:t> доходи, отримані фізичними особами у вигляді плати (відсотків), що розподіляється на пайові членські внески членів кредитної спілки;</a:t>
            </a:r>
          </a:p>
          <a:p>
            <a:pPr algn="just">
              <a:spcBef>
                <a:spcPts val="0"/>
              </a:spcBef>
              <a:defRPr/>
            </a:pPr>
            <a:r>
              <a:rPr lang="uk-UA" sz="1400" dirty="0">
                <a:solidFill>
                  <a:schemeClr val="dk1"/>
                </a:solidFill>
              </a:rPr>
              <a:t>доходи у вигляді </a:t>
            </a:r>
            <a:r>
              <a:rPr lang="ru-RU" sz="1400" dirty="0" err="1" smtClean="0"/>
              <a:t>процентів</a:t>
            </a:r>
            <a:r>
              <a:rPr lang="ru-RU" sz="1400" dirty="0" smtClean="0"/>
              <a:t> </a:t>
            </a:r>
            <a:r>
              <a:rPr lang="ru-RU" sz="1400" dirty="0"/>
              <a:t>та </a:t>
            </a:r>
            <a:r>
              <a:rPr lang="ru-RU" sz="1400" dirty="0" err="1"/>
              <a:t>дисконтних</a:t>
            </a:r>
            <a:r>
              <a:rPr lang="ru-RU" sz="1400" dirty="0"/>
              <a:t> </a:t>
            </a:r>
            <a:r>
              <a:rPr lang="ru-RU" sz="1400" dirty="0" err="1"/>
              <a:t>доходів</a:t>
            </a:r>
            <a:r>
              <a:rPr lang="ru-RU" sz="1400" dirty="0"/>
              <a:t>, </a:t>
            </a:r>
            <a:r>
              <a:rPr lang="ru-RU" sz="1400" dirty="0" err="1"/>
              <a:t>нарахованих</a:t>
            </a:r>
            <a:r>
              <a:rPr lang="ru-RU" sz="1400" dirty="0"/>
              <a:t> на </a:t>
            </a:r>
            <a:r>
              <a:rPr lang="ru-RU" sz="1400" dirty="0" err="1"/>
              <a:t>користь</a:t>
            </a:r>
            <a:r>
              <a:rPr lang="ru-RU" sz="1400" dirty="0"/>
              <a:t> </a:t>
            </a:r>
            <a:r>
              <a:rPr lang="ru-RU" sz="1400" dirty="0" err="1"/>
              <a:t>фізичних</a:t>
            </a:r>
            <a:r>
              <a:rPr lang="ru-RU" sz="1400" dirty="0"/>
              <a:t> </a:t>
            </a:r>
            <a:r>
              <a:rPr lang="ru-RU" sz="1400" dirty="0" err="1"/>
              <a:t>осіб</a:t>
            </a:r>
            <a:r>
              <a:rPr lang="ru-RU" sz="1400" dirty="0"/>
              <a:t> з будь-</a:t>
            </a:r>
            <a:r>
              <a:rPr lang="ru-RU" sz="1400" dirty="0" err="1"/>
              <a:t>яких</a:t>
            </a:r>
            <a:r>
              <a:rPr lang="ru-RU" sz="1400" dirty="0"/>
              <a:t>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 smtClean="0"/>
              <a:t>доходів</a:t>
            </a:r>
            <a:r>
              <a:rPr lang="ru-RU" sz="1400" dirty="0" smtClean="0"/>
              <a:t> (</a:t>
            </a:r>
            <a:r>
              <a:rPr lang="ru-RU" sz="1400" dirty="0" err="1" smtClean="0"/>
              <a:t>ніж</a:t>
            </a:r>
            <a:r>
              <a:rPr lang="ru-RU" sz="1400" dirty="0" smtClean="0"/>
              <a:t> </a:t>
            </a:r>
            <a:r>
              <a:rPr lang="ru-RU" sz="1400" dirty="0" err="1"/>
              <a:t>ті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оподатковувались</a:t>
            </a:r>
            <a:r>
              <a:rPr lang="ru-RU" sz="1400" dirty="0" smtClean="0"/>
              <a:t> за </a:t>
            </a:r>
            <a:r>
              <a:rPr lang="ru-RU" sz="1400" dirty="0" err="1" smtClean="0"/>
              <a:t>ставкою</a:t>
            </a:r>
            <a:r>
              <a:rPr lang="ru-RU" sz="1400" dirty="0" smtClean="0"/>
              <a:t> 15%).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uk-UA" sz="1600" b="1" i="1" dirty="0" smtClean="0"/>
              <a:t>На  перевищення </a:t>
            </a:r>
            <a:r>
              <a:rPr lang="uk-UA" sz="1600" b="1" i="1" dirty="0"/>
              <a:t>суми пенсії </a:t>
            </a:r>
            <a:r>
              <a:rPr lang="uk-UA" sz="1600" b="1" i="1" dirty="0" smtClean="0"/>
              <a:t>над 3-ма розмірами МЗП – ставка становить 15%.</a:t>
            </a:r>
            <a:endParaRPr lang="uk-UA" sz="1600" b="1" i="1" dirty="0" smtClean="0">
              <a:solidFill>
                <a:schemeClr val="dk1"/>
              </a:solidFill>
            </a:endParaRPr>
          </a:p>
          <a:p>
            <a:pPr algn="just">
              <a:spcBef>
                <a:spcPts val="0"/>
              </a:spcBef>
            </a:pPr>
            <a:endParaRPr lang="ru-RU" sz="1400" dirty="0" smtClean="0"/>
          </a:p>
          <a:p>
            <a:pPr algn="just">
              <a:spcBef>
                <a:spcPts val="0"/>
              </a:spcBef>
            </a:pPr>
            <a:endParaRPr lang="ru-RU" sz="1400" dirty="0" smtClean="0"/>
          </a:p>
          <a:p>
            <a:pPr algn="just">
              <a:spcBef>
                <a:spcPts val="0"/>
              </a:spcBef>
            </a:pPr>
            <a:endParaRPr lang="uk-UA" sz="1600" dirty="0">
              <a:solidFill>
                <a:schemeClr val="dk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19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969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562" y="188640"/>
            <a:ext cx="6624736" cy="432048"/>
          </a:xfrm>
        </p:spPr>
        <p:txBody>
          <a:bodyPr/>
          <a:lstStyle/>
          <a:p>
            <a:endParaRPr lang="uk-UA" sz="2000" dirty="0">
              <a:latin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472608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endParaRPr lang="uk-UA" sz="2000" b="1" dirty="0" smtClean="0"/>
          </a:p>
          <a:p>
            <a:pPr marL="0" indent="0" algn="ctr">
              <a:buNone/>
            </a:pPr>
            <a:r>
              <a:rPr lang="uk-UA" sz="2000" b="1" dirty="0" smtClean="0"/>
              <a:t>1. Податок на прибуток підприємств: зміна податкового (звітного) періоду та порядку подачі звітності разом із скасуванням сплати щомісячних авансових внесків – чи  дуже неприємний сюрприз?</a:t>
            </a:r>
            <a:endParaRPr lang="uk-UA" sz="2000" dirty="0" smtClean="0"/>
          </a:p>
          <a:p>
            <a:endParaRPr lang="uk-UA" sz="2000" dirty="0" smtClean="0"/>
          </a:p>
          <a:p>
            <a:endParaRPr lang="uk-UA" sz="2000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uk-UA" sz="2000" b="1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576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562" y="188640"/>
            <a:ext cx="6624736" cy="432048"/>
          </a:xfrm>
        </p:spPr>
        <p:txBody>
          <a:bodyPr/>
          <a:lstStyle/>
          <a:p>
            <a:endParaRPr lang="uk-UA" sz="2000" dirty="0">
              <a:latin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472608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/>
          </a:p>
          <a:p>
            <a:pPr marL="0" lvl="0" indent="0">
              <a:buNone/>
            </a:pPr>
            <a:endParaRPr lang="ru-RU" sz="2000" b="1" dirty="0" smtClean="0"/>
          </a:p>
          <a:p>
            <a:pPr marL="0" lvl="0" indent="0">
              <a:buNone/>
            </a:pPr>
            <a:endParaRPr lang="ru-RU" sz="2000" b="1" dirty="0"/>
          </a:p>
          <a:p>
            <a:pPr marL="0" lvl="0" indent="0" algn="ctr">
              <a:buNone/>
            </a:pPr>
            <a:r>
              <a:rPr lang="ru-RU" sz="2000" b="1" dirty="0" smtClean="0"/>
              <a:t>4. </a:t>
            </a:r>
            <a:r>
              <a:rPr lang="ru-RU" sz="2000" b="1" dirty="0" err="1" smtClean="0"/>
              <a:t>Наслідки</a:t>
            </a:r>
            <a:r>
              <a:rPr lang="ru-RU" sz="2000" b="1" dirty="0" smtClean="0"/>
              <a:t> </a:t>
            </a:r>
            <a:r>
              <a:rPr lang="uk-UA" sz="2000" b="1" dirty="0"/>
              <a:t>для платників податків </a:t>
            </a:r>
            <a:r>
              <a:rPr lang="ru-RU" sz="2000" b="1" dirty="0" err="1"/>
              <a:t>зміни</a:t>
            </a:r>
            <a:r>
              <a:rPr lang="ru-RU" sz="2000" b="1" dirty="0"/>
              <a:t> </a:t>
            </a:r>
            <a:r>
              <a:rPr lang="ru-RU" sz="2000" b="1" dirty="0" err="1"/>
              <a:t>переліку</a:t>
            </a:r>
            <a:r>
              <a:rPr lang="ru-RU" sz="2000" b="1" dirty="0"/>
              <a:t> </a:t>
            </a:r>
            <a:r>
              <a:rPr lang="ru-RU" sz="2000" b="1" dirty="0" err="1"/>
              <a:t>платників</a:t>
            </a:r>
            <a:r>
              <a:rPr lang="ru-RU" sz="2000" b="1" dirty="0"/>
              <a:t>, </a:t>
            </a:r>
            <a:r>
              <a:rPr lang="ru-RU" sz="2000" b="1" dirty="0" err="1"/>
              <a:t>бази</a:t>
            </a:r>
            <a:r>
              <a:rPr lang="ru-RU" sz="2000" b="1" dirty="0"/>
              <a:t> </a:t>
            </a:r>
            <a:r>
              <a:rPr lang="ru-RU" sz="2000" b="1" dirty="0" err="1"/>
              <a:t>нарахування</a:t>
            </a:r>
            <a:r>
              <a:rPr lang="ru-RU" sz="2000" b="1" dirty="0"/>
              <a:t>, </a:t>
            </a:r>
            <a:r>
              <a:rPr lang="ru-RU" sz="2000" b="1" dirty="0" err="1"/>
              <a:t>розміру</a:t>
            </a:r>
            <a:r>
              <a:rPr lang="ru-RU" sz="2000" b="1" dirty="0"/>
              <a:t> та </a:t>
            </a:r>
            <a:r>
              <a:rPr lang="ru-RU" sz="2000" b="1" dirty="0" err="1"/>
              <a:t>максимальної</a:t>
            </a:r>
            <a:r>
              <a:rPr lang="ru-RU" sz="2000" b="1" dirty="0"/>
              <a:t> величину </a:t>
            </a:r>
            <a:r>
              <a:rPr lang="ru-RU" sz="2000" b="1" dirty="0" err="1"/>
              <a:t>єдиного</a:t>
            </a:r>
            <a:r>
              <a:rPr lang="ru-RU" sz="2000" b="1" dirty="0"/>
              <a:t> </a:t>
            </a:r>
            <a:r>
              <a:rPr lang="ru-RU" sz="2000" b="1" dirty="0" err="1"/>
              <a:t>внеску</a:t>
            </a:r>
            <a:r>
              <a:rPr lang="ru-RU" sz="2000" b="1" dirty="0"/>
              <a:t> на </a:t>
            </a:r>
            <a:r>
              <a:rPr lang="ru-RU" sz="2000" b="1" dirty="0" err="1"/>
              <a:t>загальнообов’язкове</a:t>
            </a:r>
            <a:r>
              <a:rPr lang="ru-RU" sz="2000" b="1" dirty="0"/>
              <a:t> </a:t>
            </a:r>
            <a:r>
              <a:rPr lang="ru-RU" sz="2000" b="1" dirty="0" err="1"/>
              <a:t>державне</a:t>
            </a:r>
            <a:r>
              <a:rPr lang="ru-RU" sz="2000" b="1" dirty="0"/>
              <a:t> </a:t>
            </a:r>
            <a:r>
              <a:rPr lang="ru-RU" sz="2000" b="1" dirty="0" err="1"/>
              <a:t>соціальне</a:t>
            </a:r>
            <a:r>
              <a:rPr lang="ru-RU" sz="2000" b="1" dirty="0"/>
              <a:t> </a:t>
            </a:r>
            <a:r>
              <a:rPr lang="ru-RU" sz="2000" b="1" dirty="0" err="1"/>
              <a:t>страхування</a:t>
            </a:r>
            <a:r>
              <a:rPr lang="ru-RU" sz="2000" b="1" dirty="0"/>
              <a:t>?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/>
              <a:t> </a:t>
            </a:r>
            <a:endParaRPr lang="uk-UA" sz="2000" b="1" dirty="0"/>
          </a:p>
          <a:p>
            <a:pPr marL="0" indent="0" algn="ctr">
              <a:buNone/>
            </a:pPr>
            <a:endParaRPr lang="uk-UA" sz="2000" dirty="0" smtClean="0"/>
          </a:p>
          <a:p>
            <a:endParaRPr lang="uk-UA" sz="2000" dirty="0" smtClean="0"/>
          </a:p>
          <a:p>
            <a:endParaRPr lang="uk-UA" sz="2000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uk-UA" sz="2000" b="1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9464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1080120"/>
          </a:xfrm>
        </p:spPr>
        <p:txBody>
          <a:bodyPr/>
          <a:lstStyle/>
          <a:p>
            <a:pPr algn="l"/>
            <a:r>
              <a:rPr lang="uk-UA" sz="1600" b="1" i="1" dirty="0" smtClean="0"/>
              <a:t/>
            </a:r>
            <a:br>
              <a:rPr lang="uk-UA" sz="1600" b="1" i="1" dirty="0" smtClean="0"/>
            </a:br>
            <a:r>
              <a:rPr lang="uk-UA" sz="1600" b="1" i="1" dirty="0" smtClean="0"/>
              <a:t>                           Платники </a:t>
            </a:r>
            <a:r>
              <a:rPr lang="uk-UA" sz="1600" b="1" i="1" dirty="0" smtClean="0"/>
              <a:t>внеску, </a:t>
            </a:r>
            <a:r>
              <a:rPr lang="uk-UA" sz="1600" b="1" i="1" dirty="0" smtClean="0"/>
              <a:t>зокрема:</a:t>
            </a:r>
            <a:br>
              <a:rPr lang="uk-UA" sz="1600" b="1" i="1" dirty="0" smtClean="0"/>
            </a:br>
            <a:r>
              <a:rPr lang="uk-UA" sz="1600" b="1" i="1" dirty="0" smtClean="0"/>
              <a:t>                    </a:t>
            </a:r>
            <a:r>
              <a:rPr lang="uk-UA" sz="1600" dirty="0" smtClean="0"/>
              <a:t>1</a:t>
            </a:r>
            <a:r>
              <a:rPr lang="uk-UA" sz="1600" dirty="0" smtClean="0"/>
              <a:t>. </a:t>
            </a:r>
            <a:r>
              <a:rPr lang="uk-UA" sz="1600" dirty="0" smtClean="0">
                <a:latin typeface="+mn-lt"/>
                <a:cs typeface="+mn-cs"/>
              </a:rPr>
              <a:t>Роботодавці.</a:t>
            </a:r>
            <a:r>
              <a:rPr lang="uk-UA" sz="1600" dirty="0">
                <a:latin typeface="+mn-lt"/>
                <a:cs typeface="+mn-cs"/>
              </a:rPr>
              <a:t/>
            </a:r>
            <a:br>
              <a:rPr lang="uk-UA" sz="1600" dirty="0">
                <a:latin typeface="+mn-lt"/>
                <a:cs typeface="+mn-cs"/>
              </a:rPr>
            </a:br>
            <a:endParaRPr lang="ru-RU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852115"/>
            <a:ext cx="8568952" cy="5673229"/>
          </a:xfrm>
        </p:spPr>
        <p:txBody>
          <a:bodyPr/>
          <a:lstStyle/>
          <a:p>
            <a:pPr algn="just">
              <a:spcBef>
                <a:spcPts val="0"/>
              </a:spcBef>
            </a:pPr>
            <a:endParaRPr lang="ru-RU" sz="1400" dirty="0" smtClean="0"/>
          </a:p>
          <a:p>
            <a:pPr algn="just">
              <a:spcBef>
                <a:spcPts val="0"/>
              </a:spcBef>
            </a:pPr>
            <a:endParaRPr lang="ru-RU" sz="1400" dirty="0" smtClean="0"/>
          </a:p>
          <a:p>
            <a:pPr algn="just">
              <a:spcBef>
                <a:spcPts val="0"/>
              </a:spcBef>
            </a:pPr>
            <a:endParaRPr lang="uk-UA" sz="1600" dirty="0">
              <a:solidFill>
                <a:schemeClr val="dk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21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80728"/>
            <a:ext cx="856877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smtClean="0">
                <a:latin typeface="+mn-lt"/>
                <a:cs typeface="+mn-cs"/>
              </a:rPr>
              <a:t>2. ФОП </a:t>
            </a:r>
            <a:r>
              <a:rPr lang="uk-UA" sz="1600" dirty="0" smtClean="0">
                <a:latin typeface="+mn-lt"/>
                <a:cs typeface="+mn-cs"/>
              </a:rPr>
              <a:t>(в </a:t>
            </a:r>
            <a:r>
              <a:rPr lang="uk-UA" sz="1600" dirty="0" err="1" smtClean="0">
                <a:latin typeface="+mn-lt"/>
                <a:cs typeface="+mn-cs"/>
              </a:rPr>
              <a:t>т.ч</a:t>
            </a:r>
            <a:r>
              <a:rPr lang="uk-UA" sz="1600" dirty="0" smtClean="0">
                <a:latin typeface="+mn-lt"/>
                <a:cs typeface="+mn-cs"/>
              </a:rPr>
              <a:t>. платники єдиного податку</a:t>
            </a:r>
            <a:r>
              <a:rPr lang="uk-UA" sz="1600" dirty="0" smtClean="0">
                <a:latin typeface="+mn-lt"/>
                <a:cs typeface="+mn-cs"/>
              </a:rPr>
              <a:t>).</a:t>
            </a:r>
            <a:endParaRPr lang="uk-UA" sz="1600" dirty="0" smtClean="0">
              <a:latin typeface="+mn-lt"/>
              <a:cs typeface="+mn-cs"/>
            </a:endParaRPr>
          </a:p>
          <a:p>
            <a:pPr algn="ctr"/>
            <a:r>
              <a:rPr lang="uk-UA" sz="1600" dirty="0" smtClean="0">
                <a:latin typeface="+mn-lt"/>
                <a:cs typeface="+mn-cs"/>
              </a:rPr>
              <a:t>3. Особи</a:t>
            </a:r>
            <a:r>
              <a:rPr lang="uk-UA" sz="1600" dirty="0" smtClean="0">
                <a:latin typeface="+mn-lt"/>
                <a:cs typeface="+mn-cs"/>
              </a:rPr>
              <a:t>, що проводять незалежну професійну діяльність.</a:t>
            </a:r>
          </a:p>
          <a:p>
            <a:pPr algn="ctr"/>
            <a:r>
              <a:rPr lang="uk-UA" sz="1600" b="1" i="1" dirty="0" smtClean="0">
                <a:latin typeface="+mn-lt"/>
                <a:cs typeface="+mn-cs"/>
              </a:rPr>
              <a:t>Починаючи із 01.01.2016 </a:t>
            </a:r>
            <a:r>
              <a:rPr lang="uk-UA" sz="1600" b="1" i="1" u="sng" dirty="0" smtClean="0">
                <a:latin typeface="+mn-lt"/>
                <a:cs typeface="+mn-cs"/>
              </a:rPr>
              <a:t>працівники та особи, що виконують роботи за ЦПД</a:t>
            </a:r>
            <a:r>
              <a:rPr lang="uk-UA" sz="1600" b="1" i="1" dirty="0" smtClean="0">
                <a:latin typeface="+mn-lt"/>
                <a:cs typeface="+mn-cs"/>
              </a:rPr>
              <a:t>, не є платниками внеску.</a:t>
            </a:r>
          </a:p>
          <a:p>
            <a:pPr indent="457200" algn="just"/>
            <a:r>
              <a:rPr lang="uk-UA" sz="1600" dirty="0">
                <a:latin typeface="+mn-lt"/>
                <a:cs typeface="+mn-cs"/>
              </a:rPr>
              <a:t>Оскільки </a:t>
            </a:r>
            <a:r>
              <a:rPr lang="uk-UA" sz="1600" i="1" dirty="0" smtClean="0">
                <a:latin typeface="+mn-lt"/>
                <a:cs typeface="+mn-cs"/>
              </a:rPr>
              <a:t>вказані особи</a:t>
            </a:r>
            <a:r>
              <a:rPr lang="uk-UA" sz="1600" dirty="0" smtClean="0">
                <a:latin typeface="+mn-lt"/>
                <a:cs typeface="+mn-cs"/>
              </a:rPr>
              <a:t>, </a:t>
            </a:r>
            <a:r>
              <a:rPr lang="uk-UA" sz="1600" b="1" i="1" dirty="0">
                <a:latin typeface="+mn-lt"/>
                <a:cs typeface="+mn-cs"/>
              </a:rPr>
              <a:t>не є платниками </a:t>
            </a:r>
            <a:r>
              <a:rPr lang="uk-UA" sz="1600" b="1" i="1" dirty="0" smtClean="0">
                <a:latin typeface="+mn-lt"/>
                <a:cs typeface="+mn-cs"/>
              </a:rPr>
              <a:t>збору</a:t>
            </a:r>
            <a:r>
              <a:rPr lang="uk-UA" sz="1600" dirty="0" smtClean="0">
                <a:latin typeface="+mn-lt"/>
                <a:cs typeface="+mn-cs"/>
              </a:rPr>
              <a:t>, а нараховані ним суми доходу </a:t>
            </a:r>
            <a:r>
              <a:rPr lang="uk-UA" sz="1600" b="1" i="1" dirty="0" smtClean="0">
                <a:latin typeface="+mn-lt"/>
                <a:cs typeface="+mn-cs"/>
              </a:rPr>
              <a:t>виключені із бази нарахування </a:t>
            </a:r>
            <a:r>
              <a:rPr lang="uk-UA" sz="1600" dirty="0" smtClean="0">
                <a:latin typeface="+mn-lt"/>
                <a:cs typeface="+mn-cs"/>
              </a:rPr>
              <a:t>ЄВ, </a:t>
            </a:r>
            <a:r>
              <a:rPr lang="uk-UA" sz="1600" dirty="0" smtClean="0">
                <a:latin typeface="+mn-lt"/>
                <a:cs typeface="+mn-cs"/>
              </a:rPr>
              <a:t>роботодавці не повинні нараховувати та утримувати  суми </a:t>
            </a:r>
            <a:r>
              <a:rPr lang="uk-UA" sz="1600" dirty="0" smtClean="0">
                <a:latin typeface="+mn-lt"/>
                <a:cs typeface="+mn-cs"/>
              </a:rPr>
              <a:t>ЄВ.</a:t>
            </a:r>
          </a:p>
          <a:p>
            <a:pPr indent="457200" algn="just"/>
            <a:r>
              <a:rPr lang="ru-RU" sz="1600" b="1" i="1" dirty="0" err="1">
                <a:latin typeface="+mn-lt"/>
                <a:cs typeface="+mn-cs"/>
              </a:rPr>
              <a:t>Єдиний</a:t>
            </a:r>
            <a:r>
              <a:rPr lang="ru-RU" sz="1600" b="1" i="1" dirty="0">
                <a:latin typeface="+mn-lt"/>
                <a:cs typeface="+mn-cs"/>
              </a:rPr>
              <a:t> </a:t>
            </a:r>
            <a:r>
              <a:rPr lang="ru-RU" sz="1600" b="1" i="1" dirty="0" err="1">
                <a:latin typeface="+mn-lt"/>
                <a:cs typeface="+mn-cs"/>
              </a:rPr>
              <a:t>внесок</a:t>
            </a:r>
            <a:r>
              <a:rPr lang="ru-RU" sz="1600" b="1" i="1" dirty="0">
                <a:latin typeface="+mn-lt"/>
                <a:cs typeface="+mn-cs"/>
              </a:rPr>
              <a:t> для </a:t>
            </a:r>
            <a:r>
              <a:rPr lang="ru-RU" sz="1600" b="1" i="1" dirty="0" err="1">
                <a:latin typeface="+mn-lt"/>
                <a:cs typeface="+mn-cs"/>
              </a:rPr>
              <a:t>всіх</a:t>
            </a:r>
            <a:r>
              <a:rPr lang="ru-RU" sz="1600" b="1" i="1" dirty="0">
                <a:latin typeface="+mn-lt"/>
                <a:cs typeface="+mn-cs"/>
              </a:rPr>
              <a:t> </a:t>
            </a:r>
            <a:r>
              <a:rPr lang="ru-RU" sz="1600" b="1" i="1" dirty="0" err="1">
                <a:latin typeface="+mn-lt"/>
                <a:cs typeface="+mn-cs"/>
              </a:rPr>
              <a:t>платників</a:t>
            </a:r>
            <a:r>
              <a:rPr lang="ru-RU" sz="1600" b="1" i="1" dirty="0">
                <a:latin typeface="+mn-lt"/>
                <a:cs typeface="+mn-cs"/>
              </a:rPr>
              <a:t> </a:t>
            </a:r>
            <a:r>
              <a:rPr lang="ru-RU" sz="1600" b="1" i="1" dirty="0" err="1">
                <a:latin typeface="+mn-lt"/>
                <a:cs typeface="+mn-cs"/>
              </a:rPr>
              <a:t>встановлюється</a:t>
            </a:r>
            <a:r>
              <a:rPr lang="ru-RU" sz="1600" b="1" i="1" dirty="0">
                <a:latin typeface="+mn-lt"/>
                <a:cs typeface="+mn-cs"/>
              </a:rPr>
              <a:t> у </a:t>
            </a:r>
            <a:r>
              <a:rPr lang="ru-RU" sz="1600" b="1" i="1" dirty="0" err="1">
                <a:latin typeface="+mn-lt"/>
                <a:cs typeface="+mn-cs"/>
              </a:rPr>
              <a:t>розмірі</a:t>
            </a:r>
            <a:r>
              <a:rPr lang="ru-RU" sz="1600" b="1" i="1" dirty="0">
                <a:latin typeface="+mn-lt"/>
                <a:cs typeface="+mn-cs"/>
              </a:rPr>
              <a:t> 22% до </a:t>
            </a:r>
            <a:r>
              <a:rPr lang="ru-RU" sz="1600" b="1" i="1" dirty="0" err="1">
                <a:latin typeface="+mn-lt"/>
                <a:cs typeface="+mn-cs"/>
              </a:rPr>
              <a:t>бази</a:t>
            </a:r>
            <a:r>
              <a:rPr lang="ru-RU" sz="1600" b="1" i="1" dirty="0">
                <a:latin typeface="+mn-lt"/>
                <a:cs typeface="+mn-cs"/>
              </a:rPr>
              <a:t> </a:t>
            </a:r>
            <a:r>
              <a:rPr lang="ru-RU" sz="1600" b="1" i="1" dirty="0" err="1">
                <a:latin typeface="+mn-lt"/>
                <a:cs typeface="+mn-cs"/>
              </a:rPr>
              <a:t>нарахування</a:t>
            </a:r>
            <a:r>
              <a:rPr lang="ru-RU" sz="1600" b="1" i="1" dirty="0" smtClean="0">
                <a:latin typeface="+mn-lt"/>
                <a:cs typeface="+mn-cs"/>
              </a:rPr>
              <a:t>.</a:t>
            </a:r>
          </a:p>
          <a:p>
            <a:pPr indent="457200" algn="just"/>
            <a:endParaRPr lang="ru-RU" sz="800" b="1" i="1" dirty="0" smtClean="0">
              <a:latin typeface="+mn-lt"/>
              <a:cs typeface="+mn-cs"/>
            </a:endParaRPr>
          </a:p>
          <a:p>
            <a:pPr indent="457200" algn="just"/>
            <a:r>
              <a:rPr lang="ru-RU" sz="1600" dirty="0" smtClean="0">
                <a:latin typeface="+mn-lt"/>
                <a:cs typeface="+mn-cs"/>
              </a:rPr>
              <a:t>1. </a:t>
            </a:r>
            <a:r>
              <a:rPr lang="ru-RU" sz="1600" dirty="0" err="1" smtClean="0">
                <a:latin typeface="+mn-lt"/>
                <a:cs typeface="+mn-cs"/>
              </a:rPr>
              <a:t>Розмір</a:t>
            </a:r>
            <a:r>
              <a:rPr lang="ru-RU" sz="1600" dirty="0" smtClean="0">
                <a:latin typeface="+mn-lt"/>
                <a:cs typeface="+mn-cs"/>
              </a:rPr>
              <a:t> ЄВ на </a:t>
            </a:r>
            <a:r>
              <a:rPr lang="ru-RU" sz="1600" dirty="0" err="1" smtClean="0">
                <a:latin typeface="+mn-lt"/>
                <a:cs typeface="+mn-cs"/>
              </a:rPr>
              <a:t>місяць</a:t>
            </a:r>
            <a:r>
              <a:rPr lang="ru-RU" sz="1600" dirty="0" smtClean="0">
                <a:latin typeface="+mn-lt"/>
                <a:cs typeface="+mn-cs"/>
              </a:rPr>
              <a:t> не </a:t>
            </a:r>
            <a:r>
              <a:rPr lang="ru-RU" sz="1600" dirty="0" err="1" smtClean="0">
                <a:latin typeface="+mn-lt"/>
                <a:cs typeface="+mn-cs"/>
              </a:rPr>
              <a:t>може</a:t>
            </a:r>
            <a:r>
              <a:rPr lang="ru-RU" sz="1600" dirty="0" smtClean="0">
                <a:latin typeface="+mn-lt"/>
                <a:cs typeface="+mn-cs"/>
              </a:rPr>
              <a:t> бути </a:t>
            </a:r>
            <a:r>
              <a:rPr lang="ru-RU" sz="1600" dirty="0" err="1" smtClean="0">
                <a:latin typeface="+mn-lt"/>
                <a:cs typeface="+mn-cs"/>
              </a:rPr>
              <a:t>менше</a:t>
            </a:r>
            <a:r>
              <a:rPr lang="ru-RU" sz="1600" dirty="0" smtClean="0">
                <a:latin typeface="+mn-lt"/>
                <a:cs typeface="+mn-cs"/>
              </a:rPr>
              <a:t> </a:t>
            </a:r>
            <a:r>
              <a:rPr lang="ru-RU" sz="1600" dirty="0" err="1" smtClean="0">
                <a:latin typeface="+mn-lt"/>
                <a:cs typeface="+mn-cs"/>
              </a:rPr>
              <a:t>мінінального</a:t>
            </a:r>
            <a:r>
              <a:rPr lang="ru-RU" sz="1600" dirty="0" smtClean="0">
                <a:latin typeface="+mn-lt"/>
                <a:cs typeface="+mn-cs"/>
              </a:rPr>
              <a:t> (МЗП*22%)</a:t>
            </a:r>
          </a:p>
          <a:p>
            <a:pPr indent="457200" algn="just"/>
            <a:r>
              <a:rPr lang="ru-RU" sz="1600" dirty="0" smtClean="0">
                <a:latin typeface="+mn-lt"/>
                <a:cs typeface="+mn-cs"/>
              </a:rPr>
              <a:t>2. При </a:t>
            </a:r>
            <a:r>
              <a:rPr lang="ru-RU" sz="1600" dirty="0" err="1">
                <a:latin typeface="+mn-lt"/>
                <a:cs typeface="+mn-cs"/>
              </a:rPr>
              <a:t>нарахуванні</a:t>
            </a:r>
            <a:r>
              <a:rPr lang="ru-RU" sz="1600" dirty="0">
                <a:latin typeface="+mn-lt"/>
                <a:cs typeface="+mn-cs"/>
              </a:rPr>
              <a:t> ЗП </a:t>
            </a:r>
            <a:r>
              <a:rPr lang="ru-RU" sz="1600" dirty="0" smtClean="0">
                <a:latin typeface="+mn-lt"/>
                <a:cs typeface="+mn-cs"/>
              </a:rPr>
              <a:t>за </a:t>
            </a:r>
            <a:r>
              <a:rPr lang="ru-RU" sz="1600" b="1" u="sng" dirty="0" err="1">
                <a:latin typeface="+mn-lt"/>
                <a:cs typeface="+mn-cs"/>
              </a:rPr>
              <a:t>не</a:t>
            </a:r>
            <a:r>
              <a:rPr lang="ru-RU" sz="1600" u="sng" dirty="0" err="1" smtClean="0">
                <a:latin typeface="+mn-lt"/>
                <a:cs typeface="+mn-cs"/>
              </a:rPr>
              <a:t>основним</a:t>
            </a:r>
            <a:r>
              <a:rPr lang="ru-RU" sz="1600" dirty="0" smtClean="0">
                <a:latin typeface="+mn-lt"/>
                <a:cs typeface="+mn-cs"/>
              </a:rPr>
              <a:t> </a:t>
            </a:r>
            <a:r>
              <a:rPr lang="ru-RU" sz="1600" dirty="0" err="1">
                <a:latin typeface="+mn-lt"/>
                <a:cs typeface="+mn-cs"/>
              </a:rPr>
              <a:t>місцем</a:t>
            </a:r>
            <a:r>
              <a:rPr lang="ru-RU" sz="1600" dirty="0">
                <a:latin typeface="+mn-lt"/>
                <a:cs typeface="+mn-cs"/>
              </a:rPr>
              <a:t> </a:t>
            </a:r>
            <a:r>
              <a:rPr lang="ru-RU" sz="1600" dirty="0" err="1">
                <a:latin typeface="+mn-lt"/>
                <a:cs typeface="+mn-cs"/>
              </a:rPr>
              <a:t>роботи</a:t>
            </a:r>
            <a:r>
              <a:rPr lang="ru-RU" sz="1600" dirty="0">
                <a:latin typeface="+mn-lt"/>
                <a:cs typeface="+mn-cs"/>
              </a:rPr>
              <a:t> ставка 22%, </a:t>
            </a:r>
            <a:r>
              <a:rPr lang="ru-RU" sz="1600" dirty="0" err="1">
                <a:latin typeface="+mn-lt"/>
                <a:cs typeface="+mn-cs"/>
              </a:rPr>
              <a:t>застосовується</a:t>
            </a:r>
            <a:r>
              <a:rPr lang="ru-RU" sz="1600" dirty="0">
                <a:latin typeface="+mn-lt"/>
                <a:cs typeface="+mn-cs"/>
              </a:rPr>
              <a:t> </a:t>
            </a:r>
            <a:r>
              <a:rPr lang="ru-RU" sz="1600" dirty="0" smtClean="0">
                <a:latin typeface="+mn-lt"/>
                <a:cs typeface="+mn-cs"/>
              </a:rPr>
              <a:t>до </a:t>
            </a:r>
            <a:r>
              <a:rPr lang="ru-RU" sz="1600" dirty="0" err="1" smtClean="0">
                <a:latin typeface="+mn-lt"/>
                <a:cs typeface="+mn-cs"/>
              </a:rPr>
              <a:t>бази</a:t>
            </a:r>
            <a:r>
              <a:rPr lang="ru-RU" sz="1600" dirty="0" smtClean="0">
                <a:latin typeface="+mn-lt"/>
                <a:cs typeface="+mn-cs"/>
              </a:rPr>
              <a:t> </a:t>
            </a:r>
            <a:r>
              <a:rPr lang="ru-RU" sz="1600" dirty="0" err="1">
                <a:latin typeface="+mn-lt"/>
                <a:cs typeface="+mn-cs"/>
              </a:rPr>
              <a:t>нарахування</a:t>
            </a:r>
            <a:r>
              <a:rPr lang="ru-RU" sz="1600" dirty="0">
                <a:latin typeface="+mn-lt"/>
                <a:cs typeface="+mn-cs"/>
              </a:rPr>
              <a:t> </a:t>
            </a:r>
            <a:r>
              <a:rPr lang="ru-RU" sz="1600" u="sng" dirty="0" err="1">
                <a:latin typeface="+mn-lt"/>
                <a:cs typeface="+mn-cs"/>
              </a:rPr>
              <a:t>незалежно</a:t>
            </a:r>
            <a:r>
              <a:rPr lang="ru-RU" sz="1600" u="sng" dirty="0">
                <a:latin typeface="+mn-lt"/>
                <a:cs typeface="+mn-cs"/>
              </a:rPr>
              <a:t> </a:t>
            </a:r>
            <a:r>
              <a:rPr lang="ru-RU" sz="1600" u="sng" dirty="0" err="1">
                <a:latin typeface="+mn-lt"/>
                <a:cs typeface="+mn-cs"/>
              </a:rPr>
              <a:t>від</a:t>
            </a:r>
            <a:r>
              <a:rPr lang="ru-RU" sz="1600" u="sng" dirty="0">
                <a:latin typeface="+mn-lt"/>
                <a:cs typeface="+mn-cs"/>
              </a:rPr>
              <a:t> </a:t>
            </a:r>
            <a:r>
              <a:rPr lang="ru-RU" sz="1600" u="sng" dirty="0" err="1">
                <a:latin typeface="+mn-lt"/>
                <a:cs typeface="+mn-cs"/>
              </a:rPr>
              <a:t>її</a:t>
            </a:r>
            <a:r>
              <a:rPr lang="ru-RU" sz="1600" u="sng" dirty="0">
                <a:latin typeface="+mn-lt"/>
                <a:cs typeface="+mn-cs"/>
              </a:rPr>
              <a:t> </a:t>
            </a:r>
            <a:r>
              <a:rPr lang="ru-RU" sz="1600" u="sng" dirty="0" err="1">
                <a:latin typeface="+mn-lt"/>
                <a:cs typeface="+mn-cs"/>
              </a:rPr>
              <a:t>розміру</a:t>
            </a:r>
            <a:r>
              <a:rPr lang="ru-RU" sz="1600" dirty="0">
                <a:latin typeface="+mn-lt"/>
                <a:cs typeface="+mn-cs"/>
              </a:rPr>
              <a:t>.</a:t>
            </a:r>
          </a:p>
          <a:p>
            <a:pPr indent="457200" algn="just"/>
            <a:r>
              <a:rPr lang="uk-UA" sz="1600" dirty="0" smtClean="0">
                <a:latin typeface="+mn-lt"/>
                <a:cs typeface="+mn-cs"/>
              </a:rPr>
              <a:t>3. Починаючи </a:t>
            </a:r>
            <a:r>
              <a:rPr lang="uk-UA" sz="1600" dirty="0">
                <a:latin typeface="+mn-lt"/>
                <a:cs typeface="+mn-cs"/>
              </a:rPr>
              <a:t>із 01.01.2016, максимальна величина БН ЄВ дорівнює 25 розмірам прожиткового мінімуму для працездатних осіб (тотожна МЗП): </a:t>
            </a:r>
            <a:r>
              <a:rPr lang="ru-RU" sz="1600" dirty="0">
                <a:latin typeface="+mn-lt"/>
                <a:cs typeface="+mn-cs"/>
              </a:rPr>
              <a:t>з </a:t>
            </a:r>
            <a:r>
              <a:rPr lang="ru-RU" sz="1600" dirty="0" smtClean="0">
                <a:latin typeface="+mn-lt"/>
                <a:cs typeface="+mn-cs"/>
              </a:rPr>
              <a:t>01.01.2016 </a:t>
            </a:r>
            <a:r>
              <a:rPr lang="ru-RU" sz="1600" dirty="0">
                <a:latin typeface="+mn-lt"/>
                <a:cs typeface="+mn-cs"/>
              </a:rPr>
              <a:t>року - 1378 </a:t>
            </a:r>
            <a:r>
              <a:rPr lang="ru-RU" sz="1600" dirty="0" smtClean="0">
                <a:latin typeface="+mn-lt"/>
                <a:cs typeface="+mn-cs"/>
              </a:rPr>
              <a:t>грн., </a:t>
            </a:r>
            <a:r>
              <a:rPr lang="ru-RU" sz="1600" dirty="0">
                <a:latin typeface="+mn-lt"/>
                <a:cs typeface="+mn-cs"/>
              </a:rPr>
              <a:t>з </a:t>
            </a:r>
            <a:r>
              <a:rPr lang="ru-RU" sz="1600" dirty="0" smtClean="0">
                <a:latin typeface="+mn-lt"/>
                <a:cs typeface="+mn-cs"/>
              </a:rPr>
              <a:t>01.05.2016 року </a:t>
            </a:r>
            <a:r>
              <a:rPr lang="ru-RU" sz="1600" dirty="0">
                <a:latin typeface="+mn-lt"/>
                <a:cs typeface="+mn-cs"/>
              </a:rPr>
              <a:t>- 1450 </a:t>
            </a:r>
            <a:r>
              <a:rPr lang="ru-RU" sz="1600" dirty="0" smtClean="0">
                <a:latin typeface="+mn-lt"/>
                <a:cs typeface="+mn-cs"/>
              </a:rPr>
              <a:t>грн., </a:t>
            </a:r>
            <a:r>
              <a:rPr lang="ru-RU" sz="1600" dirty="0">
                <a:latin typeface="+mn-lt"/>
                <a:cs typeface="+mn-cs"/>
              </a:rPr>
              <a:t>з </a:t>
            </a:r>
            <a:r>
              <a:rPr lang="ru-RU" sz="1600" dirty="0" smtClean="0">
                <a:latin typeface="+mn-lt"/>
                <a:cs typeface="+mn-cs"/>
              </a:rPr>
              <a:t>01.12.2016 року- </a:t>
            </a:r>
            <a:r>
              <a:rPr lang="ru-RU" sz="1600" dirty="0">
                <a:latin typeface="+mn-lt"/>
                <a:cs typeface="+mn-cs"/>
              </a:rPr>
              <a:t>1550 </a:t>
            </a:r>
            <a:r>
              <a:rPr lang="ru-RU" sz="1600" dirty="0" smtClean="0">
                <a:latin typeface="+mn-lt"/>
                <a:cs typeface="+mn-cs"/>
              </a:rPr>
              <a:t>грн.</a:t>
            </a:r>
            <a:endParaRPr lang="ru-RU" sz="1600" dirty="0">
              <a:latin typeface="+mn-lt"/>
              <a:cs typeface="+mn-cs"/>
            </a:endParaRPr>
          </a:p>
          <a:p>
            <a:pPr indent="457200" algn="just"/>
            <a:endParaRPr lang="ru-RU" sz="1600" b="1" i="1" dirty="0" smtClean="0">
              <a:latin typeface="+mn-lt"/>
              <a:cs typeface="+mn-cs"/>
            </a:endParaRPr>
          </a:p>
          <a:p>
            <a:pPr indent="457200" algn="just"/>
            <a:endParaRPr lang="ru-RU" sz="1600" b="1" i="1" dirty="0">
              <a:latin typeface="+mn-lt"/>
              <a:cs typeface="+mn-cs"/>
            </a:endParaRPr>
          </a:p>
          <a:p>
            <a:pPr indent="457200" algn="just"/>
            <a:endParaRPr lang="ru-RU" sz="1600" b="1" i="1" dirty="0">
              <a:latin typeface="+mn-lt"/>
              <a:cs typeface="+mn-cs"/>
            </a:endParaRPr>
          </a:p>
          <a:p>
            <a:pPr indent="457200" algn="just"/>
            <a:endParaRPr lang="uk-UA" sz="1600" dirty="0">
              <a:latin typeface="+mn-lt"/>
              <a:cs typeface="+mn-cs"/>
            </a:endParaRPr>
          </a:p>
          <a:p>
            <a:pPr indent="457200" algn="just"/>
            <a:endParaRPr lang="uk-UA" sz="1600" dirty="0" smtClean="0">
              <a:latin typeface="+mn-lt"/>
              <a:cs typeface="+mn-cs"/>
            </a:endParaRPr>
          </a:p>
          <a:p>
            <a:pPr indent="457200" algn="just"/>
            <a:endParaRPr lang="uk-UA" sz="1600" dirty="0" smtClean="0">
              <a:latin typeface="+mn-lt"/>
              <a:cs typeface="+mn-cs"/>
            </a:endParaRPr>
          </a:p>
          <a:p>
            <a:pPr indent="457200" algn="just"/>
            <a:endParaRPr lang="uk-UA" sz="1600" dirty="0">
              <a:latin typeface="+mn-lt"/>
              <a:cs typeface="+mn-cs"/>
            </a:endParaRPr>
          </a:p>
          <a:p>
            <a:pPr indent="457200" algn="just"/>
            <a:endParaRPr lang="uk-UA" sz="1600" dirty="0" smtClean="0">
              <a:latin typeface="+mn-lt"/>
              <a:cs typeface="+mn-cs"/>
            </a:endParaRPr>
          </a:p>
          <a:p>
            <a:pPr indent="457200" algn="just"/>
            <a:endParaRPr lang="uk-UA" sz="1600" dirty="0">
              <a:latin typeface="+mn-lt"/>
              <a:cs typeface="+mn-cs"/>
            </a:endParaRPr>
          </a:p>
          <a:p>
            <a:pPr indent="457200" algn="just"/>
            <a:endParaRPr lang="uk-UA" sz="1600" dirty="0" smtClean="0">
              <a:latin typeface="+mn-lt"/>
              <a:cs typeface="+mn-cs"/>
            </a:endParaRPr>
          </a:p>
          <a:p>
            <a:pPr indent="457200" algn="just"/>
            <a:endParaRPr lang="uk-UA" sz="1600" dirty="0">
              <a:latin typeface="+mn-lt"/>
              <a:cs typeface="+mn-cs"/>
            </a:endParaRPr>
          </a:p>
          <a:p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</a:endParaRPr>
          </a:p>
          <a:p>
            <a:endParaRPr lang="uk-UA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826929"/>
              </p:ext>
            </p:extLst>
          </p:nvPr>
        </p:nvGraphicFramePr>
        <p:xfrm>
          <a:off x="123354" y="4478674"/>
          <a:ext cx="8913141" cy="2242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5750"/>
                <a:gridCol w="2235750"/>
                <a:gridCol w="2235750"/>
                <a:gridCol w="2205891"/>
              </a:tblGrid>
              <a:tr h="542613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платник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Мін.</a:t>
                      </a:r>
                      <a:r>
                        <a:rPr lang="uk-UA" sz="1200" baseline="0" dirty="0" smtClean="0"/>
                        <a:t> розмір ЄВ</a:t>
                      </a:r>
                      <a:r>
                        <a:rPr lang="uk-UA" sz="1200" dirty="0" smtClean="0"/>
                        <a:t>, в розрахунку на місяць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 smtClean="0"/>
                        <a:t>База нарахування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/>
                        <a:t>Максимальна </a:t>
                      </a:r>
                      <a:r>
                        <a:rPr lang="uk-UA" sz="1200" dirty="0" smtClean="0"/>
                        <a:t>величина БН, </a:t>
                      </a:r>
                      <a:r>
                        <a:rPr lang="uk-UA" sz="1200" dirty="0" smtClean="0"/>
                        <a:t>в розрахунку на місяць</a:t>
                      </a:r>
                      <a:endParaRPr lang="uk-UA" sz="1200" dirty="0"/>
                    </a:p>
                  </a:txBody>
                  <a:tcPr/>
                </a:tc>
              </a:tr>
              <a:tr h="361742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Роботодавці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МЗП*22%</a:t>
                      </a:r>
                      <a:endParaRPr lang="uk-U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ЗП / винагорода за ЦПД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25 МЗП</a:t>
                      </a:r>
                      <a:endParaRPr lang="uk-UA" sz="1400" dirty="0"/>
                    </a:p>
                  </a:txBody>
                  <a:tcPr/>
                </a:tc>
              </a:tr>
              <a:tr h="614961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ФОП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МЗП*22%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Дохід (прибуток) від діяльності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25 МЗП</a:t>
                      </a:r>
                      <a:endParaRPr lang="uk-UA" sz="1400" dirty="0"/>
                    </a:p>
                  </a:txBody>
                  <a:tcPr/>
                </a:tc>
              </a:tr>
              <a:tr h="361742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ФОП (платники ЄП)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МЗП*22%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визначається самостійно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25 МЗП</a:t>
                      </a:r>
                      <a:endParaRPr lang="uk-UA" sz="1400" dirty="0"/>
                    </a:p>
                  </a:txBody>
                  <a:tcPr/>
                </a:tc>
              </a:tr>
              <a:tr h="361742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Незалежна </a:t>
                      </a:r>
                      <a:r>
                        <a:rPr lang="uk-UA" sz="1400" dirty="0" err="1" smtClean="0"/>
                        <a:t>профдіяльність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МЗП*22%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Дохід (прибуток)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25 МЗП</a:t>
                      </a:r>
                      <a:endParaRPr lang="uk-UA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12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562" y="188640"/>
            <a:ext cx="6624736" cy="432048"/>
          </a:xfrm>
        </p:spPr>
        <p:txBody>
          <a:bodyPr/>
          <a:lstStyle/>
          <a:p>
            <a:endParaRPr lang="uk-UA" sz="2000" dirty="0">
              <a:latin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472608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endParaRPr lang="uk-UA" sz="2000" b="1" dirty="0" smtClean="0"/>
          </a:p>
          <a:p>
            <a:pPr marL="0" indent="0">
              <a:buNone/>
            </a:pPr>
            <a:r>
              <a:rPr lang="ru-RU" sz="2000" b="1" dirty="0"/>
              <a:t> </a:t>
            </a:r>
            <a:endParaRPr lang="uk-UA" sz="2000" b="1" dirty="0"/>
          </a:p>
          <a:p>
            <a:pPr marL="0" lvl="0" indent="0" algn="ctr">
              <a:buNone/>
            </a:pPr>
            <a:r>
              <a:rPr lang="ru-RU" sz="2000" b="1" dirty="0" smtClean="0"/>
              <a:t>5. </a:t>
            </a:r>
            <a:r>
              <a:rPr lang="ru-RU" sz="2000" b="1" dirty="0" err="1" smtClean="0"/>
              <a:t>Нові</a:t>
            </a:r>
            <a:r>
              <a:rPr lang="ru-RU" sz="2000" b="1" dirty="0" smtClean="0"/>
              <a:t> </a:t>
            </a:r>
            <a:r>
              <a:rPr lang="ru-RU" sz="2000" b="1" dirty="0" err="1"/>
              <a:t>підстави</a:t>
            </a:r>
            <a:r>
              <a:rPr lang="ru-RU" sz="2000" b="1" dirty="0"/>
              <a:t> для </a:t>
            </a:r>
            <a:r>
              <a:rPr lang="ru-RU" sz="2000" b="1" dirty="0" err="1"/>
              <a:t>проведення</a:t>
            </a:r>
            <a:r>
              <a:rPr lang="ru-RU" sz="2000" b="1" dirty="0"/>
              <a:t> </a:t>
            </a:r>
            <a:r>
              <a:rPr lang="ru-RU" sz="2000" b="1" dirty="0" err="1"/>
              <a:t>документальних</a:t>
            </a:r>
            <a:r>
              <a:rPr lang="ru-RU" sz="2000" b="1" dirty="0"/>
              <a:t> </a:t>
            </a:r>
            <a:r>
              <a:rPr lang="ru-RU" sz="2000" b="1" dirty="0" err="1"/>
              <a:t>позапланових</a:t>
            </a:r>
            <a:r>
              <a:rPr lang="ru-RU" sz="2000" b="1" dirty="0"/>
              <a:t> </a:t>
            </a:r>
            <a:r>
              <a:rPr lang="ru-RU" sz="2000" b="1" dirty="0" err="1"/>
              <a:t>перевірок</a:t>
            </a:r>
            <a:r>
              <a:rPr lang="ru-RU" sz="2000" b="1" dirty="0"/>
              <a:t> – </a:t>
            </a:r>
            <a:r>
              <a:rPr lang="ru-RU" sz="2000" b="1" dirty="0" err="1"/>
              <a:t>яких</a:t>
            </a:r>
            <a:r>
              <a:rPr lang="ru-RU" sz="2000" b="1" dirty="0"/>
              <a:t> </a:t>
            </a:r>
            <a:r>
              <a:rPr lang="ru-RU" sz="2000" b="1" dirty="0" err="1"/>
              <a:t>перевірок</a:t>
            </a:r>
            <a:r>
              <a:rPr lang="ru-RU" sz="2000" b="1" dirty="0"/>
              <a:t> </a:t>
            </a:r>
            <a:r>
              <a:rPr lang="ru-RU" sz="2000" b="1" dirty="0" err="1"/>
              <a:t>чекати</a:t>
            </a:r>
            <a:r>
              <a:rPr lang="uk-UA" sz="2000" b="1" dirty="0"/>
              <a:t>?</a:t>
            </a:r>
          </a:p>
          <a:p>
            <a:pPr marL="0" indent="0" algn="ctr">
              <a:buNone/>
            </a:pPr>
            <a:endParaRPr lang="uk-UA" sz="2000" dirty="0" smtClean="0"/>
          </a:p>
          <a:p>
            <a:endParaRPr lang="uk-UA" sz="2000" dirty="0" smtClean="0"/>
          </a:p>
          <a:p>
            <a:endParaRPr lang="uk-UA" sz="2000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uk-UA" sz="2000" b="1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22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1335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663475"/>
          </a:xfrm>
        </p:spPr>
        <p:txBody>
          <a:bodyPr/>
          <a:lstStyle/>
          <a:p>
            <a:r>
              <a:rPr lang="uk-UA" sz="1600" b="1" i="1" dirty="0" smtClean="0">
                <a:latin typeface="+mn-lt"/>
                <a:ea typeface="+mn-ea"/>
                <a:cs typeface="+mn-cs"/>
              </a:rPr>
              <a:t/>
            </a:r>
            <a:br>
              <a:rPr lang="uk-UA" sz="1600" b="1" i="1" dirty="0" smtClean="0">
                <a:latin typeface="+mn-lt"/>
                <a:ea typeface="+mn-ea"/>
                <a:cs typeface="+mn-cs"/>
              </a:rPr>
            </a:br>
            <a:r>
              <a:rPr lang="uk-UA" sz="1600" b="1" i="1" dirty="0" smtClean="0">
                <a:latin typeface="+mn-lt"/>
                <a:ea typeface="+mn-ea"/>
                <a:cs typeface="+mn-cs"/>
              </a:rPr>
              <a:t>Контролюючі </a:t>
            </a:r>
            <a:r>
              <a:rPr lang="uk-UA" sz="1600" b="1" i="1" dirty="0">
                <a:latin typeface="+mn-lt"/>
                <a:ea typeface="+mn-ea"/>
                <a:cs typeface="+mn-cs"/>
              </a:rPr>
              <a:t>органи мають право </a:t>
            </a:r>
            <a:r>
              <a:rPr lang="uk-UA" sz="1600" b="1" i="1" dirty="0" smtClean="0">
                <a:latin typeface="+mn-lt"/>
                <a:ea typeface="+mn-ea"/>
                <a:cs typeface="+mn-cs"/>
              </a:rPr>
              <a:t>провести документальну позапланову перевірку </a:t>
            </a:r>
            <a:r>
              <a:rPr lang="uk-UA" sz="1600" b="1" i="1" dirty="0">
                <a:latin typeface="+mn-lt"/>
                <a:ea typeface="+mn-ea"/>
                <a:cs typeface="+mn-cs"/>
              </a:rPr>
              <a:t>за наявності </a:t>
            </a:r>
            <a:r>
              <a:rPr lang="uk-UA" sz="1600" b="1" i="1" dirty="0" smtClean="0">
                <a:latin typeface="+mn-lt"/>
                <a:ea typeface="+mn-ea"/>
                <a:cs typeface="+mn-cs"/>
              </a:rPr>
              <a:t>такої </a:t>
            </a:r>
            <a:r>
              <a:rPr lang="uk-UA" sz="1600" b="1" i="1" u="sng" dirty="0" smtClean="0">
                <a:latin typeface="+mn-lt"/>
                <a:ea typeface="+mn-ea"/>
                <a:cs typeface="+mn-cs"/>
              </a:rPr>
              <a:t>обставини</a:t>
            </a:r>
            <a:r>
              <a:rPr lang="uk-UA" sz="1600" b="1" i="1" dirty="0" smtClean="0">
                <a:latin typeface="+mn-lt"/>
                <a:ea typeface="+mn-ea"/>
                <a:cs typeface="+mn-cs"/>
              </a:rPr>
              <a:t>:</a:t>
            </a:r>
            <a:r>
              <a:rPr lang="uk-UA" sz="1600" b="1" i="1" dirty="0" smtClean="0"/>
              <a:t/>
            </a:r>
            <a:br>
              <a:rPr lang="uk-UA" sz="1600" b="1" i="1" dirty="0" smtClean="0"/>
            </a:br>
            <a:endParaRPr lang="ru-RU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852115"/>
            <a:ext cx="8568952" cy="5673229"/>
          </a:xfrm>
        </p:spPr>
        <p:txBody>
          <a:bodyPr/>
          <a:lstStyle/>
          <a:p>
            <a:pPr algn="just">
              <a:spcBef>
                <a:spcPts val="0"/>
              </a:spcBef>
            </a:pPr>
            <a:endParaRPr lang="ru-RU" sz="1400" dirty="0" smtClean="0"/>
          </a:p>
          <a:p>
            <a:pPr algn="just">
              <a:spcBef>
                <a:spcPts val="0"/>
              </a:spcBef>
            </a:pPr>
            <a:endParaRPr lang="ru-RU" sz="1400" dirty="0" smtClean="0"/>
          </a:p>
          <a:p>
            <a:pPr algn="just">
              <a:spcBef>
                <a:spcPts val="0"/>
              </a:spcBef>
            </a:pPr>
            <a:endParaRPr lang="uk-UA" sz="1600" dirty="0">
              <a:solidFill>
                <a:schemeClr val="dk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23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5540" y="1014091"/>
            <a:ext cx="84967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latin typeface="+mn-lt"/>
                <a:cs typeface="+mn-cs"/>
              </a:rPr>
              <a:t>"</a:t>
            </a:r>
            <a:r>
              <a:rPr lang="uk-UA" sz="1600" b="1" i="1" dirty="0" smtClean="0">
                <a:latin typeface="+mn-lt"/>
                <a:cs typeface="+mn-cs"/>
              </a:rPr>
              <a:t>78.1.18. </a:t>
            </a:r>
            <a:r>
              <a:rPr lang="uk-UA" sz="1600" dirty="0" smtClean="0">
                <a:latin typeface="+mn-lt"/>
                <a:cs typeface="+mn-cs"/>
              </a:rPr>
              <a:t>виявлено розбіжності даних, що містяться у зареєстрованих </a:t>
            </a:r>
            <a:r>
              <a:rPr lang="uk-UA" sz="1600" u="sng" dirty="0" smtClean="0">
                <a:latin typeface="+mn-lt"/>
                <a:cs typeface="+mn-cs"/>
              </a:rPr>
              <a:t>акцизних накладних/розрахунках коригування в Єдиному реєстрі акцизних накладних та деклараціях з акцизного податку, поданих платником акцизного податку</a:t>
            </a:r>
            <a:r>
              <a:rPr lang="uk-UA" sz="1600" dirty="0" smtClean="0">
                <a:latin typeface="+mn-lt"/>
                <a:cs typeface="+mn-cs"/>
              </a:rPr>
              <a:t>, що реалізує пальне".</a:t>
            </a:r>
          </a:p>
          <a:p>
            <a:pPr algn="just"/>
            <a:endParaRPr lang="uk-UA" sz="1600" dirty="0" smtClean="0">
              <a:latin typeface="+mn-lt"/>
              <a:cs typeface="+mn-cs"/>
            </a:endParaRPr>
          </a:p>
          <a:p>
            <a:pPr algn="just"/>
            <a:r>
              <a:rPr lang="uk-UA" sz="1600" b="1" i="1" dirty="0" smtClean="0">
                <a:latin typeface="+mn-lt"/>
                <a:cs typeface="+mn-cs"/>
              </a:rPr>
              <a:t>Необхідно перевірити дотримання умов допуску до перевірки: </a:t>
            </a:r>
            <a:r>
              <a:rPr lang="uk-UA" sz="1600" dirty="0" smtClean="0">
                <a:latin typeface="+mn-lt"/>
                <a:cs typeface="+mn-cs"/>
              </a:rPr>
              <a:t>наявність підстав, пред'явлення (надіслання) направлення на проведення перевірки, копії наказу, службового посвідчення (п.81.1 ст.81 ПКУ).</a:t>
            </a:r>
          </a:p>
          <a:p>
            <a:pPr algn="just"/>
            <a:endParaRPr lang="uk-UA" sz="1600" b="1" i="1" dirty="0" smtClean="0">
              <a:latin typeface="+mn-lt"/>
              <a:cs typeface="+mn-cs"/>
            </a:endParaRPr>
          </a:p>
          <a:p>
            <a:pPr algn="just"/>
            <a:r>
              <a:rPr lang="uk-UA" sz="1600" b="1" i="1" dirty="0" smtClean="0">
                <a:latin typeface="+mn-lt"/>
                <a:cs typeface="+mn-cs"/>
              </a:rPr>
              <a:t>Непред'явлення (</a:t>
            </a:r>
            <a:r>
              <a:rPr lang="uk-UA" sz="1600" b="1" i="1" dirty="0" err="1" smtClean="0">
                <a:latin typeface="+mn-lt"/>
                <a:cs typeface="+mn-cs"/>
              </a:rPr>
              <a:t>ненадіслання</a:t>
            </a:r>
            <a:r>
              <a:rPr lang="uk-UA" sz="1600" b="1" i="1" dirty="0" smtClean="0">
                <a:latin typeface="+mn-lt"/>
                <a:cs typeface="+mn-cs"/>
              </a:rPr>
              <a:t>) або оформлення із порушенням – є підставою для </a:t>
            </a:r>
            <a:r>
              <a:rPr lang="uk-UA" sz="1600" b="1" i="1" dirty="0" err="1" smtClean="0">
                <a:latin typeface="+mn-lt"/>
                <a:cs typeface="+mn-cs"/>
              </a:rPr>
              <a:t>недопуску</a:t>
            </a:r>
            <a:r>
              <a:rPr lang="uk-UA" sz="1600" b="1" i="1" dirty="0" smtClean="0">
                <a:latin typeface="+mn-lt"/>
                <a:cs typeface="+mn-cs"/>
              </a:rPr>
              <a:t> до перевірки.</a:t>
            </a:r>
          </a:p>
          <a:p>
            <a:pPr algn="just"/>
            <a:r>
              <a:rPr lang="uk-UA" sz="1600" dirty="0" smtClean="0">
                <a:latin typeface="+mn-lt"/>
                <a:cs typeface="+mn-cs"/>
              </a:rPr>
              <a:t>В такому випадку, </a:t>
            </a:r>
            <a:r>
              <a:rPr lang="uk-UA" sz="1600" b="1" i="1" dirty="0" smtClean="0">
                <a:latin typeface="+mn-lt"/>
                <a:cs typeface="+mn-cs"/>
              </a:rPr>
              <a:t>направлення </a:t>
            </a:r>
            <a:r>
              <a:rPr lang="uk-UA" sz="1600" b="1" i="1" u="sng" dirty="0" smtClean="0">
                <a:latin typeface="+mn-lt"/>
                <a:cs typeface="+mn-cs"/>
              </a:rPr>
              <a:t>не  підписується</a:t>
            </a:r>
            <a:r>
              <a:rPr lang="uk-UA" sz="1600" u="sng" dirty="0" smtClean="0">
                <a:latin typeface="+mn-lt"/>
                <a:cs typeface="+mn-cs"/>
              </a:rPr>
              <a:t>, </a:t>
            </a:r>
            <a:r>
              <a:rPr lang="uk-UA" sz="1600" dirty="0" smtClean="0">
                <a:latin typeface="+mn-lt"/>
                <a:cs typeface="+mn-cs"/>
              </a:rPr>
              <a:t>але у складеному ДПІ акті відмові у допуску (</a:t>
            </a:r>
            <a:r>
              <a:rPr lang="uk-UA" sz="1600" u="sng" dirty="0" smtClean="0">
                <a:latin typeface="+mn-lt"/>
                <a:cs typeface="+mn-cs"/>
              </a:rPr>
              <a:t>вимагати його складання</a:t>
            </a:r>
            <a:r>
              <a:rPr lang="uk-UA" sz="1600" dirty="0" smtClean="0">
                <a:latin typeface="+mn-lt"/>
                <a:cs typeface="+mn-cs"/>
              </a:rPr>
              <a:t>) треба вказати причини відмови у допуску на перевірку.</a:t>
            </a:r>
          </a:p>
          <a:p>
            <a:pPr algn="just"/>
            <a:r>
              <a:rPr lang="uk-UA" sz="1600" dirty="0" smtClean="0">
                <a:latin typeface="+mn-lt"/>
                <a:cs typeface="+mn-cs"/>
              </a:rPr>
              <a:t> Додатково направити лист до ДПІ щодо </a:t>
            </a:r>
            <a:r>
              <a:rPr lang="uk-UA" sz="1600" dirty="0" err="1" smtClean="0">
                <a:latin typeface="+mn-lt"/>
                <a:cs typeface="+mn-cs"/>
              </a:rPr>
              <a:t>недопуску</a:t>
            </a:r>
            <a:r>
              <a:rPr lang="uk-UA" sz="1600" dirty="0" smtClean="0">
                <a:latin typeface="+mn-lt"/>
                <a:cs typeface="+mn-cs"/>
              </a:rPr>
              <a:t> до перевірки та звернутися до адміністративного суду щодо скасування наказу.</a:t>
            </a:r>
          </a:p>
          <a:p>
            <a:pPr algn="just"/>
            <a:endParaRPr lang="uk-UA" sz="1600" dirty="0" smtClean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669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663475"/>
          </a:xfrm>
        </p:spPr>
        <p:txBody>
          <a:bodyPr/>
          <a:lstStyle/>
          <a:p>
            <a:r>
              <a:rPr lang="uk-UA" sz="1600" b="1" i="1" dirty="0" smtClean="0">
                <a:latin typeface="+mn-lt"/>
                <a:ea typeface="+mn-ea"/>
                <a:cs typeface="+mn-cs"/>
              </a:rPr>
              <a:t/>
            </a:r>
            <a:br>
              <a:rPr lang="uk-UA" sz="1600" b="1" i="1" dirty="0" smtClean="0">
                <a:latin typeface="+mn-lt"/>
                <a:ea typeface="+mn-ea"/>
                <a:cs typeface="+mn-cs"/>
              </a:rPr>
            </a:br>
            <a:r>
              <a:rPr lang="uk-UA" sz="1600" b="1" i="1" dirty="0" smtClean="0">
                <a:latin typeface="+mn-lt"/>
                <a:ea typeface="+mn-ea"/>
                <a:cs typeface="+mn-cs"/>
              </a:rPr>
              <a:t>Контролюючі </a:t>
            </a:r>
            <a:r>
              <a:rPr lang="uk-UA" sz="1600" b="1" i="1" dirty="0">
                <a:latin typeface="+mn-lt"/>
                <a:ea typeface="+mn-ea"/>
                <a:cs typeface="+mn-cs"/>
              </a:rPr>
              <a:t>органи </a:t>
            </a:r>
            <a:r>
              <a:rPr lang="uk-UA" sz="1600" b="1" i="1" dirty="0" err="1" smtClean="0">
                <a:latin typeface="+mn-lt"/>
                <a:ea typeface="+mn-ea"/>
                <a:cs typeface="+mn-cs"/>
              </a:rPr>
              <a:t>зобовязані</a:t>
            </a:r>
            <a:r>
              <a:rPr lang="uk-UA" sz="1600" b="1" i="1" dirty="0" smtClean="0">
                <a:latin typeface="+mn-lt"/>
                <a:ea typeface="+mn-ea"/>
                <a:cs typeface="+mn-cs"/>
              </a:rPr>
              <a:t> (п.200.10 ПКУ) провести документальну позапланову перевірку </a:t>
            </a:r>
            <a:r>
              <a:rPr lang="uk-UA" sz="1600" b="1" i="1" dirty="0">
                <a:latin typeface="+mn-lt"/>
                <a:ea typeface="+mn-ea"/>
                <a:cs typeface="+mn-cs"/>
              </a:rPr>
              <a:t>за наявності </a:t>
            </a:r>
            <a:r>
              <a:rPr lang="uk-UA" sz="1600" b="1" i="1" dirty="0" smtClean="0">
                <a:latin typeface="+mn-lt"/>
                <a:ea typeface="+mn-ea"/>
                <a:cs typeface="+mn-cs"/>
              </a:rPr>
              <a:t>такої </a:t>
            </a:r>
            <a:r>
              <a:rPr lang="uk-UA" sz="1600" b="1" i="1" u="sng" dirty="0" smtClean="0">
                <a:latin typeface="+mn-lt"/>
                <a:ea typeface="+mn-ea"/>
                <a:cs typeface="+mn-cs"/>
              </a:rPr>
              <a:t>обставини</a:t>
            </a:r>
            <a:r>
              <a:rPr lang="uk-UA" sz="1600" b="1" i="1" dirty="0" smtClean="0">
                <a:latin typeface="+mn-lt"/>
                <a:ea typeface="+mn-ea"/>
                <a:cs typeface="+mn-cs"/>
              </a:rPr>
              <a:t>:</a:t>
            </a:r>
            <a:r>
              <a:rPr lang="uk-UA" sz="1600" b="1" i="1" dirty="0" smtClean="0"/>
              <a:t/>
            </a:r>
            <a:br>
              <a:rPr lang="uk-UA" sz="1600" b="1" i="1" dirty="0" smtClean="0"/>
            </a:br>
            <a:endParaRPr lang="ru-RU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852115"/>
            <a:ext cx="8568952" cy="5673229"/>
          </a:xfrm>
        </p:spPr>
        <p:txBody>
          <a:bodyPr/>
          <a:lstStyle/>
          <a:p>
            <a:pPr algn="just">
              <a:spcBef>
                <a:spcPts val="0"/>
              </a:spcBef>
            </a:pPr>
            <a:endParaRPr lang="ru-RU" sz="1400" dirty="0" smtClean="0"/>
          </a:p>
          <a:p>
            <a:pPr algn="just">
              <a:spcBef>
                <a:spcPts val="0"/>
              </a:spcBef>
            </a:pPr>
            <a:endParaRPr lang="ru-RU" sz="1400" dirty="0" smtClean="0"/>
          </a:p>
          <a:p>
            <a:pPr algn="just">
              <a:spcBef>
                <a:spcPts val="0"/>
              </a:spcBef>
            </a:pPr>
            <a:endParaRPr lang="uk-UA" sz="1600" dirty="0">
              <a:solidFill>
                <a:schemeClr val="dk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endParaRPr lang="uk-UA" sz="1600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24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5540" y="1014091"/>
            <a:ext cx="849676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r>
              <a:rPr lang="uk-UA" sz="1600" dirty="0" smtClean="0">
                <a:latin typeface="+mn-lt"/>
                <a:cs typeface="+mn-cs"/>
              </a:rPr>
              <a:t>"</a:t>
            </a:r>
            <a:r>
              <a:rPr lang="uk-UA" sz="1600" b="1" i="1" dirty="0" smtClean="0">
                <a:latin typeface="+mn-lt"/>
                <a:cs typeface="+mn-cs"/>
              </a:rPr>
              <a:t>78.1.9</a:t>
            </a:r>
            <a:r>
              <a:rPr lang="uk-UA" sz="1600" dirty="0" smtClean="0">
                <a:latin typeface="+mn-lt"/>
                <a:cs typeface="+mn-cs"/>
              </a:rPr>
              <a:t>. щодо платника податку подано скаргу:</a:t>
            </a:r>
          </a:p>
          <a:p>
            <a:pPr marR="0" algn="just"/>
            <a:r>
              <a:rPr lang="uk-UA" sz="1600" dirty="0" smtClean="0">
                <a:latin typeface="+mn-lt"/>
                <a:cs typeface="+mn-cs"/>
              </a:rPr>
              <a:t>про </a:t>
            </a:r>
            <a:r>
              <a:rPr lang="uk-UA" sz="1600" u="sng" dirty="0" smtClean="0">
                <a:latin typeface="+mn-lt"/>
                <a:cs typeface="+mn-cs"/>
              </a:rPr>
              <a:t>ненадання таким платником податків податкової накладної </a:t>
            </a:r>
            <a:r>
              <a:rPr lang="uk-UA" sz="1600" dirty="0" smtClean="0">
                <a:latin typeface="+mn-lt"/>
                <a:cs typeface="+mn-cs"/>
              </a:rPr>
              <a:t>покупцю або про допущення продавцем товарів/послуг </a:t>
            </a:r>
            <a:r>
              <a:rPr lang="uk-UA" sz="1600" u="sng" dirty="0" smtClean="0">
                <a:latin typeface="+mn-lt"/>
                <a:cs typeface="+mn-cs"/>
              </a:rPr>
              <a:t>помилок при зазначенні обов'язкових реквізитів </a:t>
            </a:r>
            <a:r>
              <a:rPr lang="uk-UA" sz="1600" dirty="0" smtClean="0">
                <a:latin typeface="+mn-lt"/>
                <a:cs typeface="+mn-cs"/>
              </a:rPr>
              <a:t>податкової накладної, та/або </a:t>
            </a:r>
            <a:r>
              <a:rPr lang="uk-UA" sz="1600" u="sng" dirty="0" smtClean="0">
                <a:latin typeface="+mn-lt"/>
                <a:cs typeface="+mn-cs"/>
              </a:rPr>
              <a:t>порушення продавцем/покупцем граничних термінів реєстрації </a:t>
            </a:r>
            <a:r>
              <a:rPr lang="uk-UA" sz="1600" dirty="0" smtClean="0">
                <a:latin typeface="+mn-lt"/>
                <a:cs typeface="+mn-cs"/>
              </a:rPr>
              <a:t>в Єдиному реєстрі податкових накладних податкової накладної та/або розрахунку коригування </a:t>
            </a:r>
            <a:r>
              <a:rPr lang="uk-UA" sz="1600" b="1" i="1" dirty="0" smtClean="0">
                <a:latin typeface="+mn-lt"/>
                <a:cs typeface="+mn-cs"/>
              </a:rPr>
              <a:t>у разі ненадання таким платником податків пояснень</a:t>
            </a:r>
            <a:r>
              <a:rPr lang="uk-UA" sz="1600" dirty="0" smtClean="0">
                <a:latin typeface="+mn-lt"/>
                <a:cs typeface="+mn-cs"/>
              </a:rPr>
              <a:t> </a:t>
            </a:r>
            <a:r>
              <a:rPr lang="uk-UA" sz="1600" b="1" i="1" dirty="0" smtClean="0">
                <a:latin typeface="+mn-lt"/>
                <a:cs typeface="+mn-cs"/>
              </a:rPr>
              <a:t>та документального підтвердження на </a:t>
            </a:r>
            <a:r>
              <a:rPr lang="uk-UA" sz="1600" b="1" i="1" u="sng" dirty="0" smtClean="0">
                <a:latin typeface="+mn-lt"/>
                <a:cs typeface="+mn-cs"/>
              </a:rPr>
              <a:t>письмовий запит </a:t>
            </a:r>
            <a:r>
              <a:rPr lang="uk-UA" sz="1600" dirty="0" smtClean="0">
                <a:latin typeface="+mn-lt"/>
                <a:cs typeface="+mn-cs"/>
              </a:rPr>
              <a:t>контролюючого органу, </a:t>
            </a:r>
            <a:r>
              <a:rPr lang="uk-UA" sz="1600" b="1" i="1" dirty="0" smtClean="0">
                <a:latin typeface="+mn-lt"/>
                <a:cs typeface="+mn-cs"/>
              </a:rPr>
              <a:t>в якому зазначається інформація зі скарги</a:t>
            </a:r>
            <a:r>
              <a:rPr lang="uk-UA" sz="1600" dirty="0" smtClean="0">
                <a:latin typeface="+mn-lt"/>
                <a:cs typeface="+mn-cs"/>
              </a:rPr>
              <a:t>;</a:t>
            </a:r>
          </a:p>
          <a:p>
            <a:pPr marR="0" algn="just"/>
            <a:r>
              <a:rPr lang="uk-UA" sz="1600" dirty="0" smtClean="0">
                <a:latin typeface="+mn-lt"/>
                <a:cs typeface="+mn-cs"/>
              </a:rPr>
              <a:t>або</a:t>
            </a:r>
          </a:p>
          <a:p>
            <a:pPr marR="0" algn="just"/>
            <a:r>
              <a:rPr lang="uk-UA" sz="1600" dirty="0" smtClean="0">
                <a:latin typeface="+mn-lt"/>
                <a:cs typeface="+mn-cs"/>
              </a:rPr>
              <a:t>про ненадання таким платником податків </a:t>
            </a:r>
            <a:r>
              <a:rPr lang="uk-UA" sz="1600" u="sng" dirty="0" smtClean="0">
                <a:latin typeface="+mn-lt"/>
                <a:cs typeface="+mn-cs"/>
              </a:rPr>
              <a:t>акцизної накладної </a:t>
            </a:r>
            <a:r>
              <a:rPr lang="uk-UA" sz="1600" dirty="0" smtClean="0">
                <a:latin typeface="+mn-lt"/>
                <a:cs typeface="+mn-cs"/>
              </a:rPr>
              <a:t>покупцю або про порушення порядку заповнення та/або порядку реєстрації </a:t>
            </a:r>
            <a:r>
              <a:rPr lang="uk-UA" sz="1600" u="sng" dirty="0" smtClean="0">
                <a:latin typeface="+mn-lt"/>
                <a:cs typeface="+mn-cs"/>
              </a:rPr>
              <a:t>акцизної накладно</a:t>
            </a:r>
            <a:r>
              <a:rPr lang="uk-UA" sz="1600" dirty="0" smtClean="0">
                <a:latin typeface="+mn-lt"/>
                <a:cs typeface="+mn-cs"/>
              </a:rPr>
              <a:t>ї </a:t>
            </a:r>
            <a:r>
              <a:rPr lang="uk-UA" sz="1600" b="1" i="1" dirty="0" smtClean="0">
                <a:latin typeface="+mn-lt"/>
                <a:cs typeface="+mn-cs"/>
              </a:rPr>
              <a:t>у разі ненадання таким платником податків пояснень та документального підтвердження на </a:t>
            </a:r>
            <a:r>
              <a:rPr lang="uk-UA" sz="1600" b="1" i="1" u="sng" dirty="0" smtClean="0">
                <a:latin typeface="+mn-lt"/>
                <a:cs typeface="+mn-cs"/>
              </a:rPr>
              <a:t>письмовий запит </a:t>
            </a:r>
            <a:r>
              <a:rPr lang="uk-UA" sz="1600" dirty="0" smtClean="0">
                <a:latin typeface="+mn-lt"/>
                <a:cs typeface="+mn-cs"/>
              </a:rPr>
              <a:t>контролюючого органу, в якому зазначається інформація зі </a:t>
            </a:r>
            <a:r>
              <a:rPr lang="uk-UA" sz="1600" b="1" i="1" dirty="0" smtClean="0">
                <a:latin typeface="+mn-lt"/>
                <a:cs typeface="+mn-cs"/>
              </a:rPr>
              <a:t>скарги</a:t>
            </a:r>
            <a:r>
              <a:rPr lang="uk-UA" sz="1600" dirty="0" smtClean="0">
                <a:latin typeface="+mn-lt"/>
                <a:cs typeface="+mn-cs"/>
              </a:rPr>
              <a:t>«.</a:t>
            </a:r>
          </a:p>
          <a:p>
            <a:pPr marR="0" algn="just"/>
            <a:endParaRPr lang="uk-UA" sz="1600" dirty="0" smtClean="0">
              <a:latin typeface="+mn-lt"/>
              <a:cs typeface="+mn-cs"/>
            </a:endParaRPr>
          </a:p>
          <a:p>
            <a:pPr marR="0" algn="just"/>
            <a:r>
              <a:rPr lang="uk-UA" sz="1600" b="1" dirty="0" smtClean="0">
                <a:latin typeface="+mn-lt"/>
                <a:cs typeface="+mn-cs"/>
              </a:rPr>
              <a:t>Передумовами такої перевірки є:</a:t>
            </a:r>
          </a:p>
          <a:p>
            <a:pPr marL="342900" marR="0" indent="-342900" algn="just">
              <a:buAutoNum type="arabicPeriod"/>
            </a:pPr>
            <a:r>
              <a:rPr lang="uk-UA" sz="1600" dirty="0" smtClean="0">
                <a:latin typeface="+mn-lt"/>
                <a:cs typeface="+mn-cs"/>
              </a:rPr>
              <a:t>Наявність скарги (додаток до декларації).</a:t>
            </a:r>
          </a:p>
          <a:p>
            <a:pPr marL="342900" indent="-342900" algn="just">
              <a:buFontTx/>
              <a:buAutoNum type="arabicPeriod"/>
            </a:pPr>
            <a:r>
              <a:rPr lang="uk-UA" sz="1600" dirty="0" smtClean="0">
                <a:latin typeface="+mn-lt"/>
                <a:cs typeface="+mn-cs"/>
              </a:rPr>
              <a:t>Направлення письмового запиту. Порядок отримання податкової інформації регулюється нормами п.73.3. ст.73 ПКУ (відповідь надається потягом місяця, в разі відсутності підстав надсилання запиту – платник звільняється від обов'язку відповідати).</a:t>
            </a:r>
            <a:endParaRPr lang="uk-UA" sz="1600" dirty="0">
              <a:latin typeface="+mn-lt"/>
              <a:cs typeface="+mn-cs"/>
            </a:endParaRPr>
          </a:p>
          <a:p>
            <a:pPr marR="0" algn="just"/>
            <a:r>
              <a:rPr lang="uk-UA" sz="1600" dirty="0" smtClean="0">
                <a:latin typeface="+mn-lt"/>
                <a:cs typeface="+mn-cs"/>
              </a:rPr>
              <a:t>Перевірка проводиться протягом 15 </a:t>
            </a:r>
            <a:r>
              <a:rPr lang="uk-UA" sz="1600" dirty="0" err="1" smtClean="0">
                <a:latin typeface="+mn-lt"/>
                <a:cs typeface="+mn-cs"/>
              </a:rPr>
              <a:t>к.д</a:t>
            </a:r>
            <a:r>
              <a:rPr lang="uk-UA" sz="1600" dirty="0" smtClean="0">
                <a:latin typeface="+mn-lt"/>
                <a:cs typeface="+mn-cs"/>
              </a:rPr>
              <a:t>. з дня надходження скарги (помилки, порушення граничних строків).</a:t>
            </a:r>
          </a:p>
          <a:p>
            <a:pPr marR="0" algn="just"/>
            <a:r>
              <a:rPr lang="uk-UA" sz="1600" dirty="0" smtClean="0">
                <a:latin typeface="+mn-lt"/>
                <a:cs typeface="+mn-cs"/>
              </a:rPr>
              <a:t>Тобто, якщо платник податку зацікавлений в перевірці його контрагента, він має постійно запитувати інформацію (або адвокатський запит) щодо дій контролюючого органу та скаржитись до ДФС України.</a:t>
            </a:r>
            <a:endParaRPr lang="uk-UA" sz="1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200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2349500"/>
            <a:ext cx="6626225" cy="9350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</a:t>
            </a:r>
            <a:r>
              <a:rPr lang="uk-UA" sz="6000" dirty="0" smtClean="0"/>
              <a:t> </a:t>
            </a:r>
            <a:r>
              <a:rPr lang="uk-UA" sz="6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УВАГУ!</a:t>
            </a:r>
            <a:endParaRPr lang="ru-RU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6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cs typeface="Arial" charset="0"/>
              </a:rPr>
              <a:t>SPLF.ua</a:t>
            </a:r>
            <a:endParaRPr lang="uk-UA">
              <a:cs typeface="Arial" charset="0"/>
            </a:endParaRPr>
          </a:p>
        </p:txBody>
      </p:sp>
      <p:sp>
        <p:nvSpPr>
          <p:cNvPr id="1638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3A3942-7727-4CD7-9C67-325E16B07360}" type="slidenum">
              <a:rPr lang="uk-U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uk-UA">
              <a:cs typeface="Arial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288" y="4077072"/>
            <a:ext cx="8280400" cy="158395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</a:pPr>
            <a:r>
              <a:rPr lang="ru-RU" dirty="0" err="1" smtClean="0"/>
              <a:t>Куріленко</a:t>
            </a:r>
            <a:r>
              <a:rPr lang="uk-UA" dirty="0" smtClean="0"/>
              <a:t> </a:t>
            </a:r>
            <a:r>
              <a:rPr lang="uk-UA" dirty="0"/>
              <a:t>Наталія Євгенівна,</a:t>
            </a:r>
          </a:p>
          <a:p>
            <a:pPr algn="ctr">
              <a:lnSpc>
                <a:spcPct val="120000"/>
              </a:lnSpc>
            </a:pPr>
            <a:r>
              <a:rPr lang="ru-RU" dirty="0"/>
              <a:t>Старший </a:t>
            </a:r>
            <a:r>
              <a:rPr lang="ru-RU" dirty="0" err="1"/>
              <a:t>радник</a:t>
            </a:r>
            <a:r>
              <a:rPr lang="ru-RU" dirty="0"/>
              <a:t>, </a:t>
            </a:r>
            <a:r>
              <a:rPr lang="ru-RU" dirty="0" err="1"/>
              <a:t>керівник</a:t>
            </a:r>
            <a:r>
              <a:rPr lang="ru-RU" dirty="0"/>
              <a:t> </a:t>
            </a:r>
            <a:r>
              <a:rPr lang="ru-RU" dirty="0" err="1"/>
              <a:t>податкової</a:t>
            </a:r>
            <a:r>
              <a:rPr lang="ru-RU" dirty="0"/>
              <a:t> практики</a:t>
            </a:r>
            <a:endParaRPr lang="en-US" dirty="0"/>
          </a:p>
          <a:p>
            <a:pPr algn="ctr">
              <a:lnSpc>
                <a:spcPct val="120000"/>
              </a:lnSpc>
            </a:pPr>
            <a:r>
              <a:rPr lang="ru-RU" dirty="0" err="1"/>
              <a:t>Адвокатської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«</a:t>
            </a:r>
            <a:r>
              <a:rPr lang="ru-RU" dirty="0" err="1"/>
              <a:t>Соколовський</a:t>
            </a:r>
            <a:r>
              <a:rPr lang="ru-RU" dirty="0"/>
              <a:t> і </a:t>
            </a:r>
            <a:r>
              <a:rPr lang="ru-RU" dirty="0" err="1"/>
              <a:t>Партнери</a:t>
            </a:r>
            <a:r>
              <a:rPr lang="ru-RU" dirty="0"/>
              <a:t>»</a:t>
            </a:r>
            <a:endParaRPr lang="en-US" dirty="0"/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uk-UA" dirty="0" smtClean="0"/>
              <a:t>+</a:t>
            </a:r>
            <a:r>
              <a:rPr lang="uk-UA" dirty="0"/>
              <a:t>38 (044) 495-19-28, </a:t>
            </a:r>
            <a:r>
              <a:rPr lang="uk-UA" dirty="0" smtClean="0"/>
              <a:t>495-19-29</a:t>
            </a:r>
            <a:r>
              <a:rPr lang="uk-UA" dirty="0">
                <a:latin typeface="Calibri" pitchFamily="34" charset="0"/>
              </a:rPr>
              <a:t/>
            </a:r>
            <a:br>
              <a:rPr lang="uk-UA" dirty="0">
                <a:latin typeface="Calibri" pitchFamily="34" charset="0"/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hlinkClick r:id="rId2"/>
              </a:rPr>
              <a:t>pravo@splf.ua</a:t>
            </a:r>
            <a:endParaRPr lang="ru-RU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uk-UA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562" y="188640"/>
            <a:ext cx="6624736" cy="432048"/>
          </a:xfrm>
        </p:spPr>
        <p:txBody>
          <a:bodyPr/>
          <a:lstStyle/>
          <a:p>
            <a:endParaRPr lang="uk-UA" sz="2000" dirty="0">
              <a:latin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47260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/>
              <a:t>До 01.01.2016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dirty="0" smtClean="0"/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endParaRPr lang="uk-UA" sz="2000" b="1" dirty="0" smtClean="0"/>
          </a:p>
          <a:p>
            <a:endParaRPr lang="uk-UA" sz="800" dirty="0" smtClean="0"/>
          </a:p>
          <a:p>
            <a:pPr marL="0" indent="0">
              <a:buNone/>
            </a:pPr>
            <a:r>
              <a:rPr lang="uk-UA" sz="1600" dirty="0"/>
              <a:t>__________</a:t>
            </a:r>
          </a:p>
          <a:p>
            <a:pPr marL="0" indent="0" algn="just">
              <a:buNone/>
            </a:pPr>
            <a:r>
              <a:rPr lang="uk-UA" sz="2000" dirty="0"/>
              <a:t>* </a:t>
            </a:r>
            <a:r>
              <a:rPr lang="uk-UA" sz="2000" i="1" dirty="0" smtClean="0"/>
              <a:t>«</a:t>
            </a:r>
            <a:r>
              <a:rPr lang="uk-UA" sz="1600" i="1" dirty="0" smtClean="0"/>
              <a:t>Починаючи з 1 січня 2016 </a:t>
            </a:r>
            <a:r>
              <a:rPr lang="uk-UA" sz="1600" i="1" dirty="0"/>
              <a:t>року щомісячні авансові внески з податку на прибуток підприємств </a:t>
            </a:r>
            <a:r>
              <a:rPr lang="uk-UA" sz="1600" i="1" u="sng" dirty="0"/>
              <a:t>не </a:t>
            </a:r>
            <a:r>
              <a:rPr lang="uk-UA" sz="1600" i="1" u="sng" dirty="0" smtClean="0"/>
              <a:t>сплачуються» </a:t>
            </a:r>
            <a:r>
              <a:rPr lang="uk-UA" sz="1600" dirty="0"/>
              <a:t>– пункт </a:t>
            </a:r>
            <a:r>
              <a:rPr lang="uk-UA" sz="1600" dirty="0" smtClean="0"/>
              <a:t>9 підрозділу 4 розділу </a:t>
            </a:r>
            <a:r>
              <a:rPr lang="uk-UA" sz="1600" dirty="0"/>
              <a:t>XX </a:t>
            </a:r>
            <a:r>
              <a:rPr lang="uk-UA" sz="1600" dirty="0" smtClean="0"/>
              <a:t>«Перехідні положення» ПКУ.</a:t>
            </a:r>
            <a:endParaRPr lang="uk-UA" sz="1600" dirty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err="1" smtClean="0"/>
              <a:t>Починаючи</a:t>
            </a:r>
            <a:r>
              <a:rPr lang="ru-RU" sz="2000" b="1" dirty="0" smtClean="0"/>
              <a:t> з  01.01.2016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uk-UA" sz="2000" b="1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3</a:t>
            </a:fld>
            <a:endParaRPr lang="uk-UA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699965"/>
              </p:ext>
            </p:extLst>
          </p:nvPr>
        </p:nvGraphicFramePr>
        <p:xfrm>
          <a:off x="611560" y="1340768"/>
          <a:ext cx="8208912" cy="16561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/>
                <a:gridCol w="3024336"/>
                <a:gridCol w="3384376"/>
              </a:tblGrid>
              <a:tr h="559577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Дохід до 20 млн.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Дохід понад 20 млн. грн.</a:t>
                      </a:r>
                      <a:endParaRPr lang="uk-UA" dirty="0"/>
                    </a:p>
                  </a:txBody>
                  <a:tcPr/>
                </a:tc>
              </a:tr>
              <a:tr h="321007">
                <a:tc>
                  <a:txBody>
                    <a:bodyPr/>
                    <a:lstStyle/>
                    <a:p>
                      <a:r>
                        <a:rPr lang="uk-UA" dirty="0" smtClean="0"/>
                        <a:t>звітність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 рік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 рік </a:t>
                      </a:r>
                    </a:p>
                    <a:p>
                      <a:pPr algn="ctr"/>
                      <a:r>
                        <a:rPr lang="uk-UA" dirty="0" smtClean="0"/>
                        <a:t>(у деяких випадках квартальна)</a:t>
                      </a:r>
                      <a:endParaRPr lang="uk-UA" dirty="0"/>
                    </a:p>
                  </a:txBody>
                  <a:tcPr/>
                </a:tc>
              </a:tr>
              <a:tr h="456527">
                <a:tc>
                  <a:txBody>
                    <a:bodyPr/>
                    <a:lstStyle/>
                    <a:p>
                      <a:r>
                        <a:rPr lang="uk-UA" dirty="0" smtClean="0"/>
                        <a:t>сплата податку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раз на рік за декларацією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щомісячні авансові внески*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121325"/>
              </p:ext>
            </p:extLst>
          </p:nvPr>
        </p:nvGraphicFramePr>
        <p:xfrm>
          <a:off x="611560" y="4581128"/>
          <a:ext cx="8208729" cy="11521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/>
                <a:gridCol w="3024336"/>
                <a:gridCol w="3384193"/>
              </a:tblGrid>
              <a:tr h="384043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Дохід до 20 млн.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Дохід понад 20 млн. грн.</a:t>
                      </a:r>
                      <a:endParaRPr lang="uk-UA" dirty="0"/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uk-UA" dirty="0" smtClean="0"/>
                        <a:t>звітність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за рік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щоквартально</a:t>
                      </a:r>
                    </a:p>
                  </a:txBody>
                  <a:tcPr/>
                </a:tc>
              </a:tr>
              <a:tr h="384043">
                <a:tc>
                  <a:txBody>
                    <a:bodyPr/>
                    <a:lstStyle/>
                    <a:p>
                      <a:r>
                        <a:rPr lang="uk-UA" dirty="0" smtClean="0"/>
                        <a:t>сплата податку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раз на рік за декларацією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щоквартально</a:t>
                      </a:r>
                      <a:r>
                        <a:rPr lang="uk-UA" baseline="0" dirty="0" smtClean="0"/>
                        <a:t> за декларацією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804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562" y="188640"/>
            <a:ext cx="6624736" cy="792088"/>
          </a:xfrm>
        </p:spPr>
        <p:txBody>
          <a:bodyPr/>
          <a:lstStyle/>
          <a:p>
            <a:r>
              <a:rPr lang="uk-UA" sz="2000" dirty="0" smtClean="0">
                <a:latin typeface="+mn-lt"/>
                <a:ea typeface="+mn-ea"/>
                <a:cs typeface="+mn-cs"/>
              </a:rPr>
              <a:t>Пункт 38 підрозділу 4 розділу </a:t>
            </a:r>
            <a:r>
              <a:rPr lang="uk-UA" sz="2000" dirty="0">
                <a:latin typeface="+mn-lt"/>
                <a:ea typeface="+mn-ea"/>
                <a:cs typeface="+mn-cs"/>
              </a:rPr>
              <a:t>XX «Перехідні положення» </a:t>
            </a:r>
            <a:r>
              <a:rPr lang="uk-UA" sz="2000" dirty="0" smtClean="0">
                <a:latin typeface="+mn-lt"/>
                <a:ea typeface="+mn-ea"/>
                <a:cs typeface="+mn-cs"/>
              </a:rPr>
              <a:t>ПКУ:</a:t>
            </a:r>
            <a:endParaRPr lang="uk-UA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980728"/>
            <a:ext cx="8568952" cy="547260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2000" b="1" i="1" dirty="0" smtClean="0"/>
              <a:t>«</a:t>
            </a:r>
            <a:r>
              <a:rPr lang="uk-UA" sz="1800" b="1" i="1" u="sng" dirty="0" smtClean="0"/>
              <a:t>Платники </a:t>
            </a:r>
            <a:r>
              <a:rPr lang="uk-UA" sz="1800" b="1" i="1" u="sng" dirty="0"/>
              <a:t>податку на прибуток підприємств </a:t>
            </a:r>
            <a:r>
              <a:rPr lang="uk-UA" sz="1800" i="1" dirty="0"/>
              <a:t>сплачують до 31 грудня 2016 року </a:t>
            </a:r>
            <a:r>
              <a:rPr lang="uk-UA" sz="1800" i="1" u="sng" dirty="0"/>
              <a:t>авансовий внесок з цього податку у розмірі</a:t>
            </a:r>
            <a:br>
              <a:rPr lang="uk-UA" sz="1800" i="1" u="sng" dirty="0"/>
            </a:br>
            <a:r>
              <a:rPr lang="uk-UA" sz="1800" i="1" u="sng" dirty="0"/>
              <a:t>2/9 податку на прибуток</a:t>
            </a:r>
            <a:r>
              <a:rPr lang="uk-UA" sz="1800" i="1" dirty="0"/>
              <a:t>, нарахованого у податковій звітності за три квартали 2016 року.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i="1" dirty="0"/>
              <a:t>Розрахунок такого авансового внеску подається платником податку у податковій декларації за три квартали 2016 року. Визначена в розрахунку сума авансових внесків вважається узгодженою сумою грошових зобов’язань.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1600" i="1" dirty="0"/>
              <a:t>У разі якщо платник податків не сплачує узгоджену суму авансових внесків з податку на прибуток підприємств протягом строків, визначених цим Кодексом, такий платник податків притягується до відповідальності у вигляді штрафу в розмірах, визначених статтею </a:t>
            </a:r>
            <a:r>
              <a:rPr lang="uk-UA" sz="1600" i="1" dirty="0" smtClean="0"/>
              <a:t>123* </a:t>
            </a:r>
            <a:r>
              <a:rPr lang="uk-UA" sz="1600" i="1" dirty="0"/>
              <a:t>цього </a:t>
            </a:r>
            <a:r>
              <a:rPr lang="uk-UA" sz="1600" i="1" dirty="0" smtClean="0"/>
              <a:t>Кодексу».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1800" b="1" i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b="1" i="1" dirty="0" smtClean="0"/>
              <a:t>Тобто, всі платники податку на прибуток </a:t>
            </a:r>
            <a:r>
              <a:rPr lang="uk-UA" sz="1800" dirty="0" smtClean="0"/>
              <a:t>(незалежно від обсягу доходу, новоутворені, виробники сільськогосподарської продукції) </a:t>
            </a:r>
            <a:r>
              <a:rPr lang="uk-UA" sz="1800" b="1" i="1" u="sng" dirty="0" smtClean="0"/>
              <a:t>зобов'язані</a:t>
            </a:r>
            <a:r>
              <a:rPr lang="uk-UA" sz="1800" b="1" i="1" dirty="0" smtClean="0"/>
              <a:t>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uk-UA" sz="1800" b="1" i="1" dirty="0" smtClean="0"/>
              <a:t>до 09.11.2016 подати</a:t>
            </a:r>
            <a:r>
              <a:rPr lang="uk-UA" sz="1800" b="1" i="1" dirty="0"/>
              <a:t> </a:t>
            </a:r>
            <a:r>
              <a:rPr lang="uk-UA" sz="1800" b="1" i="1" dirty="0" smtClean="0"/>
              <a:t>податкову декларацію </a:t>
            </a:r>
            <a:r>
              <a:rPr lang="uk-UA" sz="1800" b="1" i="1" dirty="0"/>
              <a:t>за три квартали 2016 </a:t>
            </a:r>
            <a:r>
              <a:rPr lang="uk-UA" sz="1800" b="1" i="1" dirty="0" smtClean="0"/>
              <a:t>року;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uk-UA" sz="1800" b="1" i="1" dirty="0" smtClean="0"/>
              <a:t>до 21.11.2016 </a:t>
            </a:r>
            <a:r>
              <a:rPr lang="uk-UA" sz="1600" dirty="0" smtClean="0"/>
              <a:t>(19.11.2016–вихідний)</a:t>
            </a:r>
            <a:r>
              <a:rPr lang="uk-UA" sz="1800" dirty="0" smtClean="0"/>
              <a:t> </a:t>
            </a:r>
            <a:r>
              <a:rPr lang="uk-UA" sz="1800" b="1" i="1" dirty="0" smtClean="0"/>
              <a:t>сплатити податок на прибуток за результатами </a:t>
            </a:r>
            <a:r>
              <a:rPr lang="uk-UA" sz="1800" b="1" i="1" dirty="0"/>
              <a:t>податковій декларації за три квартали 2016 </a:t>
            </a:r>
            <a:r>
              <a:rPr lang="uk-UA" sz="1800" b="1" i="1" dirty="0" smtClean="0"/>
              <a:t>року;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uk-UA" sz="1800" b="1" i="1" dirty="0" smtClean="0"/>
              <a:t>до 31.12.2016 сплатити </a:t>
            </a:r>
            <a:r>
              <a:rPr lang="uk-UA" sz="1800" b="1" i="1" dirty="0"/>
              <a:t>авансовий внесок з </a:t>
            </a:r>
            <a:r>
              <a:rPr lang="uk-UA" sz="1800" b="1" i="1" dirty="0" smtClean="0"/>
              <a:t>податку на прибуток </a:t>
            </a:r>
            <a:r>
              <a:rPr lang="uk-UA" sz="1800" b="1" i="1" dirty="0"/>
              <a:t>у розмірі</a:t>
            </a:r>
            <a:br>
              <a:rPr lang="uk-UA" sz="1800" b="1" i="1" dirty="0"/>
            </a:br>
            <a:r>
              <a:rPr lang="uk-UA" sz="1800" b="1" i="1" dirty="0"/>
              <a:t>2/9 податку на </a:t>
            </a:r>
            <a:r>
              <a:rPr lang="uk-UA" sz="1800" b="1" i="1" dirty="0" smtClean="0"/>
              <a:t>прибуток.</a:t>
            </a:r>
          </a:p>
          <a:p>
            <a:pPr marL="0" indent="0" algn="ctr">
              <a:spcBef>
                <a:spcPts val="0"/>
              </a:spcBef>
              <a:buNone/>
            </a:pPr>
            <a:endParaRPr lang="uk-UA" sz="1800" b="1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3254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562" y="188640"/>
            <a:ext cx="6624736" cy="792088"/>
          </a:xfrm>
        </p:spPr>
        <p:txBody>
          <a:bodyPr/>
          <a:lstStyle/>
          <a:p>
            <a:r>
              <a:rPr lang="ru-RU" sz="1600" dirty="0">
                <a:latin typeface="+mn-lt"/>
                <a:ea typeface="+mn-ea"/>
                <a:cs typeface="+mn-cs"/>
              </a:rPr>
              <a:t>ДФС </a:t>
            </a:r>
            <a:r>
              <a:rPr lang="ru-RU" sz="1600" dirty="0" err="1">
                <a:latin typeface="+mn-lt"/>
                <a:ea typeface="+mn-ea"/>
                <a:cs typeface="+mn-cs"/>
              </a:rPr>
              <a:t>України</a:t>
            </a:r>
            <a:r>
              <a:rPr lang="ru-RU" sz="1600" dirty="0">
                <a:latin typeface="+mn-lt"/>
                <a:ea typeface="+mn-ea"/>
                <a:cs typeface="+mn-cs"/>
              </a:rPr>
              <a:t> в </a:t>
            </a:r>
            <a:r>
              <a:rPr lang="ru-RU" sz="1600" dirty="0" err="1">
                <a:latin typeface="+mn-lt"/>
                <a:ea typeface="+mn-ea"/>
                <a:cs typeface="+mn-cs"/>
              </a:rPr>
              <a:t>листі</a:t>
            </a:r>
            <a:r>
              <a:rPr lang="ru-RU" sz="1600" dirty="0">
                <a:latin typeface="+mn-lt"/>
                <a:ea typeface="+mn-ea"/>
                <a:cs typeface="+mn-cs"/>
              </a:rPr>
              <a:t> </a:t>
            </a:r>
            <a:r>
              <a:rPr lang="ru-RU" sz="1600" dirty="0" err="1">
                <a:latin typeface="+mn-lt"/>
                <a:ea typeface="+mn-ea"/>
                <a:cs typeface="+mn-cs"/>
              </a:rPr>
              <a:t>від</a:t>
            </a:r>
            <a:r>
              <a:rPr lang="ru-RU" sz="1600" dirty="0">
                <a:latin typeface="+mn-lt"/>
                <a:ea typeface="+mn-ea"/>
                <a:cs typeface="+mn-cs"/>
              </a:rPr>
              <a:t> 18.01.2016 № 1626/7/99-99-19-02-02-17 «Про </a:t>
            </a:r>
            <a:r>
              <a:rPr lang="ru-RU" sz="1600" dirty="0" err="1">
                <a:latin typeface="+mn-lt"/>
                <a:ea typeface="+mn-ea"/>
                <a:cs typeface="+mn-cs"/>
              </a:rPr>
              <a:t>зміни</a:t>
            </a:r>
            <a:r>
              <a:rPr lang="ru-RU" sz="1600" dirty="0">
                <a:latin typeface="+mn-lt"/>
                <a:ea typeface="+mn-ea"/>
                <a:cs typeface="+mn-cs"/>
              </a:rPr>
              <a:t> в </a:t>
            </a:r>
            <a:r>
              <a:rPr lang="ru-RU" sz="1600" dirty="0" err="1">
                <a:latin typeface="+mn-lt"/>
                <a:ea typeface="+mn-ea"/>
                <a:cs typeface="+mn-cs"/>
              </a:rPr>
              <a:t>оподаткуванні</a:t>
            </a:r>
            <a:r>
              <a:rPr lang="ru-RU" sz="1600" dirty="0">
                <a:latin typeface="+mn-lt"/>
                <a:ea typeface="+mn-ea"/>
                <a:cs typeface="+mn-cs"/>
              </a:rPr>
              <a:t> </a:t>
            </a:r>
            <a:r>
              <a:rPr lang="ru-RU" sz="1600" dirty="0" err="1">
                <a:latin typeface="+mn-lt"/>
                <a:ea typeface="+mn-ea"/>
                <a:cs typeface="+mn-cs"/>
              </a:rPr>
              <a:t>податком</a:t>
            </a:r>
            <a:r>
              <a:rPr lang="ru-RU" sz="1600" dirty="0">
                <a:latin typeface="+mn-lt"/>
                <a:ea typeface="+mn-ea"/>
                <a:cs typeface="+mn-cs"/>
              </a:rPr>
              <a:t> на </a:t>
            </a:r>
            <a:r>
              <a:rPr lang="ru-RU" sz="1600" dirty="0" err="1">
                <a:latin typeface="+mn-lt"/>
                <a:ea typeface="+mn-ea"/>
                <a:cs typeface="+mn-cs"/>
              </a:rPr>
              <a:t>прибуток</a:t>
            </a:r>
            <a:r>
              <a:rPr lang="ru-RU" sz="1600" dirty="0">
                <a:latin typeface="+mn-lt"/>
                <a:ea typeface="+mn-ea"/>
                <a:cs typeface="+mn-cs"/>
              </a:rPr>
              <a:t> </a:t>
            </a:r>
            <a:r>
              <a:rPr lang="ru-RU" sz="1600" dirty="0" err="1">
                <a:latin typeface="+mn-lt"/>
                <a:ea typeface="+mn-ea"/>
                <a:cs typeface="+mn-cs"/>
              </a:rPr>
              <a:t>підприємств</a:t>
            </a:r>
            <a:r>
              <a:rPr lang="ru-RU" sz="1600" dirty="0">
                <a:latin typeface="+mn-lt"/>
                <a:ea typeface="+mn-ea"/>
                <a:cs typeface="+mn-cs"/>
              </a:rPr>
              <a:t> у 2016 </a:t>
            </a:r>
            <a:r>
              <a:rPr lang="ru-RU" sz="1600" dirty="0" err="1">
                <a:latin typeface="+mn-lt"/>
                <a:ea typeface="+mn-ea"/>
                <a:cs typeface="+mn-cs"/>
              </a:rPr>
              <a:t>році</a:t>
            </a:r>
            <a:r>
              <a:rPr lang="ru-RU" sz="1600" dirty="0">
                <a:latin typeface="+mn-lt"/>
                <a:ea typeface="+mn-ea"/>
                <a:cs typeface="+mn-cs"/>
              </a:rPr>
              <a:t>» </a:t>
            </a:r>
            <a:r>
              <a:rPr lang="ru-RU" sz="1600" dirty="0" err="1">
                <a:latin typeface="+mn-lt"/>
                <a:ea typeface="+mn-ea"/>
                <a:cs typeface="+mn-cs"/>
              </a:rPr>
              <a:t>зазначила</a:t>
            </a:r>
            <a:r>
              <a:rPr lang="ru-RU" sz="1600" dirty="0">
                <a:latin typeface="+mn-lt"/>
                <a:ea typeface="+mn-ea"/>
                <a:cs typeface="+mn-cs"/>
              </a:rPr>
              <a:t>, </a:t>
            </a:r>
            <a:r>
              <a:rPr lang="ru-RU" sz="1600" dirty="0" err="1" smtClean="0">
                <a:latin typeface="+mn-lt"/>
                <a:ea typeface="+mn-ea"/>
                <a:cs typeface="+mn-cs"/>
              </a:rPr>
              <a:t>що</a:t>
            </a:r>
            <a:r>
              <a:rPr lang="ru-RU" sz="1600" dirty="0" smtClean="0">
                <a:latin typeface="+mn-lt"/>
                <a:ea typeface="+mn-ea"/>
                <a:cs typeface="+mn-cs"/>
              </a:rPr>
              <a:t> </a:t>
            </a:r>
            <a:endParaRPr lang="uk-UA" sz="16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908720"/>
            <a:ext cx="8568952" cy="5544616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1600" i="1" dirty="0" smtClean="0"/>
              <a:t>платники</a:t>
            </a:r>
            <a:r>
              <a:rPr lang="uk-UA" sz="1600" i="1" dirty="0"/>
              <a:t>, які за </a:t>
            </a:r>
            <a:r>
              <a:rPr lang="uk-UA" sz="1600" i="1" u="sng" dirty="0"/>
              <a:t>новими правилами у 2016 році </a:t>
            </a:r>
            <a:r>
              <a:rPr lang="uk-UA" sz="1600" b="1" i="1" dirty="0"/>
              <a:t>подають </a:t>
            </a:r>
            <a:r>
              <a:rPr lang="uk-UA" sz="1600" b="1" i="1" dirty="0" smtClean="0"/>
              <a:t>квартальну звітність</a:t>
            </a:r>
            <a:r>
              <a:rPr lang="uk-UA" sz="1600" i="1" dirty="0" smtClean="0"/>
              <a:t>, </a:t>
            </a:r>
            <a:r>
              <a:rPr lang="uk-UA" sz="1600" i="1" dirty="0"/>
              <a:t>у податковій декларації за три квартали 2016 року </a:t>
            </a:r>
            <a:r>
              <a:rPr lang="uk-UA" sz="1600" i="1" u="sng" dirty="0"/>
              <a:t>визначають авансовий внесок з податку на прибуток у розмірі 2/9 податку </a:t>
            </a:r>
            <a:r>
              <a:rPr lang="uk-UA" sz="1600" i="1" dirty="0"/>
              <a:t>на прибуток, який підлягає сплаті до 31 грудня 2016 </a:t>
            </a:r>
            <a:r>
              <a:rPr lang="uk-UA" sz="1600" i="1" dirty="0" smtClean="0"/>
              <a:t>року</a:t>
            </a:r>
            <a:r>
              <a:rPr lang="uk-UA" sz="1600" dirty="0" smtClean="0"/>
              <a:t>.</a:t>
            </a:r>
            <a:endParaRPr lang="uk-UA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/>
              <a:t>Але лист не є навіть узагальнюючою податковою консультацією, що звільняє від відповідальності (53.1 ПКУ). Тобто </a:t>
            </a:r>
            <a:r>
              <a:rPr lang="uk-UA" sz="1600" dirty="0" smtClean="0"/>
              <a:t>для уникнення сплати авансу платниками, що подають річну звітність у 2016 році, необхідні </a:t>
            </a:r>
            <a:r>
              <a:rPr lang="uk-UA" sz="1600" dirty="0"/>
              <a:t>зміни до ПКУ.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uk-UA" sz="1800" b="1" i="1" dirty="0" smtClean="0"/>
          </a:p>
          <a:p>
            <a:pPr marL="0" indent="457200" algn="ctr">
              <a:spcBef>
                <a:spcPts val="0"/>
              </a:spcBef>
              <a:buNone/>
            </a:pPr>
            <a:r>
              <a:rPr lang="uk-UA" sz="1800" b="1" i="1" dirty="0" smtClean="0"/>
              <a:t>Компенсації</a:t>
            </a:r>
            <a:r>
              <a:rPr lang="uk-UA" sz="1800" b="1" i="1" dirty="0"/>
              <a:t>, відшкодування чи врахування 2/9 податку в ПКУ не </a:t>
            </a:r>
            <a:r>
              <a:rPr lang="uk-UA" sz="1800" b="1" i="1" dirty="0" smtClean="0"/>
              <a:t>передбачено</a:t>
            </a:r>
            <a:r>
              <a:rPr lang="uk-UA" sz="1800" b="1" i="1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/>
              <a:t>(для </a:t>
            </a:r>
            <a:r>
              <a:rPr lang="uk-UA" sz="1600" dirty="0" smtClean="0"/>
              <a:t>порівняння:</a:t>
            </a:r>
            <a:r>
              <a:rPr lang="uk-UA" sz="1600" dirty="0"/>
              <a:t>  </a:t>
            </a:r>
            <a:endParaRPr lang="uk-UA" sz="16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i="1" dirty="0" smtClean="0"/>
              <a:t>57.1-1.2</a:t>
            </a:r>
            <a:r>
              <a:rPr lang="uk-UA" sz="1600" i="1" dirty="0"/>
              <a:t>. Сума сплачених авансових внесків з податку на прибуток при виплаті </a:t>
            </a:r>
            <a:r>
              <a:rPr lang="uk-UA" sz="1600" i="1" u="sng" dirty="0"/>
              <a:t>дивідендів</a:t>
            </a:r>
            <a:r>
              <a:rPr lang="uk-UA" sz="1600" i="1" dirty="0"/>
              <a:t> </a:t>
            </a:r>
            <a:r>
              <a:rPr lang="uk-UA" sz="1600" b="1" i="1" dirty="0"/>
              <a:t>підлягає зарахуванню у зменшення податкового зобов’язання з податку на прибуток</a:t>
            </a:r>
            <a:r>
              <a:rPr lang="uk-UA" sz="1600" i="1" dirty="0"/>
              <a:t>, задекларованого у податковій декларації за звітний (податковий) рік</a:t>
            </a:r>
            <a:r>
              <a:rPr lang="uk-UA" sz="1600" dirty="0"/>
              <a:t>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/>
              <a:t>Подібні норми мають буди внесені до ПКУ і щодо зарахування  авансових внесків в розмірі 2/9.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uk-UA" sz="1600" dirty="0"/>
              <a:t>Зрозуміло, що діюча форма декларації не враховує авансові внески у розмірі 2/9 в рахунок зменшення  податкових зобов’язань</a:t>
            </a:r>
            <a:r>
              <a:rPr lang="uk-UA" sz="1600" dirty="0" smtClean="0"/>
              <a:t>.</a:t>
            </a:r>
            <a:endParaRPr lang="uk-UA" sz="1600" b="1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99612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562" y="188640"/>
            <a:ext cx="6624736" cy="432048"/>
          </a:xfrm>
        </p:spPr>
        <p:txBody>
          <a:bodyPr/>
          <a:lstStyle/>
          <a:p>
            <a:endParaRPr lang="uk-UA" sz="2000" dirty="0">
              <a:latin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472608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/>
          </a:p>
          <a:p>
            <a:pPr marL="0" indent="0" algn="ctr">
              <a:buNone/>
            </a:pPr>
            <a:endParaRPr lang="uk-UA" sz="2000" b="1" dirty="0" smtClean="0"/>
          </a:p>
          <a:p>
            <a:pPr marL="0" indent="0" algn="ctr">
              <a:buNone/>
            </a:pPr>
            <a:r>
              <a:rPr lang="uk-UA" sz="2000" b="1" dirty="0" smtClean="0"/>
              <a:t>2. Податок на додану вартість: наслідки зміни </a:t>
            </a:r>
            <a:r>
              <a:rPr lang="uk-UA" sz="2000" b="1" dirty="0"/>
              <a:t>бази </a:t>
            </a:r>
            <a:r>
              <a:rPr lang="uk-UA" sz="2000" b="1" dirty="0" smtClean="0"/>
              <a:t>оподаткування, процедури відшкодування ПДВ, розширення повноважень контролюючого органу для виявлення помилок в обов'язкових реквізитах податкових накладних та запровадження нових санкцій.</a:t>
            </a:r>
            <a:endParaRPr lang="uk-UA" sz="2000" dirty="0" smtClean="0"/>
          </a:p>
          <a:p>
            <a:endParaRPr lang="uk-UA" sz="2000" dirty="0" smtClean="0"/>
          </a:p>
          <a:p>
            <a:endParaRPr lang="uk-UA" sz="2000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uk-UA" sz="2000" b="1" i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7033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840578" cy="792088"/>
          </a:xfrm>
        </p:spPr>
        <p:txBody>
          <a:bodyPr/>
          <a:lstStyle/>
          <a:p>
            <a:pPr algn="just"/>
            <a:r>
              <a:rPr lang="ru-RU" sz="1600" i="1" dirty="0">
                <a:latin typeface="+mn-lt"/>
                <a:ea typeface="+mn-ea"/>
                <a:cs typeface="+mn-cs"/>
              </a:rPr>
              <a:t>База </a:t>
            </a:r>
            <a:r>
              <a:rPr lang="ru-RU" sz="1600" i="1" dirty="0" err="1">
                <a:latin typeface="+mn-lt"/>
                <a:ea typeface="+mn-ea"/>
                <a:cs typeface="+mn-cs"/>
              </a:rPr>
              <a:t>оподаткування</a:t>
            </a:r>
            <a:r>
              <a:rPr lang="ru-RU" sz="1600" i="1" dirty="0">
                <a:latin typeface="+mn-lt"/>
                <a:ea typeface="+mn-ea"/>
                <a:cs typeface="+mn-cs"/>
              </a:rPr>
              <a:t> </a:t>
            </a:r>
            <a:r>
              <a:rPr lang="ru-RU" sz="1600" i="1" dirty="0" err="1">
                <a:latin typeface="+mn-lt"/>
                <a:ea typeface="+mn-ea"/>
                <a:cs typeface="+mn-cs"/>
              </a:rPr>
              <a:t>операцій</a:t>
            </a:r>
            <a:r>
              <a:rPr lang="ru-RU" sz="1600" i="1" dirty="0">
                <a:latin typeface="+mn-lt"/>
                <a:ea typeface="+mn-ea"/>
                <a:cs typeface="+mn-cs"/>
              </a:rPr>
              <a:t> з </a:t>
            </a:r>
            <a:r>
              <a:rPr lang="ru-RU" sz="1600" i="1" dirty="0" err="1">
                <a:latin typeface="+mn-lt"/>
                <a:ea typeface="+mn-ea"/>
                <a:cs typeface="+mn-cs"/>
              </a:rPr>
              <a:t>постачання</a:t>
            </a:r>
            <a:r>
              <a:rPr lang="ru-RU" sz="1600" i="1" dirty="0">
                <a:latin typeface="+mn-lt"/>
                <a:ea typeface="+mn-ea"/>
                <a:cs typeface="+mn-cs"/>
              </a:rPr>
              <a:t> </a:t>
            </a:r>
            <a:r>
              <a:rPr lang="ru-RU" sz="1600" i="1" u="sng" dirty="0" err="1">
                <a:latin typeface="+mn-lt"/>
                <a:ea typeface="+mn-ea"/>
                <a:cs typeface="+mn-cs"/>
              </a:rPr>
              <a:t>самостійно</a:t>
            </a:r>
            <a:r>
              <a:rPr lang="ru-RU" sz="1600" i="1" u="sng" dirty="0">
                <a:latin typeface="+mn-lt"/>
                <a:ea typeface="+mn-ea"/>
                <a:cs typeface="+mn-cs"/>
              </a:rPr>
              <a:t> </a:t>
            </a:r>
            <a:r>
              <a:rPr lang="ru-RU" sz="1600" i="1" dirty="0" err="1">
                <a:latin typeface="+mn-lt"/>
                <a:ea typeface="+mn-ea"/>
                <a:cs typeface="+mn-cs"/>
              </a:rPr>
              <a:t>виготовлених</a:t>
            </a:r>
            <a:r>
              <a:rPr lang="ru-RU" sz="1600" i="1" dirty="0">
                <a:latin typeface="+mn-lt"/>
                <a:ea typeface="+mn-ea"/>
                <a:cs typeface="+mn-cs"/>
              </a:rPr>
              <a:t> </a:t>
            </a:r>
            <a:r>
              <a:rPr lang="ru-RU" sz="1600" i="1" dirty="0" err="1">
                <a:latin typeface="+mn-lt"/>
                <a:ea typeface="+mn-ea"/>
                <a:cs typeface="+mn-cs"/>
              </a:rPr>
              <a:t>товарів</a:t>
            </a:r>
            <a:r>
              <a:rPr lang="ru-RU" sz="1600" i="1" dirty="0">
                <a:latin typeface="+mn-lt"/>
                <a:ea typeface="+mn-ea"/>
                <a:cs typeface="+mn-cs"/>
              </a:rPr>
              <a:t>/</a:t>
            </a:r>
            <a:r>
              <a:rPr lang="ru-RU" sz="1600" i="1" dirty="0" err="1">
                <a:latin typeface="+mn-lt"/>
                <a:ea typeface="+mn-ea"/>
                <a:cs typeface="+mn-cs"/>
              </a:rPr>
              <a:t>послуг</a:t>
            </a:r>
            <a:r>
              <a:rPr lang="ru-RU" sz="1600" i="1" dirty="0">
                <a:latin typeface="+mn-lt"/>
                <a:ea typeface="+mn-ea"/>
                <a:cs typeface="+mn-cs"/>
              </a:rPr>
              <a:t> не </a:t>
            </a:r>
            <a:r>
              <a:rPr lang="ru-RU" sz="1600" i="1" dirty="0" err="1">
                <a:latin typeface="+mn-lt"/>
                <a:ea typeface="+mn-ea"/>
                <a:cs typeface="+mn-cs"/>
              </a:rPr>
              <a:t>може</a:t>
            </a:r>
            <a:r>
              <a:rPr lang="ru-RU" sz="1600" i="1" dirty="0">
                <a:latin typeface="+mn-lt"/>
                <a:ea typeface="+mn-ea"/>
                <a:cs typeface="+mn-cs"/>
              </a:rPr>
              <a:t> бути </a:t>
            </a:r>
            <a:r>
              <a:rPr lang="ru-RU" sz="1600" i="1" dirty="0" err="1">
                <a:latin typeface="+mn-lt"/>
                <a:ea typeface="+mn-ea"/>
                <a:cs typeface="+mn-cs"/>
              </a:rPr>
              <a:t>нижче</a:t>
            </a:r>
            <a:r>
              <a:rPr lang="ru-RU" sz="1600" i="1" dirty="0">
                <a:latin typeface="+mn-lt"/>
                <a:ea typeface="+mn-ea"/>
                <a:cs typeface="+mn-cs"/>
              </a:rPr>
              <a:t> </a:t>
            </a:r>
            <a:r>
              <a:rPr lang="ru-RU" sz="1600" b="1" i="1" dirty="0" err="1">
                <a:latin typeface="+mn-lt"/>
                <a:ea typeface="+mn-ea"/>
                <a:cs typeface="+mn-cs"/>
              </a:rPr>
              <a:t>звичайних</a:t>
            </a:r>
            <a:r>
              <a:rPr lang="ru-RU" sz="1600" b="1" i="1" dirty="0">
                <a:latin typeface="+mn-lt"/>
                <a:ea typeface="+mn-ea"/>
                <a:cs typeface="+mn-cs"/>
              </a:rPr>
              <a:t> </a:t>
            </a:r>
            <a:r>
              <a:rPr lang="ru-RU" sz="1600" b="1" i="1" dirty="0" err="1">
                <a:latin typeface="+mn-lt"/>
                <a:ea typeface="+mn-ea"/>
                <a:cs typeface="+mn-cs"/>
              </a:rPr>
              <a:t>цін</a:t>
            </a:r>
            <a:r>
              <a:rPr lang="ru-RU" sz="1600" b="1" i="1" dirty="0">
                <a:latin typeface="+mn-lt"/>
                <a:ea typeface="+mn-ea"/>
                <a:cs typeface="+mn-cs"/>
              </a:rPr>
              <a:t> </a:t>
            </a:r>
            <a:r>
              <a:rPr lang="ru-RU" sz="1600" i="1" dirty="0">
                <a:latin typeface="+mn-lt"/>
                <a:ea typeface="+mn-ea"/>
                <a:cs typeface="+mn-cs"/>
              </a:rPr>
              <a:t>(до  01.01.2016 </a:t>
            </a:r>
            <a:r>
              <a:rPr lang="ru-RU" sz="1600" i="1" u="sng" dirty="0">
                <a:latin typeface="+mn-lt"/>
                <a:ea typeface="+mn-ea"/>
                <a:cs typeface="+mn-cs"/>
              </a:rPr>
              <a:t>«</a:t>
            </a:r>
            <a:r>
              <a:rPr lang="ru-RU" sz="1600" i="1" u="sng" dirty="0" err="1">
                <a:latin typeface="+mn-lt"/>
                <a:ea typeface="+mn-ea"/>
                <a:cs typeface="+mn-cs"/>
              </a:rPr>
              <a:t>їх</a:t>
            </a:r>
            <a:r>
              <a:rPr lang="ru-RU" sz="1600" i="1" u="sng" dirty="0">
                <a:latin typeface="+mn-lt"/>
                <a:ea typeface="+mn-ea"/>
                <a:cs typeface="+mn-cs"/>
              </a:rPr>
              <a:t> </a:t>
            </a:r>
            <a:r>
              <a:rPr lang="ru-RU" sz="1600" i="1" u="sng" dirty="0" err="1">
                <a:latin typeface="+mn-lt"/>
                <a:ea typeface="+mn-ea"/>
                <a:cs typeface="+mn-cs"/>
              </a:rPr>
              <a:t>собівартості</a:t>
            </a:r>
            <a:r>
              <a:rPr lang="ru-RU" sz="1600" i="1" u="sng" dirty="0" smtClean="0">
                <a:latin typeface="+mn-lt"/>
                <a:ea typeface="+mn-ea"/>
                <a:cs typeface="+mn-cs"/>
              </a:rPr>
              <a:t>»</a:t>
            </a:r>
            <a:r>
              <a:rPr lang="ru-RU" sz="1600" i="1" dirty="0" smtClean="0">
                <a:latin typeface="+mn-lt"/>
                <a:ea typeface="+mn-ea"/>
                <a:cs typeface="+mn-cs"/>
              </a:rPr>
              <a:t>).</a:t>
            </a:r>
            <a:endParaRPr lang="uk-UA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1124744"/>
            <a:ext cx="8568952" cy="5328592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i="1" dirty="0" smtClean="0"/>
              <a:t>14.1.71</a:t>
            </a:r>
            <a:r>
              <a:rPr lang="ru-RU" sz="1600" i="1" dirty="0"/>
              <a:t>. </a:t>
            </a:r>
            <a:r>
              <a:rPr lang="ru-RU" sz="1600" b="1" i="1" dirty="0" err="1"/>
              <a:t>звичайна</a:t>
            </a:r>
            <a:r>
              <a:rPr lang="ru-RU" sz="1600" b="1" i="1" dirty="0"/>
              <a:t> </a:t>
            </a:r>
            <a:r>
              <a:rPr lang="ru-RU" sz="1600" b="1" i="1" dirty="0" err="1"/>
              <a:t>ціна</a:t>
            </a:r>
            <a:r>
              <a:rPr lang="ru-RU" sz="1600" b="1" i="1" dirty="0"/>
              <a:t> </a:t>
            </a:r>
            <a:r>
              <a:rPr lang="ru-RU" sz="1600" i="1" dirty="0"/>
              <a:t>- </a:t>
            </a:r>
            <a:r>
              <a:rPr lang="ru-RU" sz="1600" i="1" dirty="0" err="1"/>
              <a:t>ціна</a:t>
            </a:r>
            <a:r>
              <a:rPr lang="ru-RU" sz="1600" i="1" dirty="0"/>
              <a:t> </a:t>
            </a:r>
            <a:r>
              <a:rPr lang="ru-RU" sz="1600" i="1" dirty="0" err="1"/>
              <a:t>товарів</a:t>
            </a:r>
            <a:r>
              <a:rPr lang="ru-RU" sz="1600" i="1" dirty="0"/>
              <a:t> (</a:t>
            </a:r>
            <a:r>
              <a:rPr lang="ru-RU" sz="1600" i="1" dirty="0" err="1"/>
              <a:t>робіт</a:t>
            </a:r>
            <a:r>
              <a:rPr lang="ru-RU" sz="1600" i="1" dirty="0"/>
              <a:t>, </a:t>
            </a:r>
            <a:r>
              <a:rPr lang="ru-RU" sz="1600" i="1" dirty="0" err="1"/>
              <a:t>послуг</a:t>
            </a:r>
            <a:r>
              <a:rPr lang="ru-RU" sz="1600" i="1" dirty="0"/>
              <a:t>), </a:t>
            </a:r>
            <a:r>
              <a:rPr lang="ru-RU" sz="1600" i="1" dirty="0" err="1"/>
              <a:t>визначена</a:t>
            </a:r>
            <a:r>
              <a:rPr lang="ru-RU" sz="1600" i="1" dirty="0"/>
              <a:t> сторонами договору</a:t>
            </a:r>
            <a:r>
              <a:rPr lang="ru-RU" sz="1600" i="1" u="sng" dirty="0"/>
              <a:t>, </a:t>
            </a:r>
            <a:r>
              <a:rPr lang="ru-RU" sz="1600" b="1" i="1" u="sng" dirty="0" err="1"/>
              <a:t>якщо</a:t>
            </a:r>
            <a:r>
              <a:rPr lang="ru-RU" sz="1600" b="1" i="1" u="sng" dirty="0"/>
              <a:t> </a:t>
            </a:r>
            <a:r>
              <a:rPr lang="ru-RU" sz="1600" b="1" i="1" u="sng" dirty="0" err="1"/>
              <a:t>інше</a:t>
            </a:r>
            <a:r>
              <a:rPr lang="ru-RU" sz="1600" b="1" i="1" u="sng" dirty="0"/>
              <a:t> не </a:t>
            </a:r>
            <a:r>
              <a:rPr lang="ru-RU" sz="1600" b="1" i="1" u="sng" dirty="0" err="1"/>
              <a:t>встановлено</a:t>
            </a:r>
            <a:r>
              <a:rPr lang="ru-RU" sz="1600" b="1" i="1" u="sng" dirty="0"/>
              <a:t> </a:t>
            </a:r>
            <a:r>
              <a:rPr lang="ru-RU" sz="1600" b="1" i="1" u="sng" dirty="0" err="1"/>
              <a:t>цим</a:t>
            </a:r>
            <a:r>
              <a:rPr lang="ru-RU" sz="1600" b="1" i="1" u="sng" dirty="0"/>
              <a:t> Кодексом</a:t>
            </a:r>
            <a:r>
              <a:rPr lang="ru-RU" sz="1600" i="1" dirty="0"/>
              <a:t>. </a:t>
            </a:r>
            <a:endParaRPr lang="ru-RU" sz="1600" i="1" dirty="0" smtClean="0"/>
          </a:p>
          <a:p>
            <a:pPr marL="0" indent="342900" algn="just">
              <a:spcBef>
                <a:spcPts val="0"/>
              </a:spcBef>
            </a:pPr>
            <a:r>
              <a:rPr lang="ru-RU" sz="1400" i="1" dirty="0" smtClean="0"/>
              <a:t>У </a:t>
            </a:r>
            <a:r>
              <a:rPr lang="ru-RU" sz="1400" i="1" dirty="0" err="1"/>
              <a:t>разі</a:t>
            </a:r>
            <a:r>
              <a:rPr lang="ru-RU" sz="1400" i="1" dirty="0"/>
              <a:t> </a:t>
            </a:r>
            <a:r>
              <a:rPr lang="ru-RU" sz="1400" i="1" dirty="0" err="1"/>
              <a:t>якщо</a:t>
            </a:r>
            <a:r>
              <a:rPr lang="ru-RU" sz="1400" i="1" dirty="0"/>
              <a:t> </a:t>
            </a:r>
            <a:r>
              <a:rPr lang="ru-RU" sz="1400" i="1" dirty="0" err="1"/>
              <a:t>ціни</a:t>
            </a:r>
            <a:r>
              <a:rPr lang="ru-RU" sz="1400" i="1" dirty="0"/>
              <a:t> (</a:t>
            </a:r>
            <a:r>
              <a:rPr lang="ru-RU" sz="1400" i="1" dirty="0" err="1"/>
              <a:t>націнки</a:t>
            </a:r>
            <a:r>
              <a:rPr lang="ru-RU" sz="1400" i="1" dirty="0"/>
              <a:t>) на </a:t>
            </a:r>
            <a:r>
              <a:rPr lang="ru-RU" sz="1400" i="1" dirty="0" err="1"/>
              <a:t>товари</a:t>
            </a:r>
            <a:r>
              <a:rPr lang="ru-RU" sz="1400" i="1" dirty="0"/>
              <a:t> (</a:t>
            </a:r>
            <a:r>
              <a:rPr lang="ru-RU" sz="1400" i="1" dirty="0" err="1"/>
              <a:t>роботи</a:t>
            </a:r>
            <a:r>
              <a:rPr lang="ru-RU" sz="1400" i="1" dirty="0"/>
              <a:t>, </a:t>
            </a:r>
            <a:r>
              <a:rPr lang="ru-RU" sz="1400" i="1" dirty="0" err="1"/>
              <a:t>послуги</a:t>
            </a:r>
            <a:r>
              <a:rPr lang="ru-RU" sz="1400" i="1" dirty="0"/>
              <a:t>) </a:t>
            </a:r>
            <a:r>
              <a:rPr lang="ru-RU" sz="1400" i="1" u="sng" dirty="0" err="1"/>
              <a:t>підлягають</a:t>
            </a:r>
            <a:r>
              <a:rPr lang="ru-RU" sz="1400" i="1" u="sng" dirty="0"/>
              <a:t> державному </a:t>
            </a:r>
            <a:r>
              <a:rPr lang="ru-RU" sz="1400" i="1" u="sng" dirty="0" err="1"/>
              <a:t>регулюванню</a:t>
            </a:r>
            <a:r>
              <a:rPr lang="ru-RU" sz="1400" i="1" u="sng" dirty="0"/>
              <a:t> </a:t>
            </a:r>
            <a:r>
              <a:rPr lang="ru-RU" sz="1400" i="1" dirty="0" err="1"/>
              <a:t>згідно</a:t>
            </a:r>
            <a:r>
              <a:rPr lang="ru-RU" sz="1400" i="1" dirty="0"/>
              <a:t> </a:t>
            </a:r>
            <a:r>
              <a:rPr lang="ru-RU" sz="1400" i="1" dirty="0" err="1"/>
              <a:t>із</a:t>
            </a:r>
            <a:r>
              <a:rPr lang="ru-RU" sz="1400" i="1" dirty="0"/>
              <a:t> </a:t>
            </a:r>
            <a:r>
              <a:rPr lang="ru-RU" sz="1400" i="1" dirty="0" err="1"/>
              <a:t>законодавством</a:t>
            </a:r>
            <a:r>
              <a:rPr lang="ru-RU" sz="1400" i="1" dirty="0"/>
              <a:t>, </a:t>
            </a:r>
            <a:r>
              <a:rPr lang="ru-RU" sz="1400" i="1" dirty="0" err="1"/>
              <a:t>звичайною</a:t>
            </a:r>
            <a:r>
              <a:rPr lang="ru-RU" sz="1400" i="1" dirty="0"/>
              <a:t> </a:t>
            </a:r>
            <a:r>
              <a:rPr lang="ru-RU" sz="1400" i="1" dirty="0" err="1"/>
              <a:t>вважається</a:t>
            </a:r>
            <a:r>
              <a:rPr lang="ru-RU" sz="1400" i="1" dirty="0"/>
              <a:t> </a:t>
            </a:r>
            <a:r>
              <a:rPr lang="ru-RU" sz="1400" i="1" dirty="0" err="1"/>
              <a:t>ціна</a:t>
            </a:r>
            <a:r>
              <a:rPr lang="ru-RU" sz="1400" i="1" dirty="0"/>
              <a:t>, </a:t>
            </a:r>
            <a:r>
              <a:rPr lang="ru-RU" sz="1400" i="1" dirty="0" err="1"/>
              <a:t>встановлена</a:t>
            </a:r>
            <a:r>
              <a:rPr lang="ru-RU" sz="1400" i="1" dirty="0"/>
              <a:t> </a:t>
            </a:r>
            <a:r>
              <a:rPr lang="ru-RU" sz="1400" i="1" dirty="0" err="1"/>
              <a:t>відповідно</a:t>
            </a:r>
            <a:r>
              <a:rPr lang="ru-RU" sz="1400" i="1" dirty="0"/>
              <a:t> до правил такого </a:t>
            </a:r>
            <a:r>
              <a:rPr lang="ru-RU" sz="1400" i="1" dirty="0" err="1"/>
              <a:t>регулювання</a:t>
            </a:r>
            <a:r>
              <a:rPr lang="ru-RU" sz="1400" i="1" dirty="0"/>
              <a:t>. </a:t>
            </a:r>
            <a:r>
              <a:rPr lang="ru-RU" sz="1400" i="1" dirty="0" err="1"/>
              <a:t>Це</a:t>
            </a:r>
            <a:r>
              <a:rPr lang="ru-RU" sz="1400" i="1" dirty="0"/>
              <a:t> </a:t>
            </a:r>
            <a:r>
              <a:rPr lang="ru-RU" sz="1400" i="1" dirty="0" err="1"/>
              <a:t>положення</a:t>
            </a:r>
            <a:r>
              <a:rPr lang="ru-RU" sz="1400" i="1" dirty="0"/>
              <a:t> не </a:t>
            </a:r>
            <a:r>
              <a:rPr lang="ru-RU" sz="1400" i="1" dirty="0" err="1"/>
              <a:t>поширюється</a:t>
            </a:r>
            <a:r>
              <a:rPr lang="ru-RU" sz="1400" i="1" dirty="0"/>
              <a:t> на </a:t>
            </a:r>
            <a:r>
              <a:rPr lang="ru-RU" sz="1400" i="1" dirty="0" err="1"/>
              <a:t>випадки</a:t>
            </a:r>
            <a:r>
              <a:rPr lang="ru-RU" sz="1400" i="1" dirty="0"/>
              <a:t>, коли </a:t>
            </a:r>
            <a:r>
              <a:rPr lang="ru-RU" sz="1400" i="1" dirty="0" err="1"/>
              <a:t>встановлюється</a:t>
            </a:r>
            <a:r>
              <a:rPr lang="ru-RU" sz="1400" i="1" dirty="0"/>
              <a:t> </a:t>
            </a:r>
            <a:r>
              <a:rPr lang="ru-RU" sz="1400" i="1" dirty="0" err="1"/>
              <a:t>мінімальна</a:t>
            </a:r>
            <a:r>
              <a:rPr lang="ru-RU" sz="1400" i="1" dirty="0"/>
              <a:t> </a:t>
            </a:r>
            <a:r>
              <a:rPr lang="ru-RU" sz="1400" i="1" dirty="0" err="1"/>
              <a:t>ціна</a:t>
            </a:r>
            <a:r>
              <a:rPr lang="ru-RU" sz="1400" i="1" dirty="0"/>
              <a:t> продажу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індикативна</a:t>
            </a:r>
            <a:r>
              <a:rPr lang="ru-RU" sz="1400" i="1" dirty="0"/>
              <a:t> </a:t>
            </a:r>
            <a:r>
              <a:rPr lang="ru-RU" sz="1400" i="1" dirty="0" err="1"/>
              <a:t>ціна</a:t>
            </a:r>
            <a:r>
              <a:rPr lang="ru-RU" sz="1400" i="1" dirty="0"/>
              <a:t>. У такому </a:t>
            </a:r>
            <a:r>
              <a:rPr lang="ru-RU" sz="1400" i="1" dirty="0" err="1"/>
              <a:t>разі</a:t>
            </a:r>
            <a:r>
              <a:rPr lang="ru-RU" sz="1400" i="1" dirty="0"/>
              <a:t> </a:t>
            </a:r>
            <a:r>
              <a:rPr lang="ru-RU" sz="1400" i="1" dirty="0" err="1"/>
              <a:t>звичайною</a:t>
            </a:r>
            <a:r>
              <a:rPr lang="ru-RU" sz="1400" i="1" dirty="0"/>
              <a:t> </a:t>
            </a:r>
            <a:r>
              <a:rPr lang="ru-RU" sz="1400" i="1" dirty="0" err="1"/>
              <a:t>ціною</a:t>
            </a:r>
            <a:r>
              <a:rPr lang="ru-RU" sz="1400" i="1" dirty="0"/>
              <a:t> </a:t>
            </a:r>
            <a:r>
              <a:rPr lang="ru-RU" sz="1400" i="1" dirty="0" err="1"/>
              <a:t>вважається</a:t>
            </a:r>
            <a:r>
              <a:rPr lang="ru-RU" sz="1400" i="1" dirty="0"/>
              <a:t> </a:t>
            </a:r>
            <a:r>
              <a:rPr lang="ru-RU" sz="1400" i="1" dirty="0" err="1"/>
              <a:t>ціна</a:t>
            </a:r>
            <a:r>
              <a:rPr lang="ru-RU" sz="1400" i="1" dirty="0"/>
              <a:t>, </a:t>
            </a:r>
            <a:r>
              <a:rPr lang="ru-RU" sz="1400" i="1" dirty="0" err="1"/>
              <a:t>визначена</a:t>
            </a:r>
            <a:r>
              <a:rPr lang="ru-RU" sz="1400" i="1" dirty="0"/>
              <a:t> сторонами договору, але не </a:t>
            </a:r>
            <a:r>
              <a:rPr lang="ru-RU" sz="1400" i="1" dirty="0" err="1"/>
              <a:t>нижче</a:t>
            </a:r>
            <a:r>
              <a:rPr lang="ru-RU" sz="1400" i="1" dirty="0"/>
              <a:t> за </a:t>
            </a:r>
            <a:r>
              <a:rPr lang="ru-RU" sz="1400" i="1" dirty="0" err="1"/>
              <a:t>мінімальну</a:t>
            </a:r>
            <a:r>
              <a:rPr lang="ru-RU" sz="1400" i="1" dirty="0"/>
              <a:t> </a:t>
            </a:r>
            <a:r>
              <a:rPr lang="ru-RU" sz="1400" i="1" dirty="0" err="1"/>
              <a:t>або</a:t>
            </a:r>
            <a:r>
              <a:rPr lang="ru-RU" sz="1400" i="1" dirty="0"/>
              <a:t> </a:t>
            </a:r>
            <a:r>
              <a:rPr lang="ru-RU" sz="1400" i="1" dirty="0" err="1"/>
              <a:t>індикативну</a:t>
            </a:r>
            <a:r>
              <a:rPr lang="ru-RU" sz="1400" i="1" dirty="0"/>
              <a:t> </a:t>
            </a:r>
            <a:r>
              <a:rPr lang="ru-RU" sz="1400" i="1" dirty="0" err="1"/>
              <a:t>ціну</a:t>
            </a:r>
            <a:r>
              <a:rPr lang="ru-RU" sz="1400" i="1" dirty="0"/>
              <a:t>.</a:t>
            </a:r>
          </a:p>
          <a:p>
            <a:pPr marL="0" indent="342900" algn="just">
              <a:spcBef>
                <a:spcPts val="0"/>
              </a:spcBef>
            </a:pPr>
            <a:r>
              <a:rPr lang="uk-UA" sz="1400" i="1" dirty="0" smtClean="0"/>
              <a:t>Якщо </a:t>
            </a:r>
            <a:r>
              <a:rPr lang="uk-UA" sz="1400" i="1" dirty="0"/>
              <a:t>під час здійснення операції </a:t>
            </a:r>
            <a:r>
              <a:rPr lang="uk-UA" sz="1400" i="1" u="sng" dirty="0"/>
              <a:t>обов'язковим є проведення оцінки</a:t>
            </a:r>
            <a:r>
              <a:rPr lang="uk-UA" sz="1400" i="1" dirty="0"/>
              <a:t>, вартість об'єкта оцінки є підставою для визначення звичайної ціни для цілей оподаткування.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400" i="1" u="sng" dirty="0" err="1" smtClean="0"/>
              <a:t>Під</a:t>
            </a:r>
            <a:r>
              <a:rPr lang="ru-RU" sz="1400" i="1" u="sng" dirty="0" smtClean="0"/>
              <a:t> </a:t>
            </a:r>
            <a:r>
              <a:rPr lang="ru-RU" sz="1400" i="1" u="sng" dirty="0"/>
              <a:t>час </a:t>
            </a:r>
            <a:r>
              <a:rPr lang="ru-RU" sz="1400" i="1" u="sng" dirty="0" err="1"/>
              <a:t>проведення</a:t>
            </a:r>
            <a:r>
              <a:rPr lang="ru-RU" sz="1400" i="1" u="sng" dirty="0"/>
              <a:t> </a:t>
            </a:r>
            <a:r>
              <a:rPr lang="ru-RU" sz="1400" i="1" u="sng" dirty="0" err="1"/>
              <a:t>аукціону</a:t>
            </a:r>
            <a:r>
              <a:rPr lang="ru-RU" sz="1400" i="1" u="sng" dirty="0"/>
              <a:t> (</a:t>
            </a:r>
            <a:r>
              <a:rPr lang="ru-RU" sz="1400" i="1" u="sng" dirty="0" err="1"/>
              <a:t>публічних</a:t>
            </a:r>
            <a:r>
              <a:rPr lang="ru-RU" sz="1400" i="1" u="sng" dirty="0"/>
              <a:t> </a:t>
            </a:r>
            <a:r>
              <a:rPr lang="ru-RU" sz="1400" i="1" u="sng" dirty="0" err="1"/>
              <a:t>торг</a:t>
            </a:r>
            <a:r>
              <a:rPr lang="ru-RU" sz="1400" i="1" dirty="0" err="1"/>
              <a:t>ів</a:t>
            </a:r>
            <a:r>
              <a:rPr lang="ru-RU" sz="1400" i="1" dirty="0"/>
              <a:t>) </a:t>
            </a:r>
            <a:r>
              <a:rPr lang="ru-RU" sz="1400" i="1" dirty="0" err="1"/>
              <a:t>звичайною</a:t>
            </a:r>
            <a:r>
              <a:rPr lang="ru-RU" sz="1400" i="1" dirty="0"/>
              <a:t> </a:t>
            </a:r>
            <a:r>
              <a:rPr lang="ru-RU" sz="1400" i="1" dirty="0" err="1"/>
              <a:t>вважається</a:t>
            </a:r>
            <a:r>
              <a:rPr lang="ru-RU" sz="1400" i="1" dirty="0"/>
              <a:t> </a:t>
            </a:r>
            <a:r>
              <a:rPr lang="ru-RU" sz="1400" i="1" dirty="0" err="1"/>
              <a:t>ціна</a:t>
            </a:r>
            <a:r>
              <a:rPr lang="ru-RU" sz="1400" i="1" dirty="0"/>
              <a:t>, яка </a:t>
            </a:r>
            <a:r>
              <a:rPr lang="ru-RU" sz="1400" i="1" dirty="0" err="1"/>
              <a:t>склалася</a:t>
            </a:r>
            <a:r>
              <a:rPr lang="ru-RU" sz="1400" i="1" dirty="0"/>
              <a:t> за результатами такого </a:t>
            </a:r>
            <a:r>
              <a:rPr lang="ru-RU" sz="1400" i="1" dirty="0" err="1"/>
              <a:t>аукціону</a:t>
            </a:r>
            <a:r>
              <a:rPr lang="ru-RU" sz="1400" i="1" dirty="0"/>
              <a:t> (</a:t>
            </a:r>
            <a:r>
              <a:rPr lang="ru-RU" sz="1400" i="1" dirty="0" err="1"/>
              <a:t>публічних</a:t>
            </a:r>
            <a:r>
              <a:rPr lang="ru-RU" sz="1400" i="1" dirty="0"/>
              <a:t> </a:t>
            </a:r>
            <a:r>
              <a:rPr lang="ru-RU" sz="1400" i="1" dirty="0" err="1"/>
              <a:t>торгів</a:t>
            </a:r>
            <a:r>
              <a:rPr lang="ru-RU" sz="1400" i="1" dirty="0"/>
              <a:t>), </a:t>
            </a:r>
            <a:r>
              <a:rPr lang="ru-RU" sz="1400" i="1" dirty="0" err="1"/>
              <a:t>обов'язковість</a:t>
            </a:r>
            <a:r>
              <a:rPr lang="ru-RU" sz="1400" i="1" dirty="0"/>
              <a:t> </a:t>
            </a:r>
            <a:r>
              <a:rPr lang="ru-RU" sz="1400" i="1" dirty="0" err="1"/>
              <a:t>проведення</a:t>
            </a:r>
            <a:r>
              <a:rPr lang="ru-RU" sz="1400" i="1" dirty="0"/>
              <a:t> </a:t>
            </a:r>
            <a:r>
              <a:rPr lang="ru-RU" sz="1400" i="1" dirty="0" err="1"/>
              <a:t>якого</a:t>
            </a:r>
            <a:r>
              <a:rPr lang="ru-RU" sz="1400" i="1" dirty="0"/>
              <a:t> </a:t>
            </a:r>
            <a:r>
              <a:rPr lang="ru-RU" sz="1400" i="1" dirty="0" err="1"/>
              <a:t>передбачено</a:t>
            </a:r>
            <a:r>
              <a:rPr lang="ru-RU" sz="1400" i="1" dirty="0"/>
              <a:t> законом.</a:t>
            </a:r>
          </a:p>
          <a:p>
            <a:pPr marL="0" indent="342900" algn="just">
              <a:spcBef>
                <a:spcPts val="0"/>
              </a:spcBef>
            </a:pPr>
            <a:r>
              <a:rPr lang="uk-UA" sz="1400" i="1" dirty="0"/>
              <a:t>Якщо постачання товарів (робіт, послуг) здійснюється </a:t>
            </a:r>
            <a:r>
              <a:rPr lang="uk-UA" sz="1400" i="1" u="sng" dirty="0"/>
              <a:t>на підставі форвардного або ф'ючерсного контракту</a:t>
            </a:r>
            <a:r>
              <a:rPr lang="uk-UA" sz="1400" i="1" dirty="0"/>
              <a:t>, звичайною ціною є ціна, яка відповідає форвардній або ф'ючерсній ціні на дату укладення такого контракту.</a:t>
            </a:r>
          </a:p>
          <a:p>
            <a:pPr marL="0" indent="342900" algn="just">
              <a:spcBef>
                <a:spcPts val="0"/>
              </a:spcBef>
            </a:pPr>
            <a:r>
              <a:rPr lang="ru-RU" sz="1400" i="1" u="sng" dirty="0" err="1" smtClean="0"/>
              <a:t>Якщо</a:t>
            </a:r>
            <a:r>
              <a:rPr lang="ru-RU" sz="1400" i="1" u="sng" dirty="0" smtClean="0"/>
              <a:t> </a:t>
            </a:r>
            <a:r>
              <a:rPr lang="ru-RU" sz="1400" i="1" u="sng" dirty="0"/>
              <a:t>продаж (</a:t>
            </a:r>
            <a:r>
              <a:rPr lang="ru-RU" sz="1400" i="1" u="sng" dirty="0" err="1"/>
              <a:t>відчуження</a:t>
            </a:r>
            <a:r>
              <a:rPr lang="ru-RU" sz="1400" i="1" u="sng" dirty="0"/>
              <a:t>) </a:t>
            </a:r>
            <a:r>
              <a:rPr lang="ru-RU" sz="1400" i="1" u="sng" dirty="0" err="1"/>
              <a:t>товарів</a:t>
            </a:r>
            <a:r>
              <a:rPr lang="ru-RU" sz="1400" i="1" dirty="0"/>
              <a:t>, у тому </a:t>
            </a:r>
            <a:r>
              <a:rPr lang="ru-RU" sz="1400" i="1" dirty="0" err="1"/>
              <a:t>числі</a:t>
            </a:r>
            <a:r>
              <a:rPr lang="ru-RU" sz="1400" i="1" dirty="0"/>
              <a:t> майна, </a:t>
            </a:r>
            <a:r>
              <a:rPr lang="ru-RU" sz="1400" i="1" dirty="0" err="1"/>
              <a:t>переданого</a:t>
            </a:r>
            <a:r>
              <a:rPr lang="ru-RU" sz="1400" i="1" dirty="0"/>
              <a:t> у заставу </a:t>
            </a:r>
            <a:r>
              <a:rPr lang="ru-RU" sz="1400" i="1" dirty="0" err="1"/>
              <a:t>позичальником</a:t>
            </a:r>
            <a:r>
              <a:rPr lang="ru-RU" sz="1400" i="1" dirty="0"/>
              <a:t> з метою </a:t>
            </a:r>
            <a:r>
              <a:rPr lang="ru-RU" sz="1400" i="1" dirty="0" err="1"/>
              <a:t>забезпечення</a:t>
            </a:r>
            <a:r>
              <a:rPr lang="ru-RU" sz="1400" i="1" dirty="0"/>
              <a:t> </a:t>
            </a:r>
            <a:r>
              <a:rPr lang="ru-RU" sz="1400" i="1" dirty="0" err="1"/>
              <a:t>вимог</a:t>
            </a:r>
            <a:r>
              <a:rPr lang="ru-RU" sz="1400" i="1" dirty="0"/>
              <a:t> кредитора, </a:t>
            </a:r>
            <a:r>
              <a:rPr lang="ru-RU" sz="1400" i="1" u="sng" dirty="0" err="1"/>
              <a:t>здійснюється</a:t>
            </a:r>
            <a:r>
              <a:rPr lang="ru-RU" sz="1400" i="1" u="sng" dirty="0"/>
              <a:t> у </a:t>
            </a:r>
            <a:r>
              <a:rPr lang="ru-RU" sz="1400" i="1" u="sng" dirty="0" err="1"/>
              <a:t>примусовому</a:t>
            </a:r>
            <a:r>
              <a:rPr lang="ru-RU" sz="1400" i="1" u="sng" dirty="0"/>
              <a:t> порядку </a:t>
            </a:r>
            <a:r>
              <a:rPr lang="ru-RU" sz="1400" i="1" dirty="0" err="1"/>
              <a:t>згідно</a:t>
            </a:r>
            <a:r>
              <a:rPr lang="ru-RU" sz="1400" i="1" dirty="0"/>
              <a:t> </a:t>
            </a:r>
            <a:r>
              <a:rPr lang="ru-RU" sz="1400" i="1" dirty="0" err="1"/>
              <a:t>із</a:t>
            </a:r>
            <a:r>
              <a:rPr lang="ru-RU" sz="1400" i="1" dirty="0"/>
              <a:t> </a:t>
            </a:r>
            <a:r>
              <a:rPr lang="ru-RU" sz="1400" i="1" dirty="0" err="1"/>
              <a:t>законодавством</a:t>
            </a:r>
            <a:r>
              <a:rPr lang="ru-RU" sz="1400" i="1" dirty="0"/>
              <a:t>, </a:t>
            </a:r>
            <a:r>
              <a:rPr lang="ru-RU" sz="1400" i="1" dirty="0" err="1"/>
              <a:t>звичайною</a:t>
            </a:r>
            <a:r>
              <a:rPr lang="ru-RU" sz="1400" i="1" dirty="0"/>
              <a:t> </a:t>
            </a:r>
            <a:r>
              <a:rPr lang="ru-RU" sz="1400" i="1" dirty="0" err="1"/>
              <a:t>ціною</a:t>
            </a:r>
            <a:r>
              <a:rPr lang="ru-RU" sz="1400" i="1" dirty="0"/>
              <a:t> є </a:t>
            </a:r>
            <a:r>
              <a:rPr lang="ru-RU" sz="1400" i="1" dirty="0" err="1"/>
              <a:t>ціна</a:t>
            </a:r>
            <a:r>
              <a:rPr lang="ru-RU" sz="1400" i="1" dirty="0"/>
              <a:t>, сформована </a:t>
            </a:r>
            <a:r>
              <a:rPr lang="ru-RU" sz="1400" i="1" dirty="0" err="1"/>
              <a:t>під</a:t>
            </a:r>
            <a:r>
              <a:rPr lang="ru-RU" sz="1400" i="1" dirty="0"/>
              <a:t> час такого </a:t>
            </a:r>
            <a:r>
              <a:rPr lang="ru-RU" sz="1400" i="1" dirty="0" smtClean="0"/>
              <a:t>продажу.</a:t>
            </a:r>
            <a:endParaRPr lang="ru-RU" sz="1400" i="1" dirty="0"/>
          </a:p>
          <a:p>
            <a:pPr marL="0" indent="457200" algn="just">
              <a:spcBef>
                <a:spcPts val="0"/>
              </a:spcBef>
              <a:buNone/>
            </a:pPr>
            <a:endParaRPr lang="ru-RU" sz="1600" i="1" u="sng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i="1" u="sng" dirty="0" err="1" smtClean="0"/>
              <a:t>Якщо</a:t>
            </a:r>
            <a:r>
              <a:rPr lang="ru-RU" sz="1600" b="1" i="1" u="sng" dirty="0" smtClean="0"/>
              <a:t> </a:t>
            </a:r>
            <a:r>
              <a:rPr lang="ru-RU" sz="1600" b="1" i="1" u="sng" dirty="0"/>
              <a:t>не </a:t>
            </a:r>
            <a:r>
              <a:rPr lang="ru-RU" sz="1800" b="1" i="1" u="sng" dirty="0"/>
              <a:t>доведено</a:t>
            </a:r>
            <a:r>
              <a:rPr lang="ru-RU" sz="1600" b="1" i="1" u="sng" dirty="0"/>
              <a:t> </a:t>
            </a:r>
            <a:r>
              <a:rPr lang="ru-RU" sz="1600" b="1" i="1" u="sng" dirty="0" err="1"/>
              <a:t>зворотне</a:t>
            </a:r>
            <a:r>
              <a:rPr lang="ru-RU" sz="1600" i="1" dirty="0"/>
              <a:t>, </a:t>
            </a:r>
            <a:r>
              <a:rPr lang="ru-RU" sz="1600" i="1" dirty="0" err="1"/>
              <a:t>вважається</a:t>
            </a:r>
            <a:r>
              <a:rPr lang="ru-RU" sz="1600" i="1" dirty="0"/>
              <a:t>, </a:t>
            </a:r>
            <a:r>
              <a:rPr lang="ru-RU" sz="1600" i="1" dirty="0" err="1"/>
              <a:t>що</a:t>
            </a:r>
            <a:r>
              <a:rPr lang="ru-RU" sz="1600" i="1" dirty="0"/>
              <a:t> </a:t>
            </a:r>
            <a:r>
              <a:rPr lang="ru-RU" sz="1600" i="1" dirty="0" err="1"/>
              <a:t>така</a:t>
            </a:r>
            <a:r>
              <a:rPr lang="ru-RU" sz="1600" i="1" dirty="0"/>
              <a:t> </a:t>
            </a:r>
            <a:r>
              <a:rPr lang="ru-RU" sz="1600" i="1" dirty="0" err="1"/>
              <a:t>звичайна</a:t>
            </a:r>
            <a:r>
              <a:rPr lang="ru-RU" sz="1600" i="1" dirty="0"/>
              <a:t> </a:t>
            </a:r>
            <a:r>
              <a:rPr lang="ru-RU" sz="1600" i="1" dirty="0" err="1"/>
              <a:t>ціна</a:t>
            </a:r>
            <a:r>
              <a:rPr lang="ru-RU" sz="1600" i="1" dirty="0"/>
              <a:t> </a:t>
            </a:r>
            <a:r>
              <a:rPr lang="ru-RU" sz="1600" i="1" dirty="0" err="1"/>
              <a:t>відповідає</a:t>
            </a:r>
            <a:r>
              <a:rPr lang="ru-RU" sz="1600" i="1" dirty="0"/>
              <a:t> </a:t>
            </a:r>
            <a:r>
              <a:rPr lang="ru-RU" sz="1600" i="1" dirty="0" err="1"/>
              <a:t>рівню</a:t>
            </a:r>
            <a:r>
              <a:rPr lang="ru-RU" sz="1600" i="1" dirty="0"/>
              <a:t> </a:t>
            </a:r>
            <a:r>
              <a:rPr lang="ru-RU" sz="1600" i="1" dirty="0" err="1"/>
              <a:t>ринкових</a:t>
            </a:r>
            <a:r>
              <a:rPr lang="ru-RU" sz="1600" i="1" dirty="0"/>
              <a:t> </a:t>
            </a:r>
            <a:r>
              <a:rPr lang="ru-RU" sz="1600" i="1" dirty="0" err="1"/>
              <a:t>цін</a:t>
            </a:r>
            <a:r>
              <a:rPr lang="ru-RU" sz="1600" i="1" dirty="0"/>
              <a:t>. </a:t>
            </a:r>
            <a:endParaRPr lang="ru-RU" sz="1600" i="1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i="1" u="sng" dirty="0" err="1" smtClean="0"/>
              <a:t>Це</a:t>
            </a:r>
            <a:r>
              <a:rPr lang="ru-RU" sz="1600" i="1" u="sng" dirty="0" smtClean="0"/>
              <a:t> </a:t>
            </a:r>
            <a:r>
              <a:rPr lang="ru-RU" sz="1600" i="1" u="sng" dirty="0" err="1"/>
              <a:t>визначення</a:t>
            </a:r>
            <a:r>
              <a:rPr lang="ru-RU" sz="1600" i="1" u="sng" dirty="0"/>
              <a:t> не </a:t>
            </a:r>
            <a:r>
              <a:rPr lang="ru-RU" sz="1600" i="1" u="sng" dirty="0" err="1"/>
              <a:t>поширюється</a:t>
            </a:r>
            <a:r>
              <a:rPr lang="ru-RU" sz="1600" i="1" u="sng" dirty="0"/>
              <a:t> </a:t>
            </a:r>
            <a:r>
              <a:rPr lang="ru-RU" sz="1600" i="1" dirty="0"/>
              <a:t>на </a:t>
            </a:r>
            <a:r>
              <a:rPr lang="ru-RU" sz="1600" i="1" dirty="0" err="1"/>
              <a:t>операції</a:t>
            </a:r>
            <a:r>
              <a:rPr lang="ru-RU" sz="1600" i="1" dirty="0"/>
              <a:t>, </a:t>
            </a:r>
            <a:r>
              <a:rPr lang="ru-RU" sz="1600" i="1" dirty="0" err="1"/>
              <a:t>що</a:t>
            </a:r>
            <a:r>
              <a:rPr lang="ru-RU" sz="1600" i="1" dirty="0"/>
              <a:t> </a:t>
            </a:r>
            <a:r>
              <a:rPr lang="ru-RU" sz="1600" i="1" dirty="0" err="1"/>
              <a:t>визнаються</a:t>
            </a:r>
            <a:r>
              <a:rPr lang="ru-RU" sz="1600" i="1" dirty="0"/>
              <a:t> </a:t>
            </a:r>
            <a:r>
              <a:rPr lang="ru-RU" sz="1600" i="1" dirty="0" err="1"/>
              <a:t>контрольованими</a:t>
            </a:r>
            <a:r>
              <a:rPr lang="ru-RU" sz="1600" i="1" dirty="0"/>
              <a:t> </a:t>
            </a:r>
            <a:r>
              <a:rPr lang="ru-RU" sz="1600" i="1" dirty="0" err="1"/>
              <a:t>відповідно</a:t>
            </a:r>
            <a:r>
              <a:rPr lang="ru-RU" sz="1600" i="1" dirty="0"/>
              <a:t> до </a:t>
            </a:r>
            <a:r>
              <a:rPr lang="ru-RU" sz="1600" i="1" dirty="0" err="1"/>
              <a:t>статті</a:t>
            </a:r>
            <a:r>
              <a:rPr lang="ru-RU" sz="1600" i="1" dirty="0"/>
              <a:t> 39 </a:t>
            </a:r>
            <a:r>
              <a:rPr lang="ru-RU" sz="1600" i="1" dirty="0" err="1"/>
              <a:t>цього</a:t>
            </a:r>
            <a:r>
              <a:rPr lang="ru-RU" sz="1600" i="1" dirty="0"/>
              <a:t> </a:t>
            </a:r>
            <a:r>
              <a:rPr lang="ru-RU" sz="1600" i="1" dirty="0" smtClean="0"/>
              <a:t>Кодексу (</a:t>
            </a:r>
            <a:r>
              <a:rPr lang="ru-RU" sz="1600" i="1" dirty="0" err="1" smtClean="0"/>
              <a:t>трансфертне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ціноутворення</a:t>
            </a:r>
            <a:r>
              <a:rPr lang="ru-RU" sz="1600" i="1" dirty="0" smtClean="0"/>
              <a:t>).</a:t>
            </a:r>
            <a:endParaRPr lang="ru-RU" sz="1600" i="1" dirty="0"/>
          </a:p>
          <a:p>
            <a:pPr marL="0" indent="0" algn="just">
              <a:buNone/>
            </a:pPr>
            <a:endParaRPr lang="uk-UA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539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811981"/>
          </a:xfrm>
        </p:spPr>
        <p:txBody>
          <a:bodyPr/>
          <a:lstStyle/>
          <a:p>
            <a:pPr marL="0" indent="457200">
              <a:spcBef>
                <a:spcPts val="0"/>
              </a:spcBef>
              <a:buNone/>
            </a:pPr>
            <a:r>
              <a:rPr lang="uk-UA" sz="1800" b="1" i="1" dirty="0" smtClean="0">
                <a:latin typeface="+mn-lt"/>
                <a:ea typeface="+mn-ea"/>
                <a:cs typeface="+mn-cs"/>
              </a:rPr>
              <a:t>Якщо не доведено зворотн</a:t>
            </a:r>
            <a:r>
              <a:rPr lang="uk-UA" sz="1800" dirty="0" smtClean="0">
                <a:latin typeface="+mn-lt"/>
                <a:ea typeface="+mn-ea"/>
                <a:cs typeface="+mn-cs"/>
              </a:rPr>
              <a:t>е, вважається, що така звичайна ціна відповідає рівню ринкових цін.</a:t>
            </a:r>
            <a:br>
              <a:rPr lang="uk-UA" sz="1800" dirty="0" smtClean="0">
                <a:latin typeface="+mn-lt"/>
                <a:ea typeface="+mn-ea"/>
                <a:cs typeface="+mn-cs"/>
              </a:rPr>
            </a:br>
            <a:r>
              <a:rPr lang="uk-UA" sz="1800" dirty="0" smtClean="0">
                <a:latin typeface="+mn-lt"/>
                <a:ea typeface="+mn-ea"/>
                <a:cs typeface="+mn-cs"/>
              </a:rPr>
              <a:t> </a:t>
            </a:r>
            <a:r>
              <a:rPr lang="uk-UA" sz="1800" i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На кого покладається обов'язок доведення?</a:t>
            </a:r>
            <a:endParaRPr lang="uk-UA" sz="1800" i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1052736"/>
            <a:ext cx="8568952" cy="54006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/>
              <a:t>73.3</a:t>
            </a:r>
            <a:r>
              <a:rPr lang="ru-RU" sz="1600" dirty="0"/>
              <a:t>. </a:t>
            </a:r>
            <a:r>
              <a:rPr lang="ru-RU" sz="1600" dirty="0" err="1"/>
              <a:t>Контролюючі</a:t>
            </a:r>
            <a:r>
              <a:rPr lang="ru-RU" sz="1600" dirty="0"/>
              <a:t> </a:t>
            </a:r>
            <a:r>
              <a:rPr lang="ru-RU" sz="1600" dirty="0" err="1"/>
              <a:t>органи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право </a:t>
            </a:r>
            <a:r>
              <a:rPr lang="ru-RU" sz="1600" dirty="0" err="1"/>
              <a:t>звернутися</a:t>
            </a:r>
            <a:r>
              <a:rPr lang="ru-RU" sz="1600" dirty="0"/>
              <a:t> до </a:t>
            </a:r>
            <a:r>
              <a:rPr lang="ru-RU" sz="1600" dirty="0" err="1"/>
              <a:t>платників</a:t>
            </a:r>
            <a:r>
              <a:rPr lang="ru-RU" sz="1600" dirty="0"/>
              <a:t> </a:t>
            </a:r>
            <a:r>
              <a:rPr lang="ru-RU" sz="1600" dirty="0" err="1"/>
              <a:t>податків</a:t>
            </a:r>
            <a:r>
              <a:rPr lang="ru-RU" sz="1600" dirty="0"/>
              <a:t> </a:t>
            </a:r>
            <a:r>
              <a:rPr lang="ru-RU" sz="1600" b="1" i="1" dirty="0" err="1"/>
              <a:t>із</a:t>
            </a:r>
            <a:r>
              <a:rPr lang="ru-RU" sz="1600" b="1" i="1" dirty="0"/>
              <a:t> </a:t>
            </a:r>
            <a:r>
              <a:rPr lang="ru-RU" sz="1600" b="1" i="1" dirty="0" err="1"/>
              <a:t>письмовим</a:t>
            </a:r>
            <a:r>
              <a:rPr lang="ru-RU" sz="1600" b="1" i="1" dirty="0"/>
              <a:t> запитом </a:t>
            </a:r>
            <a:r>
              <a:rPr lang="ru-RU" sz="1600" dirty="0"/>
              <a:t>про </a:t>
            </a:r>
            <a:r>
              <a:rPr lang="ru-RU" sz="1600" dirty="0" err="1"/>
              <a:t>подання</a:t>
            </a:r>
            <a:r>
              <a:rPr lang="ru-RU" sz="1600" dirty="0"/>
              <a:t> </a:t>
            </a:r>
            <a:r>
              <a:rPr lang="ru-RU" sz="1600" dirty="0" err="1"/>
              <a:t>інформації</a:t>
            </a:r>
            <a:r>
              <a:rPr lang="ru-RU" sz="1600" dirty="0"/>
              <a:t> </a:t>
            </a:r>
            <a:r>
              <a:rPr lang="ru-RU" sz="1600" u="sng" dirty="0"/>
              <a:t>для </a:t>
            </a:r>
            <a:r>
              <a:rPr lang="ru-RU" sz="1600" u="sng" dirty="0" err="1"/>
              <a:t>визначення</a:t>
            </a:r>
            <a:r>
              <a:rPr lang="ru-RU" sz="1600" u="sng" dirty="0"/>
              <a:t> </a:t>
            </a:r>
            <a:r>
              <a:rPr lang="ru-RU" sz="1600" u="sng" dirty="0" err="1"/>
              <a:t>рівня</a:t>
            </a:r>
            <a:r>
              <a:rPr lang="ru-RU" sz="1600" u="sng" dirty="0"/>
              <a:t> </a:t>
            </a:r>
            <a:r>
              <a:rPr lang="ru-RU" sz="1600" u="sng" dirty="0" err="1"/>
              <a:t>звичайних</a:t>
            </a:r>
            <a:r>
              <a:rPr lang="ru-RU" sz="1600" u="sng" dirty="0"/>
              <a:t> </a:t>
            </a:r>
            <a:r>
              <a:rPr lang="ru-RU" sz="1600" u="sng" dirty="0" err="1"/>
              <a:t>цін</a:t>
            </a:r>
            <a:r>
              <a:rPr lang="ru-RU" sz="1600" u="sng" dirty="0"/>
              <a:t> </a:t>
            </a:r>
            <a:r>
              <a:rPr lang="ru-RU" sz="1600" dirty="0"/>
              <a:t>на </a:t>
            </a:r>
            <a:r>
              <a:rPr lang="ru-RU" sz="1600" dirty="0" err="1"/>
              <a:t>товари</a:t>
            </a:r>
            <a:r>
              <a:rPr lang="ru-RU" sz="1600" dirty="0"/>
              <a:t> (</a:t>
            </a:r>
            <a:r>
              <a:rPr lang="ru-RU" sz="1600" dirty="0" err="1"/>
              <a:t>роботи</a:t>
            </a:r>
            <a:r>
              <a:rPr lang="ru-RU" sz="1600" dirty="0"/>
              <a:t>, </a:t>
            </a:r>
            <a:r>
              <a:rPr lang="ru-RU" sz="1600" dirty="0" err="1"/>
              <a:t>послуги</a:t>
            </a:r>
            <a:r>
              <a:rPr lang="ru-RU" sz="1600" dirty="0"/>
              <a:t>) </a:t>
            </a:r>
            <a:r>
              <a:rPr lang="ru-RU" sz="1600" u="sng" dirty="0" err="1"/>
              <a:t>під</a:t>
            </a:r>
            <a:r>
              <a:rPr lang="ru-RU" sz="1600" u="sng" dirty="0"/>
              <a:t> час </a:t>
            </a:r>
            <a:r>
              <a:rPr lang="ru-RU" sz="1600" u="sng" dirty="0" err="1"/>
              <a:t>проведення</a:t>
            </a:r>
            <a:r>
              <a:rPr lang="ru-RU" sz="1600" u="sng" dirty="0"/>
              <a:t> </a:t>
            </a:r>
            <a:r>
              <a:rPr lang="ru-RU" sz="1600" u="sng" dirty="0" err="1"/>
              <a:t>перевірок</a:t>
            </a:r>
            <a:r>
              <a:rPr lang="ru-RU" sz="1600" dirty="0"/>
              <a:t>. </a:t>
            </a:r>
            <a:endParaRPr lang="uk-UA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dirty="0"/>
              <a:t>20.1.36. Контролюючі органи мають право </a:t>
            </a:r>
            <a:r>
              <a:rPr lang="uk-UA" sz="1600" b="1" i="1" dirty="0"/>
              <a:t>звертатися до суду </a:t>
            </a:r>
            <a:r>
              <a:rPr lang="uk-UA" sz="1600" dirty="0"/>
              <a:t>щодо нарахування та сплати податкових зобов’язань у результаті застосування звичайних цін.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dirty="0"/>
              <a:t>Але процедура розрахунку зобов'язання, порядок прийняття податкового повідомлення-рішення та підстави звернення до суду  за результатами проведення перевірки визначення звичайних цін (39.15) скасовані із 01.09.2013 року.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dirty="0"/>
              <a:t>Враховуючи частину другу статті 19 Конституції України, нарахування податкових зобов’язань у результаті застосування контролюючим органом звичайних цін, в рамках закону – неможливе.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1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b="1" i="1" dirty="0"/>
              <a:t>А відтак, звичайною є </a:t>
            </a:r>
            <a:r>
              <a:rPr lang="ru-RU" sz="1600" b="1" i="1" dirty="0" err="1"/>
              <a:t>ціна</a:t>
            </a:r>
            <a:r>
              <a:rPr lang="ru-RU" sz="1600" b="1" i="1" dirty="0"/>
              <a:t> </a:t>
            </a:r>
            <a:r>
              <a:rPr lang="ru-RU" sz="1600" b="1" i="1" dirty="0" err="1"/>
              <a:t>товарів</a:t>
            </a:r>
            <a:r>
              <a:rPr lang="ru-RU" sz="1600" b="1" i="1" dirty="0"/>
              <a:t> (</a:t>
            </a:r>
            <a:r>
              <a:rPr lang="ru-RU" sz="1600" b="1" i="1" dirty="0" err="1"/>
              <a:t>робіт</a:t>
            </a:r>
            <a:r>
              <a:rPr lang="ru-RU" sz="1600" b="1" i="1" dirty="0"/>
              <a:t>, </a:t>
            </a:r>
            <a:r>
              <a:rPr lang="ru-RU" sz="1600" b="1" i="1" dirty="0" err="1"/>
              <a:t>послуг</a:t>
            </a:r>
            <a:r>
              <a:rPr lang="ru-RU" sz="1600" b="1" i="1" dirty="0"/>
              <a:t>), </a:t>
            </a:r>
            <a:r>
              <a:rPr lang="ru-RU" sz="1600" b="1" i="1" dirty="0" err="1"/>
              <a:t>визначена</a:t>
            </a:r>
            <a:r>
              <a:rPr lang="ru-RU" sz="1600" b="1" i="1" dirty="0"/>
              <a:t> сторонами договору </a:t>
            </a:r>
            <a:r>
              <a:rPr lang="ru-RU" sz="1400" dirty="0"/>
              <a:t>(</a:t>
            </a:r>
            <a:r>
              <a:rPr lang="ru-RU" sz="1400" dirty="0" err="1"/>
              <a:t>крім</a:t>
            </a:r>
            <a:r>
              <a:rPr lang="ru-RU" sz="1400" dirty="0"/>
              <a:t> </a:t>
            </a:r>
            <a:r>
              <a:rPr lang="ru-RU" sz="1400" dirty="0" err="1"/>
              <a:t>цін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підлягають</a:t>
            </a:r>
            <a:r>
              <a:rPr lang="ru-RU" sz="1400" dirty="0"/>
              <a:t> державному </a:t>
            </a:r>
            <a:r>
              <a:rPr lang="ru-RU" sz="1400" dirty="0" err="1"/>
              <a:t>регулюванню</a:t>
            </a:r>
            <a:r>
              <a:rPr lang="ru-RU" sz="1400" dirty="0"/>
              <a:t>;  коли </a:t>
            </a:r>
            <a:r>
              <a:rPr lang="uk-UA" sz="1400" dirty="0"/>
              <a:t>обов'язковим є проведення оцінки; п</a:t>
            </a:r>
            <a:r>
              <a:rPr lang="ru-RU" sz="1400" dirty="0" err="1"/>
              <a:t>ід</a:t>
            </a:r>
            <a:r>
              <a:rPr lang="ru-RU" sz="1400" dirty="0"/>
              <a:t> час </a:t>
            </a:r>
            <a:r>
              <a:rPr lang="ru-RU" sz="1400" dirty="0" err="1"/>
              <a:t>проведення</a:t>
            </a:r>
            <a:r>
              <a:rPr lang="ru-RU" sz="1400" dirty="0"/>
              <a:t> </a:t>
            </a:r>
            <a:r>
              <a:rPr lang="ru-RU" sz="1400" dirty="0" err="1"/>
              <a:t>аукціону</a:t>
            </a:r>
            <a:r>
              <a:rPr lang="ru-RU" sz="1400" dirty="0"/>
              <a:t>; в </a:t>
            </a:r>
            <a:r>
              <a:rPr lang="ru-RU" sz="1400" dirty="0" err="1"/>
              <a:t>разі</a:t>
            </a:r>
            <a:r>
              <a:rPr lang="ru-RU" sz="1400" dirty="0"/>
              <a:t> </a:t>
            </a:r>
            <a:r>
              <a:rPr lang="ru-RU" sz="1400" dirty="0" err="1"/>
              <a:t>постачання</a:t>
            </a:r>
            <a:r>
              <a:rPr lang="ru-RU" sz="1400" dirty="0"/>
              <a:t> </a:t>
            </a:r>
            <a:r>
              <a:rPr lang="ru-RU" sz="1400" dirty="0" err="1"/>
              <a:t>згідно</a:t>
            </a:r>
            <a:r>
              <a:rPr lang="ru-RU" sz="1400" dirty="0"/>
              <a:t> </a:t>
            </a:r>
            <a:r>
              <a:rPr lang="uk-UA" sz="1400" dirty="0"/>
              <a:t>форвардного або ф'ючерсного контракту; при </a:t>
            </a:r>
            <a:r>
              <a:rPr lang="ru-RU" sz="1400" dirty="0"/>
              <a:t>продажу (</a:t>
            </a:r>
            <a:r>
              <a:rPr lang="ru-RU" sz="1400" dirty="0" err="1"/>
              <a:t>відчуженню</a:t>
            </a:r>
            <a:r>
              <a:rPr lang="ru-RU" sz="1400" dirty="0"/>
              <a:t>) </a:t>
            </a:r>
            <a:r>
              <a:rPr lang="ru-RU" sz="1400" dirty="0" err="1"/>
              <a:t>товарів</a:t>
            </a:r>
            <a:r>
              <a:rPr lang="ru-RU" sz="1400" dirty="0"/>
              <a:t> у </a:t>
            </a:r>
            <a:r>
              <a:rPr lang="ru-RU" sz="1400" dirty="0" err="1"/>
              <a:t>примусовому</a:t>
            </a:r>
            <a:r>
              <a:rPr lang="ru-RU" sz="1400" dirty="0"/>
              <a:t> порядку). </a:t>
            </a:r>
            <a:endParaRPr lang="uk-UA" sz="1400" dirty="0"/>
          </a:p>
          <a:p>
            <a:pPr marL="0" indent="0" algn="just">
              <a:spcBef>
                <a:spcPts val="0"/>
              </a:spcBef>
              <a:buNone/>
            </a:pPr>
            <a:endParaRPr lang="uk-UA" sz="1600" b="1" i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1600" b="1" i="1" dirty="0" smtClean="0"/>
              <a:t>Скоріше </a:t>
            </a:r>
            <a:r>
              <a:rPr lang="uk-UA" sz="1600" b="1" i="1" dirty="0"/>
              <a:t>за все, саме платнику податку прийдеться обґрунтовувати ціну на</a:t>
            </a:r>
            <a:r>
              <a:rPr lang="ru-RU" sz="1600" b="1" i="1" dirty="0"/>
              <a:t> </a:t>
            </a:r>
            <a:r>
              <a:rPr lang="ru-RU" sz="1600" b="1" i="1" dirty="0" err="1"/>
              <a:t>самостійно</a:t>
            </a:r>
            <a:r>
              <a:rPr lang="ru-RU" sz="1600" b="1" i="1" dirty="0"/>
              <a:t> </a:t>
            </a:r>
            <a:r>
              <a:rPr lang="ru-RU" sz="1600" b="1" i="1" dirty="0" err="1"/>
              <a:t>виготовлені</a:t>
            </a:r>
            <a:r>
              <a:rPr lang="ru-RU" sz="1600" b="1" i="1" dirty="0"/>
              <a:t> </a:t>
            </a:r>
            <a:r>
              <a:rPr lang="ru-RU" sz="1600" b="1" i="1" dirty="0" err="1"/>
              <a:t>товари</a:t>
            </a:r>
            <a:r>
              <a:rPr lang="ru-RU" sz="1600" b="1" i="1" dirty="0"/>
              <a:t>/</a:t>
            </a:r>
            <a:r>
              <a:rPr lang="ru-RU" sz="1600" b="1" i="1" dirty="0" err="1"/>
              <a:t>послуги</a:t>
            </a:r>
            <a:r>
              <a:rPr lang="uk-UA" sz="1600" b="1" i="1" dirty="0"/>
              <a:t> і собівартістю, і економічною доцільністю і </a:t>
            </a:r>
            <a:r>
              <a:rPr lang="uk-UA" sz="1600" b="1" i="1" dirty="0" err="1"/>
              <a:t>т.і</a:t>
            </a:r>
            <a:r>
              <a:rPr lang="uk-UA" sz="1600" b="1" i="1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404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96562" cy="811981"/>
          </a:xfrm>
        </p:spPr>
        <p:txBody>
          <a:bodyPr/>
          <a:lstStyle/>
          <a:p>
            <a:pPr marL="0" indent="457200" algn="just">
              <a:spcBef>
                <a:spcPts val="0"/>
              </a:spcBef>
              <a:buNone/>
            </a:pPr>
            <a:r>
              <a:rPr lang="uk-UA" sz="1800" b="1" i="1" dirty="0">
                <a:latin typeface="+mn-lt"/>
                <a:ea typeface="+mn-ea"/>
                <a:cs typeface="+mn-cs"/>
              </a:rPr>
              <a:t>Наслідки зміни процедури відшкодування ПДВ</a:t>
            </a:r>
            <a:endParaRPr lang="ru-RU" sz="1800" b="1" i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54" y="1052736"/>
            <a:ext cx="8568952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 smtClean="0"/>
              <a:t>За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 </a:t>
            </a:r>
            <a:r>
              <a:rPr lang="ru-RU" sz="1600" dirty="0" err="1" smtClean="0"/>
              <a:t>від'ємного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значення</a:t>
            </a:r>
            <a:r>
              <a:rPr lang="ru-RU" sz="1600" dirty="0" smtClean="0"/>
              <a:t>:</a:t>
            </a:r>
          </a:p>
          <a:p>
            <a:pPr algn="just">
              <a:buAutoNum type="arabicPeriod"/>
            </a:pPr>
            <a:r>
              <a:rPr lang="ru-RU" sz="1600" u="sng" dirty="0" smtClean="0"/>
              <a:t>за </a:t>
            </a:r>
            <a:r>
              <a:rPr lang="ru-RU" sz="1600" u="sng" dirty="0" err="1"/>
              <a:t>заявою</a:t>
            </a:r>
            <a:r>
              <a:rPr lang="ru-RU" sz="1600" u="sng" dirty="0"/>
              <a:t> </a:t>
            </a:r>
            <a:r>
              <a:rPr lang="ru-RU" sz="1600" dirty="0" err="1"/>
              <a:t>платника</a:t>
            </a:r>
            <a:r>
              <a:rPr lang="ru-RU" sz="1600" dirty="0"/>
              <a:t> </a:t>
            </a:r>
            <a:endParaRPr lang="ru-RU" sz="1600" dirty="0" smtClean="0"/>
          </a:p>
          <a:p>
            <a:pPr algn="just">
              <a:buAutoNum type="arabicPeriod"/>
            </a:pPr>
            <a:r>
              <a:rPr lang="ru-RU" sz="1600" dirty="0" smtClean="0"/>
              <a:t>у </a:t>
            </a:r>
            <a:r>
              <a:rPr lang="ru-RU" sz="1600" dirty="0" err="1"/>
              <a:t>сумі</a:t>
            </a:r>
            <a:r>
              <a:rPr lang="ru-RU" sz="1600" dirty="0"/>
              <a:t> </a:t>
            </a:r>
            <a:r>
              <a:rPr lang="ru-RU" sz="1600" dirty="0" err="1"/>
              <a:t>податку</a:t>
            </a:r>
            <a:r>
              <a:rPr lang="ru-RU" sz="1600" dirty="0"/>
              <a:t>, </a:t>
            </a:r>
            <a:r>
              <a:rPr lang="ru-RU" sz="1600" u="sng" dirty="0" err="1"/>
              <a:t>фактично</a:t>
            </a:r>
            <a:r>
              <a:rPr lang="ru-RU" sz="1600" u="sng" dirty="0"/>
              <a:t> </a:t>
            </a:r>
            <a:r>
              <a:rPr lang="ru-RU" sz="1600" u="sng" dirty="0" err="1"/>
              <a:t>сплаченій</a:t>
            </a:r>
            <a:r>
              <a:rPr lang="ru-RU" sz="1600" u="sng" dirty="0"/>
              <a:t> </a:t>
            </a:r>
            <a:r>
              <a:rPr lang="ru-RU" sz="1600" u="sng" dirty="0" err="1" smtClean="0"/>
              <a:t>постачальникам</a:t>
            </a:r>
            <a:r>
              <a:rPr lang="ru-RU" sz="1600" u="sng" dirty="0" smtClean="0"/>
              <a:t> </a:t>
            </a:r>
            <a:r>
              <a:rPr lang="ru-RU" sz="1600" u="sng" dirty="0" err="1" smtClean="0"/>
              <a:t>або</a:t>
            </a:r>
            <a:r>
              <a:rPr lang="ru-RU" sz="1600" u="sng" dirty="0" smtClean="0"/>
              <a:t> </a:t>
            </a:r>
            <a:r>
              <a:rPr lang="ru-RU" sz="1600" u="sng" dirty="0"/>
              <a:t>до </a:t>
            </a:r>
            <a:r>
              <a:rPr lang="ru-RU" sz="1600" u="sng" dirty="0" err="1" smtClean="0"/>
              <a:t>Держбюджету</a:t>
            </a:r>
            <a:r>
              <a:rPr lang="ru-RU" sz="1600" dirty="0" smtClean="0"/>
              <a:t>,</a:t>
            </a:r>
          </a:p>
          <a:p>
            <a:pPr algn="just">
              <a:buAutoNum type="arabicPeriod"/>
            </a:pPr>
            <a:r>
              <a:rPr lang="ru-RU" sz="1600" dirty="0" smtClean="0"/>
              <a:t> </a:t>
            </a:r>
            <a:r>
              <a:rPr lang="ru-RU" sz="1600" dirty="0"/>
              <a:t>в </a:t>
            </a:r>
            <a:r>
              <a:rPr lang="ru-RU" sz="1600" dirty="0" err="1"/>
              <a:t>частині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u="sng" dirty="0"/>
              <a:t>не </a:t>
            </a:r>
            <a:r>
              <a:rPr lang="ru-RU" sz="1600" u="sng" dirty="0" err="1"/>
              <a:t>перевищує</a:t>
            </a:r>
            <a:r>
              <a:rPr lang="ru-RU" sz="1600" u="sng" dirty="0"/>
              <a:t> суму, </a:t>
            </a:r>
            <a:r>
              <a:rPr lang="ru-RU" sz="1600" u="sng" dirty="0" err="1"/>
              <a:t>обчислену</a:t>
            </a:r>
            <a:r>
              <a:rPr lang="ru-RU" sz="1600" u="sng" dirty="0"/>
              <a:t> </a:t>
            </a:r>
            <a:r>
              <a:rPr lang="ru-RU" sz="1600" u="sng" dirty="0" err="1"/>
              <a:t>відповідно</a:t>
            </a:r>
            <a:r>
              <a:rPr lang="ru-RU" sz="1600" u="sng" dirty="0"/>
              <a:t> до пункту 200-1 .3 </a:t>
            </a:r>
            <a:r>
              <a:rPr lang="ru-RU" sz="1600" u="sng" dirty="0" err="1"/>
              <a:t>статті</a:t>
            </a:r>
            <a:r>
              <a:rPr lang="ru-RU" sz="1600" u="sng" dirty="0"/>
              <a:t> 200-1 </a:t>
            </a:r>
            <a:r>
              <a:rPr lang="ru-RU" sz="1600" u="sng" dirty="0" smtClean="0"/>
              <a:t>ПКУ </a:t>
            </a:r>
            <a:r>
              <a:rPr lang="ru-RU" sz="1600" dirty="0" smtClean="0"/>
              <a:t>на </a:t>
            </a:r>
            <a:r>
              <a:rPr lang="ru-RU" sz="1600" dirty="0"/>
              <a:t>момент </a:t>
            </a:r>
            <a:r>
              <a:rPr lang="ru-RU" sz="1600" dirty="0" err="1"/>
              <a:t>отримання</a:t>
            </a:r>
            <a:r>
              <a:rPr lang="ru-RU" sz="1600" dirty="0"/>
              <a:t> </a:t>
            </a:r>
            <a:r>
              <a:rPr lang="ru-RU" sz="1600" dirty="0" err="1"/>
              <a:t>контролюючим</a:t>
            </a:r>
            <a:r>
              <a:rPr lang="ru-RU" sz="1600" dirty="0"/>
              <a:t> органом </a:t>
            </a:r>
            <a:r>
              <a:rPr lang="ru-RU" sz="1600" dirty="0" err="1"/>
              <a:t>податкової</a:t>
            </a:r>
            <a:r>
              <a:rPr lang="ru-RU" sz="1600" dirty="0"/>
              <a:t> </a:t>
            </a:r>
            <a:r>
              <a:rPr lang="ru-RU" sz="1600" dirty="0" err="1"/>
              <a:t>декларації</a:t>
            </a:r>
            <a:r>
              <a:rPr lang="ru-RU" sz="1600" dirty="0"/>
              <a:t>, </a:t>
            </a:r>
            <a:endParaRPr lang="ru-RU" sz="1600" dirty="0" smtClean="0"/>
          </a:p>
          <a:p>
            <a:pPr marL="0" indent="0" algn="just">
              <a:buNone/>
            </a:pPr>
            <a:r>
              <a:rPr lang="ru-RU" sz="1600" b="1" dirty="0" err="1" smtClean="0"/>
              <a:t>кошти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можуть</a:t>
            </a:r>
            <a:r>
              <a:rPr lang="ru-RU" sz="1600" b="1" dirty="0" smtClean="0"/>
              <a:t> бути </a:t>
            </a:r>
            <a:r>
              <a:rPr lang="ru-RU" sz="1600" b="1" dirty="0" err="1" smtClean="0"/>
              <a:t>разаховані</a:t>
            </a:r>
            <a:r>
              <a:rPr lang="ru-RU" sz="1600" b="1" dirty="0" smtClean="0"/>
              <a:t> у </a:t>
            </a:r>
            <a:r>
              <a:rPr lang="ru-RU" sz="1600" b="1" dirty="0" err="1"/>
              <a:t>рахунок</a:t>
            </a:r>
            <a:r>
              <a:rPr lang="ru-RU" sz="1600" b="1" dirty="0"/>
              <a:t> </a:t>
            </a:r>
            <a:r>
              <a:rPr lang="ru-RU" sz="1600" b="1" dirty="0" err="1"/>
              <a:t>сплати</a:t>
            </a:r>
            <a:r>
              <a:rPr lang="ru-RU" sz="1600" b="1" dirty="0"/>
              <a:t> </a:t>
            </a:r>
            <a:r>
              <a:rPr lang="ru-RU" sz="1600" b="1" dirty="0" err="1"/>
              <a:t>грошових</a:t>
            </a:r>
            <a:r>
              <a:rPr lang="ru-RU" sz="1600" b="1" dirty="0"/>
              <a:t> </a:t>
            </a:r>
            <a:r>
              <a:rPr lang="ru-RU" sz="1600" b="1" dirty="0" err="1"/>
              <a:t>зобов'язань</a:t>
            </a:r>
            <a:r>
              <a:rPr lang="ru-RU" sz="1600" b="1" dirty="0"/>
              <a:t> </a:t>
            </a:r>
            <a:r>
              <a:rPr lang="ru-RU" sz="1600" b="1" dirty="0" err="1"/>
              <a:t>або</a:t>
            </a:r>
            <a:r>
              <a:rPr lang="ru-RU" sz="1600" b="1" dirty="0"/>
              <a:t> </a:t>
            </a:r>
            <a:r>
              <a:rPr lang="ru-RU" sz="1600" b="1" dirty="0" err="1"/>
              <a:t>погашення</a:t>
            </a:r>
            <a:r>
              <a:rPr lang="ru-RU" sz="1600" b="1" dirty="0"/>
              <a:t> </a:t>
            </a:r>
            <a:r>
              <a:rPr lang="ru-RU" sz="1600" b="1" dirty="0" err="1"/>
              <a:t>податкового</a:t>
            </a:r>
            <a:r>
              <a:rPr lang="ru-RU" sz="1600" b="1" dirty="0"/>
              <a:t> боргу </a:t>
            </a:r>
            <a:r>
              <a:rPr lang="ru-RU" sz="1600" dirty="0"/>
              <a:t>такого </a:t>
            </a:r>
            <a:r>
              <a:rPr lang="ru-RU" sz="1600" dirty="0" err="1"/>
              <a:t>платника</a:t>
            </a:r>
            <a:r>
              <a:rPr lang="ru-RU" sz="1600" dirty="0"/>
              <a:t> </a:t>
            </a:r>
            <a:r>
              <a:rPr lang="ru-RU" sz="1600" dirty="0" err="1"/>
              <a:t>податку</a:t>
            </a:r>
            <a:r>
              <a:rPr lang="ru-RU" sz="1600" dirty="0"/>
              <a:t> з </a:t>
            </a:r>
            <a:r>
              <a:rPr lang="ru-RU" sz="1600" b="1" dirty="0" err="1"/>
              <a:t>інших</a:t>
            </a:r>
            <a:r>
              <a:rPr lang="ru-RU" sz="1600" b="1" dirty="0"/>
              <a:t> </a:t>
            </a:r>
            <a:r>
              <a:rPr lang="ru-RU" sz="1600" b="1" dirty="0" err="1"/>
              <a:t>платежів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сплачуються</a:t>
            </a:r>
            <a:r>
              <a:rPr lang="ru-RU" sz="1600" dirty="0"/>
              <a:t> до державного </a:t>
            </a:r>
            <a:r>
              <a:rPr lang="ru-RU" sz="1600" dirty="0" smtClean="0"/>
              <a:t>бюджету.</a:t>
            </a:r>
          </a:p>
          <a:p>
            <a:pPr marL="0" indent="0" algn="ctr">
              <a:buNone/>
            </a:pPr>
            <a:r>
              <a:rPr lang="ru-RU" sz="1600" dirty="0" err="1" smtClean="0"/>
              <a:t>Згідно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форми</a:t>
            </a:r>
            <a:r>
              <a:rPr lang="ru-RU" sz="1600" dirty="0" smtClean="0"/>
              <a:t> </a:t>
            </a:r>
            <a:r>
              <a:rPr lang="ru-RU" sz="1600" dirty="0" err="1" smtClean="0"/>
              <a:t>декларації</a:t>
            </a:r>
            <a:r>
              <a:rPr lang="ru-RU" sz="1600" dirty="0" smtClean="0"/>
              <a:t> по ПДВ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dirty="0" smtClean="0"/>
              <a:t>У </a:t>
            </a:r>
            <a:r>
              <a:rPr lang="ru-RU" sz="1600" dirty="0" err="1" smtClean="0"/>
              <a:t>додатку</a:t>
            </a:r>
            <a:r>
              <a:rPr lang="ru-RU" sz="1600" dirty="0" smtClean="0"/>
              <a:t> 4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b="1" dirty="0" smtClean="0"/>
              <a:t>б</a:t>
            </a:r>
            <a:r>
              <a:rPr lang="ru-RU" sz="1400" b="1" dirty="0"/>
              <a:t>) у </a:t>
            </a:r>
            <a:r>
              <a:rPr lang="ru-RU" sz="1400" b="1" dirty="0" err="1"/>
              <a:t>сумі</a:t>
            </a:r>
            <a:r>
              <a:rPr lang="ru-RU" sz="1400" b="1" dirty="0"/>
              <a:t>, </a:t>
            </a:r>
            <a:r>
              <a:rPr lang="ru-RU" sz="1400" b="1" dirty="0" err="1"/>
              <a:t>зазначеній</a:t>
            </a:r>
            <a:r>
              <a:rPr lang="ru-RU" sz="1400" b="1" dirty="0"/>
              <a:t> у рядку 20.2.2, просимо </a:t>
            </a:r>
            <a:r>
              <a:rPr lang="ru-RU" sz="1400" b="1" dirty="0" err="1"/>
              <a:t>врахувати</a:t>
            </a:r>
            <a:r>
              <a:rPr lang="ru-RU" sz="1400" b="1" dirty="0"/>
              <a:t> в </a:t>
            </a:r>
            <a:r>
              <a:rPr lang="ru-RU" sz="1400" b="1" dirty="0" err="1"/>
              <a:t>рахунок</a:t>
            </a:r>
            <a:r>
              <a:rPr lang="ru-RU" sz="1400" b="1" dirty="0"/>
              <a:t> </a:t>
            </a:r>
            <a:r>
              <a:rPr lang="ru-RU" sz="1400" b="1" dirty="0" err="1"/>
              <a:t>сплати</a:t>
            </a:r>
            <a:r>
              <a:rPr lang="ru-RU" sz="1400" b="1" dirty="0"/>
              <a:t> </a:t>
            </a:r>
            <a:r>
              <a:rPr lang="ru-RU" sz="1400" b="1" dirty="0" err="1"/>
              <a:t>грошових</a:t>
            </a:r>
            <a:r>
              <a:rPr lang="ru-RU" sz="1400" b="1" dirty="0"/>
              <a:t> </a:t>
            </a:r>
            <a:r>
              <a:rPr lang="ru-RU" sz="1400" b="1" dirty="0" err="1"/>
              <a:t>зобов’язань</a:t>
            </a:r>
            <a:r>
              <a:rPr lang="ru-RU" sz="1400" b="1" dirty="0"/>
              <a:t> </a:t>
            </a:r>
            <a:r>
              <a:rPr lang="ru-RU" sz="1400" b="1" dirty="0" err="1"/>
              <a:t>або</a:t>
            </a:r>
            <a:r>
              <a:rPr lang="ru-RU" sz="1400" b="1" dirty="0"/>
              <a:t> </a:t>
            </a:r>
            <a:r>
              <a:rPr lang="ru-RU" sz="1400" b="1" dirty="0" err="1"/>
              <a:t>погашення</a:t>
            </a:r>
            <a:r>
              <a:rPr lang="ru-RU" sz="1400" b="1" dirty="0"/>
              <a:t> </a:t>
            </a:r>
            <a:r>
              <a:rPr lang="ru-RU" sz="1400" b="1" dirty="0" err="1"/>
              <a:t>податкового</a:t>
            </a:r>
            <a:r>
              <a:rPr lang="ru-RU" sz="1400" b="1" dirty="0"/>
              <a:t> боргу з </a:t>
            </a:r>
            <a:r>
              <a:rPr lang="ru-RU" sz="1400" b="1" dirty="0" err="1"/>
              <a:t>інших</a:t>
            </a:r>
            <a:r>
              <a:rPr lang="ru-RU" sz="1400" b="1" dirty="0"/>
              <a:t> </a:t>
            </a:r>
            <a:r>
              <a:rPr lang="ru-RU" sz="1400" b="1" dirty="0" err="1"/>
              <a:t>платежів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сплачуються</a:t>
            </a:r>
            <a:r>
              <a:rPr lang="ru-RU" sz="1400" b="1" dirty="0"/>
              <a:t> до Державного бюджету: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endParaRPr lang="uk-UA" sz="1800" dirty="0" smtClean="0"/>
          </a:p>
          <a:p>
            <a:pPr marL="0" indent="0" algn="just">
              <a:buNone/>
            </a:pPr>
            <a:endParaRPr lang="uk-UA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SPLF.ua</a:t>
            </a:r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7C8FE-CEBA-4DD3-B0DA-AA2C506098DA}" type="slidenum">
              <a:rPr lang="uk-UA" smtClean="0"/>
              <a:pPr>
                <a:defRPr/>
              </a:pPr>
              <a:t>9</a:t>
            </a:fld>
            <a:endParaRPr lang="uk-UA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90773"/>
              </p:ext>
            </p:extLst>
          </p:nvPr>
        </p:nvGraphicFramePr>
        <p:xfrm>
          <a:off x="166564" y="3573016"/>
          <a:ext cx="8507113" cy="1008112"/>
        </p:xfrm>
        <a:graphic>
          <a:graphicData uri="http://schemas.openxmlformats.org/drawingml/2006/table">
            <a:tbl>
              <a:tblPr/>
              <a:tblGrid>
                <a:gridCol w="570384"/>
                <a:gridCol w="38404"/>
                <a:gridCol w="681676"/>
                <a:gridCol w="7216649"/>
              </a:tblGrid>
              <a:tr h="506243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Cума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від'ємного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значення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що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не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перевищує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суму,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обчислену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до пункту 200</a:t>
                      </a:r>
                      <a:r>
                        <a:rPr lang="ru-RU" sz="1000" b="0" i="0" u="none" strike="noStrike" baseline="300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.3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статті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200</a:t>
                      </a:r>
                      <a:r>
                        <a:rPr lang="ru-RU" sz="1000" b="0" i="0" u="none" strike="noStrike" baseline="300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розділу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V  Кодексу на момент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подання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податкової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декларації</a:t>
                      </a:r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(рядок 19 - рядок 19.1), яка: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69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20.2.2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0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у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рахунок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сплати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грошових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зобов’язань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або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погашення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податкового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боргу з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інших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платежів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що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сплачуються</a:t>
                      </a:r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до Державного бюджету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454"/>
              </p:ext>
            </p:extLst>
          </p:nvPr>
        </p:nvGraphicFramePr>
        <p:xfrm>
          <a:off x="179388" y="5517232"/>
          <a:ext cx="8440786" cy="648072"/>
        </p:xfrm>
        <a:graphic>
          <a:graphicData uri="http://schemas.openxmlformats.org/drawingml/2006/table">
            <a:tbl>
              <a:tblPr/>
              <a:tblGrid>
                <a:gridCol w="232315"/>
                <a:gridCol w="1858522"/>
                <a:gridCol w="1703643"/>
                <a:gridCol w="3252414"/>
                <a:gridCol w="1393892"/>
              </a:tblGrid>
              <a:tr h="32150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№ з/п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Платіж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2656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код бюджетної класифікації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рахунок платежу в ДКСУ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зазначається словами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зазначається цифрами*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95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11783</TotalTime>
  <Words>2999</Words>
  <Application>Microsoft Office PowerPoint</Application>
  <PresentationFormat>Экран (4:3)</PresentationFormat>
  <Paragraphs>382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Baskerville Old Face</vt:lpstr>
      <vt:lpstr>Calibri</vt:lpstr>
      <vt:lpstr>Myriad Pro</vt:lpstr>
      <vt:lpstr>Times New Roman</vt:lpstr>
      <vt:lpstr>Тема Office</vt:lpstr>
      <vt:lpstr>Зміни до Податкового кодексу України:  що готує 2016 рік?</vt:lpstr>
      <vt:lpstr>Презентация PowerPoint</vt:lpstr>
      <vt:lpstr>Презентация PowerPoint</vt:lpstr>
      <vt:lpstr>Пункт 38 підрозділу 4 розділу XX «Перехідні положення» ПКУ:</vt:lpstr>
      <vt:lpstr>ДФС України в листі від 18.01.2016 № 1626/7/99-99-19-02-02-17 «Про зміни в оподаткуванні податком на прибуток підприємств у 2016 році» зазначила, що </vt:lpstr>
      <vt:lpstr>Презентация PowerPoint</vt:lpstr>
      <vt:lpstr>База оподаткування операцій з постачання самостійно виготовлених товарів/послуг не може бути нижче звичайних цін (до  01.01.2016 «їх собівартості»).</vt:lpstr>
      <vt:lpstr>Якщо не доведено зворотне, вважається, що така звичайна ціна відповідає рівню ринкових цін.  На кого покладається обов'язок доведення?</vt:lpstr>
      <vt:lpstr>Наслідки зміни процедури відшкодування ПДВ</vt:lpstr>
      <vt:lpstr>Наслідки зміни процедури відшкодування ПДВ</vt:lpstr>
      <vt:lpstr>Право на отримання бюджетного відшкодування</vt:lpstr>
      <vt:lpstr>Повернення бюджетного відшкодування здійснюється виключно щодо узгоджених сум. Суми узгоджуються за результатами перевірки, незалежно від Реєстру. </vt:lpstr>
      <vt:lpstr>  Відомості про узгодження сум заявлених до відшкодування вносяться до відповідного Реєстру. </vt:lpstr>
      <vt:lpstr>Порядок відшкодування на прикладі</vt:lpstr>
      <vt:lpstr> Наслідки розширення повноважень контролюючого органу для виявлення помилок в обов'язкових реквізитах податкових накладних та запровадження нових санкцій . </vt:lpstr>
      <vt:lpstr>  . </vt:lpstr>
      <vt:lpstr> </vt:lpstr>
      <vt:lpstr>Презентация PowerPoint</vt:lpstr>
      <vt:lpstr> Доходи, що оподатковувались за ставками 15% та 20% з 01.01.2016 оподатковуються за ставкою 18%, зокрема:</vt:lpstr>
      <vt:lpstr>Презентация PowerPoint</vt:lpstr>
      <vt:lpstr>                            Платники внеску, зокрема:                     1. Роботодавці. </vt:lpstr>
      <vt:lpstr>Презентация PowerPoint</vt:lpstr>
      <vt:lpstr> Контролюючі органи мають право провести документальну позапланову перевірку за наявності такої обставини: </vt:lpstr>
      <vt:lpstr> Контролюючі органи зобовязані (п.200.10 ПКУ) провести документальну позапланову перевірку за наявності такої обставини: 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igor</dc:creator>
  <cp:lastModifiedBy>natali</cp:lastModifiedBy>
  <cp:revision>365</cp:revision>
  <cp:lastPrinted>2015-07-15T07:17:58Z</cp:lastPrinted>
  <dcterms:created xsi:type="dcterms:W3CDTF">2013-02-08T11:11:05Z</dcterms:created>
  <dcterms:modified xsi:type="dcterms:W3CDTF">2016-02-11T11:19:53Z</dcterms:modified>
</cp:coreProperties>
</file>