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10"/>
  </p:notesMasterIdLst>
  <p:sldIdLst>
    <p:sldId id="263" r:id="rId2"/>
    <p:sldId id="522" r:id="rId3"/>
    <p:sldId id="521" r:id="rId4"/>
    <p:sldId id="527" r:id="rId5"/>
    <p:sldId id="524" r:id="rId6"/>
    <p:sldId id="491" r:id="rId7"/>
    <p:sldId id="510" r:id="rId8"/>
    <p:sldId id="525" r:id="rId9"/>
  </p:sldIdLst>
  <p:sldSz cx="9906000" cy="6858000" type="A4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008000"/>
    <a:srgbClr val="FFFFFF"/>
    <a:srgbClr val="33CC33"/>
    <a:srgbClr val="E7DBEB"/>
    <a:srgbClr val="F5D1D9"/>
    <a:srgbClr val="C00000"/>
    <a:srgbClr val="FF000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5849" autoAdjust="0"/>
  </p:normalViewPr>
  <p:slideViewPr>
    <p:cSldViewPr>
      <p:cViewPr varScale="1">
        <p:scale>
          <a:sx n="90" d="100"/>
          <a:sy n="90" d="100"/>
        </p:scale>
        <p:origin x="-888" y="-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7D1C9-AABE-4A4E-BF33-DFD68D9B737B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C9E17-069E-44A9-934C-13DD99250310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b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</a:t>
          </a:r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8BE72-1FFF-455F-81E0-C3D4A14ADFE7}" type="parTrans" cxnId="{D43220E8-D3ED-4CED-AA06-863BC850F71D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AAD1E-E017-4252-93A9-404211B2D70A}" type="sibTrans" cxnId="{D43220E8-D3ED-4CED-AA06-863BC850F71D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C55F3-96B1-43E7-96C2-8454612E1FA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sz="1800" b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європейських стандартів функціонування та надання </a:t>
          </a:r>
          <a:r>
            <a:rPr lang="en-US" sz="1800" b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1800" b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послуг</a:t>
          </a:r>
          <a:endParaRPr lang="uk-UA" sz="18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31CFBC-F185-495B-A233-B1685DFBD999}" type="parTrans" cxnId="{546C5B5C-6F0C-42EE-9A8C-DB525EE660D4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F187DC-A6E9-4B30-A0D5-DD0810184FDB}" type="sibTrans" cxnId="{546C5B5C-6F0C-42EE-9A8C-DB525EE660D4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9E80DB-3BF9-4C30-9629-5503B39DA202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sz="18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Зміцнення фінансової </a:t>
          </a:r>
          <a:r>
            <a:rPr lang="uk-UA" sz="18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стабільності  пенсійної системи</a:t>
          </a:r>
          <a:endParaRPr lang="uk-UA" sz="18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C4C1F2-2CF5-4C9F-9740-1943F0FFD34D}" type="parTrans" cxnId="{EA5666BE-4626-4141-A2C0-6430966BE59D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CE364C-EB23-4262-A8CD-9404F84FD878}" type="sibTrans" cxnId="{EA5666BE-4626-4141-A2C0-6430966BE59D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922061-5A5C-4618-B960-481D5E65B792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sz="1800" b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Підвищення прозорості діяльності Пенсійного фонду</a:t>
          </a:r>
          <a:endParaRPr lang="uk-UA" sz="18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26864E-3A65-48AB-91A9-6C5BB53A417F}" type="parTrans" cxnId="{A30F6AB7-7992-4F4D-A1AD-C9DDE44EC1FD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5DE0C7-4549-4620-88F5-3C5406194E7D}" type="sibTrans" cxnId="{A30F6AB7-7992-4F4D-A1AD-C9DDE44EC1FD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7C31-89E5-4CAF-BC24-FA3F1BDB857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sz="18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Оптимізація адміністративних </a:t>
          </a:r>
          <a:r>
            <a:rPr lang="uk-UA" sz="18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видатків Пенсійного фонду</a:t>
          </a:r>
          <a:endParaRPr lang="uk-UA" sz="18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846242-8A8D-4A9F-BF48-069BCF3069A6}" type="parTrans" cxnId="{99F03FD2-A773-4A72-8780-F46A701007FD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5FC4F-3966-4200-B88F-0FB89873C1B4}" type="sibTrans" cxnId="{99F03FD2-A773-4A72-8780-F46A701007FD}">
      <dgm:prSet/>
      <dgm:spPr/>
      <dgm:t>
        <a:bodyPr/>
        <a:lstStyle/>
        <a:p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0E83F-8FBD-4EFE-A263-5AB785C3CDA3}" type="pres">
      <dgm:prSet presAssocID="{0467D1C9-AABE-4A4E-BF33-DFD68D9B73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879850-7B7E-4272-9A82-32B054E7468C}" type="pres">
      <dgm:prSet presAssocID="{5A8C9E17-069E-44A9-934C-13DD99250310}" presName="root1" presStyleCnt="0"/>
      <dgm:spPr/>
      <dgm:t>
        <a:bodyPr/>
        <a:lstStyle/>
        <a:p>
          <a:endParaRPr lang="ru-RU"/>
        </a:p>
      </dgm:t>
    </dgm:pt>
    <dgm:pt modelId="{960AA612-6D1B-4BA2-AF1C-D6B2F3E08E19}" type="pres">
      <dgm:prSet presAssocID="{5A8C9E17-069E-44A9-934C-13DD99250310}" presName="LevelOneTextNode" presStyleLbl="node0" presStyleIdx="0" presStyleCnt="1" custScaleY="88480" custLinFactNeighborX="-25902" custLinFactNeighborY="1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6FC2F-D612-41A3-BF38-AD3C1170491D}" type="pres">
      <dgm:prSet presAssocID="{5A8C9E17-069E-44A9-934C-13DD99250310}" presName="level2hierChild" presStyleCnt="0"/>
      <dgm:spPr/>
      <dgm:t>
        <a:bodyPr/>
        <a:lstStyle/>
        <a:p>
          <a:endParaRPr lang="ru-RU"/>
        </a:p>
      </dgm:t>
    </dgm:pt>
    <dgm:pt modelId="{0F3793D8-C90B-42AE-95D4-A04A4C9056BE}" type="pres">
      <dgm:prSet presAssocID="{B431CFBC-F185-495B-A233-B1685DFBD999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15A457D-D913-4352-AAAD-F005A5F80C72}" type="pres">
      <dgm:prSet presAssocID="{B431CFBC-F185-495B-A233-B1685DFBD99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1643D07-D48A-4FCB-B6CB-A5458039B0B4}" type="pres">
      <dgm:prSet presAssocID="{AADC55F3-96B1-43E7-96C2-8454612E1FAA}" presName="root2" presStyleCnt="0"/>
      <dgm:spPr/>
      <dgm:t>
        <a:bodyPr/>
        <a:lstStyle/>
        <a:p>
          <a:endParaRPr lang="ru-RU"/>
        </a:p>
      </dgm:t>
    </dgm:pt>
    <dgm:pt modelId="{37667005-8736-4E43-B175-88051A4E2E32}" type="pres">
      <dgm:prSet presAssocID="{AADC55F3-96B1-43E7-96C2-8454612E1FAA}" presName="LevelTwoTextNode" presStyleLbl="node2" presStyleIdx="0" presStyleCnt="4" custScaleX="42366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B9467AB-FE44-4D82-A65D-CF5A1A08E281}" type="pres">
      <dgm:prSet presAssocID="{AADC55F3-96B1-43E7-96C2-8454612E1FAA}" presName="level3hierChild" presStyleCnt="0"/>
      <dgm:spPr/>
      <dgm:t>
        <a:bodyPr/>
        <a:lstStyle/>
        <a:p>
          <a:endParaRPr lang="ru-RU"/>
        </a:p>
      </dgm:t>
    </dgm:pt>
    <dgm:pt modelId="{C7103CCE-E87B-44E1-A141-A32473656AE6}" type="pres">
      <dgm:prSet presAssocID="{EDC4C1F2-2CF5-4C9F-9740-1943F0FFD34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95C0DA1-B4CD-4420-91E8-DDFA0454B45D}" type="pres">
      <dgm:prSet presAssocID="{EDC4C1F2-2CF5-4C9F-9740-1943F0FFD34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D65D147-FADC-4AD0-A338-DFAE5E7699C3}" type="pres">
      <dgm:prSet presAssocID="{B99E80DB-3BF9-4C30-9629-5503B39DA202}" presName="root2" presStyleCnt="0"/>
      <dgm:spPr/>
      <dgm:t>
        <a:bodyPr/>
        <a:lstStyle/>
        <a:p>
          <a:endParaRPr lang="ru-RU"/>
        </a:p>
      </dgm:t>
    </dgm:pt>
    <dgm:pt modelId="{8895C1C9-49BB-4BBB-99A8-7C95A0ECE4B1}" type="pres">
      <dgm:prSet presAssocID="{B99E80DB-3BF9-4C30-9629-5503B39DA202}" presName="LevelTwoTextNode" presStyleLbl="node2" presStyleIdx="1" presStyleCnt="4" custScaleX="42366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1595C62-D2C7-424B-9037-7970EBFC1279}" type="pres">
      <dgm:prSet presAssocID="{B99E80DB-3BF9-4C30-9629-5503B39DA202}" presName="level3hierChild" presStyleCnt="0"/>
      <dgm:spPr/>
      <dgm:t>
        <a:bodyPr/>
        <a:lstStyle/>
        <a:p>
          <a:endParaRPr lang="ru-RU"/>
        </a:p>
      </dgm:t>
    </dgm:pt>
    <dgm:pt modelId="{CF82EC28-7EFC-4120-A7E4-F018A2E58F7C}" type="pres">
      <dgm:prSet presAssocID="{1226864E-3A65-48AB-91A9-6C5BB53A417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0FF41B2-8F10-48EA-A268-032D3925802E}" type="pres">
      <dgm:prSet presAssocID="{1226864E-3A65-48AB-91A9-6C5BB53A417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28F1D9A-FEC0-4DEF-B184-49AAA3FE9F78}" type="pres">
      <dgm:prSet presAssocID="{5C922061-5A5C-4618-B960-481D5E65B792}" presName="root2" presStyleCnt="0"/>
      <dgm:spPr/>
      <dgm:t>
        <a:bodyPr/>
        <a:lstStyle/>
        <a:p>
          <a:endParaRPr lang="ru-RU"/>
        </a:p>
      </dgm:t>
    </dgm:pt>
    <dgm:pt modelId="{A6C6E66E-8C1F-4D20-A5BA-ED1C872CA1A0}" type="pres">
      <dgm:prSet presAssocID="{5C922061-5A5C-4618-B960-481D5E65B792}" presName="LevelTwoTextNode" presStyleLbl="node2" presStyleIdx="2" presStyleCnt="4" custScaleX="42366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7B79AB2-A4EF-4D63-8C6D-57A1240C20DC}" type="pres">
      <dgm:prSet presAssocID="{5C922061-5A5C-4618-B960-481D5E65B792}" presName="level3hierChild" presStyleCnt="0"/>
      <dgm:spPr/>
      <dgm:t>
        <a:bodyPr/>
        <a:lstStyle/>
        <a:p>
          <a:endParaRPr lang="ru-RU"/>
        </a:p>
      </dgm:t>
    </dgm:pt>
    <dgm:pt modelId="{C3C6042A-292B-42CA-8321-BF1B8E3E093B}" type="pres">
      <dgm:prSet presAssocID="{8F846242-8A8D-4A9F-BF48-069BCF3069A6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AB70E5A4-DDB9-4EDB-A642-D66A8200CEFD}" type="pres">
      <dgm:prSet presAssocID="{8F846242-8A8D-4A9F-BF48-069BCF3069A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5D2001C-3363-4DEE-B48B-5839B569EBE0}" type="pres">
      <dgm:prSet presAssocID="{AF167C31-89E5-4CAF-BC24-FA3F1BDB8574}" presName="root2" presStyleCnt="0"/>
      <dgm:spPr/>
      <dgm:t>
        <a:bodyPr/>
        <a:lstStyle/>
        <a:p>
          <a:endParaRPr lang="ru-RU"/>
        </a:p>
      </dgm:t>
    </dgm:pt>
    <dgm:pt modelId="{C5767547-5B5F-4A9F-9B88-77139C789535}" type="pres">
      <dgm:prSet presAssocID="{AF167C31-89E5-4CAF-BC24-FA3F1BDB8574}" presName="LevelTwoTextNode" presStyleLbl="node2" presStyleIdx="3" presStyleCnt="4" custScaleX="42366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20EF91F-D86B-4109-B703-9AA110DDA9CE}" type="pres">
      <dgm:prSet presAssocID="{AF167C31-89E5-4CAF-BC24-FA3F1BDB8574}" presName="level3hierChild" presStyleCnt="0"/>
      <dgm:spPr/>
      <dgm:t>
        <a:bodyPr/>
        <a:lstStyle/>
        <a:p>
          <a:endParaRPr lang="ru-RU"/>
        </a:p>
      </dgm:t>
    </dgm:pt>
  </dgm:ptLst>
  <dgm:cxnLst>
    <dgm:cxn modelId="{547AB678-EA5A-447D-BA49-134B92A25A3F}" type="presOf" srcId="{EDC4C1F2-2CF5-4C9F-9740-1943F0FFD34D}" destId="{C7103CCE-E87B-44E1-A141-A32473656AE6}" srcOrd="0" destOrd="0" presId="urn:microsoft.com/office/officeart/2008/layout/HorizontalMultiLevelHierarchy"/>
    <dgm:cxn modelId="{A4D62C4B-C2E4-4AE9-9ACC-1D3013EE9CA9}" type="presOf" srcId="{5C922061-5A5C-4618-B960-481D5E65B792}" destId="{A6C6E66E-8C1F-4D20-A5BA-ED1C872CA1A0}" srcOrd="0" destOrd="0" presId="urn:microsoft.com/office/officeart/2008/layout/HorizontalMultiLevelHierarchy"/>
    <dgm:cxn modelId="{6A3B469B-654E-4251-B9CF-C33BDDC1FCF6}" type="presOf" srcId="{B431CFBC-F185-495B-A233-B1685DFBD999}" destId="{0F3793D8-C90B-42AE-95D4-A04A4C9056BE}" srcOrd="0" destOrd="0" presId="urn:microsoft.com/office/officeart/2008/layout/HorizontalMultiLevelHierarchy"/>
    <dgm:cxn modelId="{D43220E8-D3ED-4CED-AA06-863BC850F71D}" srcId="{0467D1C9-AABE-4A4E-BF33-DFD68D9B737B}" destId="{5A8C9E17-069E-44A9-934C-13DD99250310}" srcOrd="0" destOrd="0" parTransId="{1C48BE72-1FFF-455F-81E0-C3D4A14ADFE7}" sibTransId="{775AAD1E-E017-4252-93A9-404211B2D70A}"/>
    <dgm:cxn modelId="{EA5666BE-4626-4141-A2C0-6430966BE59D}" srcId="{5A8C9E17-069E-44A9-934C-13DD99250310}" destId="{B99E80DB-3BF9-4C30-9629-5503B39DA202}" srcOrd="1" destOrd="0" parTransId="{EDC4C1F2-2CF5-4C9F-9740-1943F0FFD34D}" sibTransId="{08CE364C-EB23-4262-A8CD-9404F84FD878}"/>
    <dgm:cxn modelId="{FDBD94C2-2166-469D-A4BE-9F609FFDC10A}" type="presOf" srcId="{8F846242-8A8D-4A9F-BF48-069BCF3069A6}" destId="{AB70E5A4-DDB9-4EDB-A642-D66A8200CEFD}" srcOrd="1" destOrd="0" presId="urn:microsoft.com/office/officeart/2008/layout/HorizontalMultiLevelHierarchy"/>
    <dgm:cxn modelId="{3771E08F-EDD1-4A71-82AC-D1783027E9B9}" type="presOf" srcId="{EDC4C1F2-2CF5-4C9F-9740-1943F0FFD34D}" destId="{F95C0DA1-B4CD-4420-91E8-DDFA0454B45D}" srcOrd="1" destOrd="0" presId="urn:microsoft.com/office/officeart/2008/layout/HorizontalMultiLevelHierarchy"/>
    <dgm:cxn modelId="{A1FD5A4E-7CB2-4067-8217-D9AB6E4C807A}" type="presOf" srcId="{0467D1C9-AABE-4A4E-BF33-DFD68D9B737B}" destId="{1C90E83F-8FBD-4EFE-A263-5AB785C3CDA3}" srcOrd="0" destOrd="0" presId="urn:microsoft.com/office/officeart/2008/layout/HorizontalMultiLevelHierarchy"/>
    <dgm:cxn modelId="{41575561-0ABF-4233-8B8C-42BE1D4F4A6E}" type="presOf" srcId="{1226864E-3A65-48AB-91A9-6C5BB53A417F}" destId="{CF82EC28-7EFC-4120-A7E4-F018A2E58F7C}" srcOrd="0" destOrd="0" presId="urn:microsoft.com/office/officeart/2008/layout/HorizontalMultiLevelHierarchy"/>
    <dgm:cxn modelId="{546C5B5C-6F0C-42EE-9A8C-DB525EE660D4}" srcId="{5A8C9E17-069E-44A9-934C-13DD99250310}" destId="{AADC55F3-96B1-43E7-96C2-8454612E1FAA}" srcOrd="0" destOrd="0" parTransId="{B431CFBC-F185-495B-A233-B1685DFBD999}" sibTransId="{B4F187DC-A6E9-4B30-A0D5-DD0810184FDB}"/>
    <dgm:cxn modelId="{A30F6AB7-7992-4F4D-A1AD-C9DDE44EC1FD}" srcId="{5A8C9E17-069E-44A9-934C-13DD99250310}" destId="{5C922061-5A5C-4618-B960-481D5E65B792}" srcOrd="2" destOrd="0" parTransId="{1226864E-3A65-48AB-91A9-6C5BB53A417F}" sibTransId="{E25DE0C7-4549-4620-88F5-3C5406194E7D}"/>
    <dgm:cxn modelId="{F947DEC0-A1E0-49AB-9425-4A2678D0478E}" type="presOf" srcId="{AF167C31-89E5-4CAF-BC24-FA3F1BDB8574}" destId="{C5767547-5B5F-4A9F-9B88-77139C789535}" srcOrd="0" destOrd="0" presId="urn:microsoft.com/office/officeart/2008/layout/HorizontalMultiLevelHierarchy"/>
    <dgm:cxn modelId="{487780F8-660A-42EF-A4B5-4A70FC01E155}" type="presOf" srcId="{5A8C9E17-069E-44A9-934C-13DD99250310}" destId="{960AA612-6D1B-4BA2-AF1C-D6B2F3E08E19}" srcOrd="0" destOrd="0" presId="urn:microsoft.com/office/officeart/2008/layout/HorizontalMultiLevelHierarchy"/>
    <dgm:cxn modelId="{C77CF4C0-49DD-48BC-ADDB-64397E2B1236}" type="presOf" srcId="{AADC55F3-96B1-43E7-96C2-8454612E1FAA}" destId="{37667005-8736-4E43-B175-88051A4E2E32}" srcOrd="0" destOrd="0" presId="urn:microsoft.com/office/officeart/2008/layout/HorizontalMultiLevelHierarchy"/>
    <dgm:cxn modelId="{53A7C3F2-5343-4131-8C3D-8AFE65FC15BC}" type="presOf" srcId="{1226864E-3A65-48AB-91A9-6C5BB53A417F}" destId="{70FF41B2-8F10-48EA-A268-032D3925802E}" srcOrd="1" destOrd="0" presId="urn:microsoft.com/office/officeart/2008/layout/HorizontalMultiLevelHierarchy"/>
    <dgm:cxn modelId="{A16288FE-27CE-4C05-BF08-D2FF1554BAF9}" type="presOf" srcId="{8F846242-8A8D-4A9F-BF48-069BCF3069A6}" destId="{C3C6042A-292B-42CA-8321-BF1B8E3E093B}" srcOrd="0" destOrd="0" presId="urn:microsoft.com/office/officeart/2008/layout/HorizontalMultiLevelHierarchy"/>
    <dgm:cxn modelId="{AAAFC38A-3C88-4C13-B03F-4F3BE9C1B6CC}" type="presOf" srcId="{B431CFBC-F185-495B-A233-B1685DFBD999}" destId="{015A457D-D913-4352-AAAD-F005A5F80C72}" srcOrd="1" destOrd="0" presId="urn:microsoft.com/office/officeart/2008/layout/HorizontalMultiLevelHierarchy"/>
    <dgm:cxn modelId="{99F03FD2-A773-4A72-8780-F46A701007FD}" srcId="{5A8C9E17-069E-44A9-934C-13DD99250310}" destId="{AF167C31-89E5-4CAF-BC24-FA3F1BDB8574}" srcOrd="3" destOrd="0" parTransId="{8F846242-8A8D-4A9F-BF48-069BCF3069A6}" sibTransId="{6F65FC4F-3966-4200-B88F-0FB89873C1B4}"/>
    <dgm:cxn modelId="{95439BC7-0DEE-4D5D-BB9B-A2B777A2AFAB}" type="presOf" srcId="{B99E80DB-3BF9-4C30-9629-5503B39DA202}" destId="{8895C1C9-49BB-4BBB-99A8-7C95A0ECE4B1}" srcOrd="0" destOrd="0" presId="urn:microsoft.com/office/officeart/2008/layout/HorizontalMultiLevelHierarchy"/>
    <dgm:cxn modelId="{2C1EDEEF-896C-45E2-B8B8-8521114F476B}" type="presParOf" srcId="{1C90E83F-8FBD-4EFE-A263-5AB785C3CDA3}" destId="{CC879850-7B7E-4272-9A82-32B054E7468C}" srcOrd="0" destOrd="0" presId="urn:microsoft.com/office/officeart/2008/layout/HorizontalMultiLevelHierarchy"/>
    <dgm:cxn modelId="{33735371-F4BA-4E4B-B472-345C0B360D8B}" type="presParOf" srcId="{CC879850-7B7E-4272-9A82-32B054E7468C}" destId="{960AA612-6D1B-4BA2-AF1C-D6B2F3E08E19}" srcOrd="0" destOrd="0" presId="urn:microsoft.com/office/officeart/2008/layout/HorizontalMultiLevelHierarchy"/>
    <dgm:cxn modelId="{CB0AD93F-22A3-4191-90E2-D69DC1DE302D}" type="presParOf" srcId="{CC879850-7B7E-4272-9A82-32B054E7468C}" destId="{FAB6FC2F-D612-41A3-BF38-AD3C1170491D}" srcOrd="1" destOrd="0" presId="urn:microsoft.com/office/officeart/2008/layout/HorizontalMultiLevelHierarchy"/>
    <dgm:cxn modelId="{6364A242-0600-470D-87ED-0E569CC4FAA8}" type="presParOf" srcId="{FAB6FC2F-D612-41A3-BF38-AD3C1170491D}" destId="{0F3793D8-C90B-42AE-95D4-A04A4C9056BE}" srcOrd="0" destOrd="0" presId="urn:microsoft.com/office/officeart/2008/layout/HorizontalMultiLevelHierarchy"/>
    <dgm:cxn modelId="{B9F51EAE-3BC4-452E-B5DB-8BC64790C6B8}" type="presParOf" srcId="{0F3793D8-C90B-42AE-95D4-A04A4C9056BE}" destId="{015A457D-D913-4352-AAAD-F005A5F80C72}" srcOrd="0" destOrd="0" presId="urn:microsoft.com/office/officeart/2008/layout/HorizontalMultiLevelHierarchy"/>
    <dgm:cxn modelId="{E94B9287-2BF5-447F-8329-5EDB42A134EE}" type="presParOf" srcId="{FAB6FC2F-D612-41A3-BF38-AD3C1170491D}" destId="{71643D07-D48A-4FCB-B6CB-A5458039B0B4}" srcOrd="1" destOrd="0" presId="urn:microsoft.com/office/officeart/2008/layout/HorizontalMultiLevelHierarchy"/>
    <dgm:cxn modelId="{F4B77D6F-B4F6-4D28-80B6-6F80FABEB61C}" type="presParOf" srcId="{71643D07-D48A-4FCB-B6CB-A5458039B0B4}" destId="{37667005-8736-4E43-B175-88051A4E2E32}" srcOrd="0" destOrd="0" presId="urn:microsoft.com/office/officeart/2008/layout/HorizontalMultiLevelHierarchy"/>
    <dgm:cxn modelId="{C474B5A5-B616-4495-9537-074DD382A820}" type="presParOf" srcId="{71643D07-D48A-4FCB-B6CB-A5458039B0B4}" destId="{7B9467AB-FE44-4D82-A65D-CF5A1A08E281}" srcOrd="1" destOrd="0" presId="urn:microsoft.com/office/officeart/2008/layout/HorizontalMultiLevelHierarchy"/>
    <dgm:cxn modelId="{78663A46-D971-4958-AF75-FB99051220FD}" type="presParOf" srcId="{FAB6FC2F-D612-41A3-BF38-AD3C1170491D}" destId="{C7103CCE-E87B-44E1-A141-A32473656AE6}" srcOrd="2" destOrd="0" presId="urn:microsoft.com/office/officeart/2008/layout/HorizontalMultiLevelHierarchy"/>
    <dgm:cxn modelId="{ACB97C88-5F12-4F71-8528-C0F9EFDC4ABD}" type="presParOf" srcId="{C7103CCE-E87B-44E1-A141-A32473656AE6}" destId="{F95C0DA1-B4CD-4420-91E8-DDFA0454B45D}" srcOrd="0" destOrd="0" presId="urn:microsoft.com/office/officeart/2008/layout/HorizontalMultiLevelHierarchy"/>
    <dgm:cxn modelId="{D561B282-831F-4C58-8D12-B91319C33FD3}" type="presParOf" srcId="{FAB6FC2F-D612-41A3-BF38-AD3C1170491D}" destId="{1D65D147-FADC-4AD0-A338-DFAE5E7699C3}" srcOrd="3" destOrd="0" presId="urn:microsoft.com/office/officeart/2008/layout/HorizontalMultiLevelHierarchy"/>
    <dgm:cxn modelId="{7BF1C4CE-85C1-4FDB-ADE9-EEA90CE47870}" type="presParOf" srcId="{1D65D147-FADC-4AD0-A338-DFAE5E7699C3}" destId="{8895C1C9-49BB-4BBB-99A8-7C95A0ECE4B1}" srcOrd="0" destOrd="0" presId="urn:microsoft.com/office/officeart/2008/layout/HorizontalMultiLevelHierarchy"/>
    <dgm:cxn modelId="{B9D4A3EB-78BF-4CDF-AAC9-B7197FF5F6AD}" type="presParOf" srcId="{1D65D147-FADC-4AD0-A338-DFAE5E7699C3}" destId="{71595C62-D2C7-424B-9037-7970EBFC1279}" srcOrd="1" destOrd="0" presId="urn:microsoft.com/office/officeart/2008/layout/HorizontalMultiLevelHierarchy"/>
    <dgm:cxn modelId="{4DADCD6F-F66A-4E60-928E-54B59967A8C7}" type="presParOf" srcId="{FAB6FC2F-D612-41A3-BF38-AD3C1170491D}" destId="{CF82EC28-7EFC-4120-A7E4-F018A2E58F7C}" srcOrd="4" destOrd="0" presId="urn:microsoft.com/office/officeart/2008/layout/HorizontalMultiLevelHierarchy"/>
    <dgm:cxn modelId="{9A5CE09C-AE1E-48FE-9B9A-6B8A207BDCAC}" type="presParOf" srcId="{CF82EC28-7EFC-4120-A7E4-F018A2E58F7C}" destId="{70FF41B2-8F10-48EA-A268-032D3925802E}" srcOrd="0" destOrd="0" presId="urn:microsoft.com/office/officeart/2008/layout/HorizontalMultiLevelHierarchy"/>
    <dgm:cxn modelId="{1AECEA5E-E98E-4933-A654-094C04267BF8}" type="presParOf" srcId="{FAB6FC2F-D612-41A3-BF38-AD3C1170491D}" destId="{E28F1D9A-FEC0-4DEF-B184-49AAA3FE9F78}" srcOrd="5" destOrd="0" presId="urn:microsoft.com/office/officeart/2008/layout/HorizontalMultiLevelHierarchy"/>
    <dgm:cxn modelId="{2B07E446-ACCE-4A64-B10E-C45D92C40D71}" type="presParOf" srcId="{E28F1D9A-FEC0-4DEF-B184-49AAA3FE9F78}" destId="{A6C6E66E-8C1F-4D20-A5BA-ED1C872CA1A0}" srcOrd="0" destOrd="0" presId="urn:microsoft.com/office/officeart/2008/layout/HorizontalMultiLevelHierarchy"/>
    <dgm:cxn modelId="{9854786D-C7D4-4CEE-BFE8-0560E6CFFAEC}" type="presParOf" srcId="{E28F1D9A-FEC0-4DEF-B184-49AAA3FE9F78}" destId="{07B79AB2-A4EF-4D63-8C6D-57A1240C20DC}" srcOrd="1" destOrd="0" presId="urn:microsoft.com/office/officeart/2008/layout/HorizontalMultiLevelHierarchy"/>
    <dgm:cxn modelId="{24D5CDC5-72B0-4C14-9206-378C1C2C3F6D}" type="presParOf" srcId="{FAB6FC2F-D612-41A3-BF38-AD3C1170491D}" destId="{C3C6042A-292B-42CA-8321-BF1B8E3E093B}" srcOrd="6" destOrd="0" presId="urn:microsoft.com/office/officeart/2008/layout/HorizontalMultiLevelHierarchy"/>
    <dgm:cxn modelId="{095BDAF6-6AFD-4124-8A60-447CF351B502}" type="presParOf" srcId="{C3C6042A-292B-42CA-8321-BF1B8E3E093B}" destId="{AB70E5A4-DDB9-4EDB-A642-D66A8200CEFD}" srcOrd="0" destOrd="0" presId="urn:microsoft.com/office/officeart/2008/layout/HorizontalMultiLevelHierarchy"/>
    <dgm:cxn modelId="{44B38776-7FC0-4B8C-A73F-9D144CB5C117}" type="presParOf" srcId="{FAB6FC2F-D612-41A3-BF38-AD3C1170491D}" destId="{65D2001C-3363-4DEE-B48B-5839B569EBE0}" srcOrd="7" destOrd="0" presId="urn:microsoft.com/office/officeart/2008/layout/HorizontalMultiLevelHierarchy"/>
    <dgm:cxn modelId="{A751F8D8-B389-487A-AF7C-87F2393B104B}" type="presParOf" srcId="{65D2001C-3363-4DEE-B48B-5839B569EBE0}" destId="{C5767547-5B5F-4A9F-9B88-77139C789535}" srcOrd="0" destOrd="0" presId="urn:microsoft.com/office/officeart/2008/layout/HorizontalMultiLevelHierarchy"/>
    <dgm:cxn modelId="{68BC1A5A-3160-4751-A594-A364973C4316}" type="presParOf" srcId="{65D2001C-3363-4DEE-B48B-5839B569EBE0}" destId="{620EF91F-D86B-4109-B703-9AA110DDA9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7D1C9-AABE-4A4E-BF33-DFD68D9B737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C9E17-069E-44A9-934C-13DD99250310}">
      <dgm:prSet phldrT="[Текст]"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b="1" noProof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завдання</a:t>
          </a:r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8BE72-1FFF-455F-81E0-C3D4A14ADFE7}" type="parTrans" cxnId="{D43220E8-D3ED-4CED-AA06-863BC850F71D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AAD1E-E017-4252-93A9-404211B2D70A}" type="sibTrans" cxnId="{D43220E8-D3ED-4CED-AA06-863BC850F71D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C55F3-96B1-43E7-96C2-8454612E1FAA}">
      <dgm:prSet phldrT="[Текст]" custT="1"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sz="1600" b="1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Поліпшення якості обслуговування громадян</a:t>
          </a:r>
          <a:endParaRPr lang="uk-UA" sz="1600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31CFBC-F185-495B-A233-B1685DFBD999}" type="parTrans" cxnId="{546C5B5C-6F0C-42EE-9A8C-DB525EE660D4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F187DC-A6E9-4B30-A0D5-DD0810184FDB}" type="sibTrans" cxnId="{546C5B5C-6F0C-42EE-9A8C-DB525EE660D4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9E80DB-3BF9-4C30-9629-5503B39DA202}">
      <dgm:prSet custT="1"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sz="1600" b="1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Вдосконалення системи управління фінансовими ресурсами Пенсійного фонду</a:t>
          </a:r>
          <a:endParaRPr lang="uk-UA" sz="1600" b="1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C4C1F2-2CF5-4C9F-9740-1943F0FFD34D}" type="parTrans" cxnId="{EA5666BE-4626-4141-A2C0-6430966BE59D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CE364C-EB23-4262-A8CD-9404F84FD878}" type="sibTrans" cxnId="{EA5666BE-4626-4141-A2C0-6430966BE59D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922061-5A5C-4618-B960-481D5E65B792}">
      <dgm:prSet custT="1"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Максимальна автоматизація функціональних процесів,  технологічний розвиток інформаційних ресурсів</a:t>
          </a:r>
          <a:endParaRPr lang="uk-UA" sz="1600" b="1" noProof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26864E-3A65-48AB-91A9-6C5BB53A417F}" type="parTrans" cxnId="{A30F6AB7-7992-4F4D-A1AD-C9DDE44EC1FD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5DE0C7-4549-4620-88F5-3C5406194E7D}" type="sibTrans" cxnId="{A30F6AB7-7992-4F4D-A1AD-C9DDE44EC1FD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7436EE-C727-4CF9-9602-7C74BC5C41BB}">
      <dgm:prSet custT="1"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uk-UA" sz="1600" b="1" noProof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Оптимізація управління пенсійною системою</a:t>
          </a:r>
          <a:endParaRPr lang="uk-UA" sz="1600" b="1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1D41AA-C1D7-4B8B-9FE4-B7E593AB238C}" type="parTrans" cxnId="{A3B82DE4-B78A-491E-9306-5CD3B8332151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9B8CC1-BE7B-4D40-A985-728853DE986B}" type="sibTrans" cxnId="{A3B82DE4-B78A-491E-9306-5CD3B8332151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EA0776-B7FA-4EA5-AD5E-886EAD973290}">
      <dgm:prSet/>
      <dgm:spPr>
        <a:pattFill prst="pct90">
          <a:fgClr>
            <a:srgbClr val="008000"/>
          </a:fgClr>
          <a:bgClr>
            <a:schemeClr val="bg1"/>
          </a:bgClr>
        </a:patt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b="1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прозорості та відкритості діяльності органів Пенсійного фонду</a:t>
          </a:r>
          <a:endParaRPr lang="uk-UA" b="1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84AEEF-27BD-4BDC-B424-750641EC68C4}" type="parTrans" cxnId="{AB7E459E-CBC8-40C1-A6AE-09723CA0265A}">
      <dgm:prSet/>
      <dgm:spPr>
        <a:ln>
          <a:solidFill>
            <a:srgbClr val="008000"/>
          </a:solidFill>
        </a:ln>
      </dgm:spPr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948C7-3B05-42DD-8C4E-33F49D3E8582}" type="sibTrans" cxnId="{AB7E459E-CBC8-40C1-A6AE-09723CA0265A}">
      <dgm:prSet/>
      <dgm:spPr/>
      <dgm:t>
        <a:bodyPr/>
        <a:lstStyle/>
        <a:p>
          <a:endParaRPr lang="uk-UA" b="1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0E83F-8FBD-4EFE-A263-5AB785C3CDA3}" type="pres">
      <dgm:prSet presAssocID="{0467D1C9-AABE-4A4E-BF33-DFD68D9B73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879850-7B7E-4272-9A82-32B054E7468C}" type="pres">
      <dgm:prSet presAssocID="{5A8C9E17-069E-44A9-934C-13DD99250310}" presName="root1" presStyleCnt="0"/>
      <dgm:spPr/>
      <dgm:t>
        <a:bodyPr/>
        <a:lstStyle/>
        <a:p>
          <a:endParaRPr lang="ru-RU"/>
        </a:p>
      </dgm:t>
    </dgm:pt>
    <dgm:pt modelId="{960AA612-6D1B-4BA2-AF1C-D6B2F3E08E19}" type="pres">
      <dgm:prSet presAssocID="{5A8C9E17-069E-44A9-934C-13DD99250310}" presName="LevelOneTextNode" presStyleLbl="node0" presStyleIdx="0" presStyleCnt="1" custScaleX="123805" custScaleY="137954" custLinFactNeighborX="-19489" custLinFactNeighborY="1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6FC2F-D612-41A3-BF38-AD3C1170491D}" type="pres">
      <dgm:prSet presAssocID="{5A8C9E17-069E-44A9-934C-13DD99250310}" presName="level2hierChild" presStyleCnt="0"/>
      <dgm:spPr/>
      <dgm:t>
        <a:bodyPr/>
        <a:lstStyle/>
        <a:p>
          <a:endParaRPr lang="ru-RU"/>
        </a:p>
      </dgm:t>
    </dgm:pt>
    <dgm:pt modelId="{0F3793D8-C90B-42AE-95D4-A04A4C9056BE}" type="pres">
      <dgm:prSet presAssocID="{B431CFBC-F185-495B-A233-B1685DFBD999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015A457D-D913-4352-AAAD-F005A5F80C72}" type="pres">
      <dgm:prSet presAssocID="{B431CFBC-F185-495B-A233-B1685DFBD99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1643D07-D48A-4FCB-B6CB-A5458039B0B4}" type="pres">
      <dgm:prSet presAssocID="{AADC55F3-96B1-43E7-96C2-8454612E1FAA}" presName="root2" presStyleCnt="0"/>
      <dgm:spPr/>
      <dgm:t>
        <a:bodyPr/>
        <a:lstStyle/>
        <a:p>
          <a:endParaRPr lang="ru-RU"/>
        </a:p>
      </dgm:t>
    </dgm:pt>
    <dgm:pt modelId="{37667005-8736-4E43-B175-88051A4E2E32}" type="pres">
      <dgm:prSet presAssocID="{AADC55F3-96B1-43E7-96C2-8454612E1FAA}" presName="LevelTwoTextNode" presStyleLbl="node2" presStyleIdx="0" presStyleCnt="5" custScaleX="504327" custLinFactNeighborX="6344" custLinFactNeighborY="-557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B9467AB-FE44-4D82-A65D-CF5A1A08E281}" type="pres">
      <dgm:prSet presAssocID="{AADC55F3-96B1-43E7-96C2-8454612E1FAA}" presName="level3hierChild" presStyleCnt="0"/>
      <dgm:spPr/>
      <dgm:t>
        <a:bodyPr/>
        <a:lstStyle/>
        <a:p>
          <a:endParaRPr lang="ru-RU"/>
        </a:p>
      </dgm:t>
    </dgm:pt>
    <dgm:pt modelId="{C7103CCE-E87B-44E1-A141-A32473656AE6}" type="pres">
      <dgm:prSet presAssocID="{EDC4C1F2-2CF5-4C9F-9740-1943F0FFD34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F95C0DA1-B4CD-4420-91E8-DDFA0454B45D}" type="pres">
      <dgm:prSet presAssocID="{EDC4C1F2-2CF5-4C9F-9740-1943F0FFD34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D65D147-FADC-4AD0-A338-DFAE5E7699C3}" type="pres">
      <dgm:prSet presAssocID="{B99E80DB-3BF9-4C30-9629-5503B39DA202}" presName="root2" presStyleCnt="0"/>
      <dgm:spPr/>
      <dgm:t>
        <a:bodyPr/>
        <a:lstStyle/>
        <a:p>
          <a:endParaRPr lang="ru-RU"/>
        </a:p>
      </dgm:t>
    </dgm:pt>
    <dgm:pt modelId="{8895C1C9-49BB-4BBB-99A8-7C95A0ECE4B1}" type="pres">
      <dgm:prSet presAssocID="{B99E80DB-3BF9-4C30-9629-5503B39DA202}" presName="LevelTwoTextNode" presStyleLbl="node2" presStyleIdx="1" presStyleCnt="5" custScaleX="504327" custLinFactNeighborX="6344" custLinFactNeighborY="-261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1595C62-D2C7-424B-9037-7970EBFC1279}" type="pres">
      <dgm:prSet presAssocID="{B99E80DB-3BF9-4C30-9629-5503B39DA202}" presName="level3hierChild" presStyleCnt="0"/>
      <dgm:spPr/>
      <dgm:t>
        <a:bodyPr/>
        <a:lstStyle/>
        <a:p>
          <a:endParaRPr lang="ru-RU"/>
        </a:p>
      </dgm:t>
    </dgm:pt>
    <dgm:pt modelId="{CF82EC28-7EFC-4120-A7E4-F018A2E58F7C}" type="pres">
      <dgm:prSet presAssocID="{1226864E-3A65-48AB-91A9-6C5BB53A417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70FF41B2-8F10-48EA-A268-032D3925802E}" type="pres">
      <dgm:prSet presAssocID="{1226864E-3A65-48AB-91A9-6C5BB53A417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28F1D9A-FEC0-4DEF-B184-49AAA3FE9F78}" type="pres">
      <dgm:prSet presAssocID="{5C922061-5A5C-4618-B960-481D5E65B792}" presName="root2" presStyleCnt="0"/>
      <dgm:spPr/>
      <dgm:t>
        <a:bodyPr/>
        <a:lstStyle/>
        <a:p>
          <a:endParaRPr lang="ru-RU"/>
        </a:p>
      </dgm:t>
    </dgm:pt>
    <dgm:pt modelId="{A6C6E66E-8C1F-4D20-A5BA-ED1C872CA1A0}" type="pres">
      <dgm:prSet presAssocID="{5C922061-5A5C-4618-B960-481D5E65B792}" presName="LevelTwoTextNode" presStyleLbl="node2" presStyleIdx="2" presStyleCnt="5" custScaleX="504327" custLinFactNeighborX="6344" custLinFactNeighborY="35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7B79AB2-A4EF-4D63-8C6D-57A1240C20DC}" type="pres">
      <dgm:prSet presAssocID="{5C922061-5A5C-4618-B960-481D5E65B792}" presName="level3hierChild" presStyleCnt="0"/>
      <dgm:spPr/>
      <dgm:t>
        <a:bodyPr/>
        <a:lstStyle/>
        <a:p>
          <a:endParaRPr lang="ru-RU"/>
        </a:p>
      </dgm:t>
    </dgm:pt>
    <dgm:pt modelId="{EEBDAA66-FAC8-4C7C-B80F-3E8608B46605}" type="pres">
      <dgm:prSet presAssocID="{DB1D41AA-C1D7-4B8B-9FE4-B7E593AB238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797A5898-76F0-4C2E-9A54-49EFBB9BACA9}" type="pres">
      <dgm:prSet presAssocID="{DB1D41AA-C1D7-4B8B-9FE4-B7E593AB238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12F5AD8-723F-423C-B62E-3C7C79518309}" type="pres">
      <dgm:prSet presAssocID="{547436EE-C727-4CF9-9602-7C74BC5C41BB}" presName="root2" presStyleCnt="0"/>
      <dgm:spPr/>
      <dgm:t>
        <a:bodyPr/>
        <a:lstStyle/>
        <a:p>
          <a:endParaRPr lang="ru-RU"/>
        </a:p>
      </dgm:t>
    </dgm:pt>
    <dgm:pt modelId="{69BC3C7F-737B-49FE-B59E-B985FD4869EF}" type="pres">
      <dgm:prSet presAssocID="{547436EE-C727-4CF9-9602-7C74BC5C41BB}" presName="LevelTwoTextNode" presStyleLbl="node2" presStyleIdx="3" presStyleCnt="5" custScaleX="504327" custLinFactNeighborX="6344" custLinFactNeighborY="3328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32FA1A3-15CD-422B-9FFF-89C10B12FD15}" type="pres">
      <dgm:prSet presAssocID="{547436EE-C727-4CF9-9602-7C74BC5C41BB}" presName="level3hierChild" presStyleCnt="0"/>
      <dgm:spPr/>
      <dgm:t>
        <a:bodyPr/>
        <a:lstStyle/>
        <a:p>
          <a:endParaRPr lang="ru-RU"/>
        </a:p>
      </dgm:t>
    </dgm:pt>
    <dgm:pt modelId="{2358C500-DA0D-4018-92B2-B1084D72538C}" type="pres">
      <dgm:prSet presAssocID="{7884AEEF-27BD-4BDC-B424-750641EC68C4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5DDBB022-E79C-4FF4-A487-87904E97921F}" type="pres">
      <dgm:prSet presAssocID="{7884AEEF-27BD-4BDC-B424-750641EC68C4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9B40206-9FC5-42EA-A18A-320A847F5202}" type="pres">
      <dgm:prSet presAssocID="{41EA0776-B7FA-4EA5-AD5E-886EAD973290}" presName="root2" presStyleCnt="0"/>
      <dgm:spPr/>
      <dgm:t>
        <a:bodyPr/>
        <a:lstStyle/>
        <a:p>
          <a:endParaRPr lang="ru-RU"/>
        </a:p>
      </dgm:t>
    </dgm:pt>
    <dgm:pt modelId="{9EA7C1BC-5119-4A10-B3A2-1857F0930B04}" type="pres">
      <dgm:prSet presAssocID="{41EA0776-B7FA-4EA5-AD5E-886EAD973290}" presName="LevelTwoTextNode" presStyleLbl="node2" presStyleIdx="4" presStyleCnt="5" custScaleX="504327" custLinFactNeighborX="6344" custLinFactNeighborY="6297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333F83E-CA50-4DD1-87F5-869905169CBA}" type="pres">
      <dgm:prSet presAssocID="{41EA0776-B7FA-4EA5-AD5E-886EAD973290}" presName="level3hierChild" presStyleCnt="0"/>
      <dgm:spPr/>
      <dgm:t>
        <a:bodyPr/>
        <a:lstStyle/>
        <a:p>
          <a:endParaRPr lang="ru-RU"/>
        </a:p>
      </dgm:t>
    </dgm:pt>
  </dgm:ptLst>
  <dgm:cxnLst>
    <dgm:cxn modelId="{AB7E459E-CBC8-40C1-A6AE-09723CA0265A}" srcId="{5A8C9E17-069E-44A9-934C-13DD99250310}" destId="{41EA0776-B7FA-4EA5-AD5E-886EAD973290}" srcOrd="4" destOrd="0" parTransId="{7884AEEF-27BD-4BDC-B424-750641EC68C4}" sibTransId="{A40948C7-3B05-42DD-8C4E-33F49D3E8582}"/>
    <dgm:cxn modelId="{C020CAF8-65A7-4B57-81A3-F729DDC110B4}" type="presOf" srcId="{DB1D41AA-C1D7-4B8B-9FE4-B7E593AB238C}" destId="{797A5898-76F0-4C2E-9A54-49EFBB9BACA9}" srcOrd="1" destOrd="0" presId="urn:microsoft.com/office/officeart/2008/layout/HorizontalMultiLevelHierarchy"/>
    <dgm:cxn modelId="{F73F2A9E-9B01-47C0-A59D-BD2634147B9C}" type="presOf" srcId="{1226864E-3A65-48AB-91A9-6C5BB53A417F}" destId="{CF82EC28-7EFC-4120-A7E4-F018A2E58F7C}" srcOrd="0" destOrd="0" presId="urn:microsoft.com/office/officeart/2008/layout/HorizontalMultiLevelHierarchy"/>
    <dgm:cxn modelId="{8B75ABD9-FA5F-40D3-B694-A9A99EA0B577}" type="presOf" srcId="{1226864E-3A65-48AB-91A9-6C5BB53A417F}" destId="{70FF41B2-8F10-48EA-A268-032D3925802E}" srcOrd="1" destOrd="0" presId="urn:microsoft.com/office/officeart/2008/layout/HorizontalMultiLevelHierarchy"/>
    <dgm:cxn modelId="{BC770C11-4891-4D84-B276-AAD278223BC7}" type="presOf" srcId="{547436EE-C727-4CF9-9602-7C74BC5C41BB}" destId="{69BC3C7F-737B-49FE-B59E-B985FD4869EF}" srcOrd="0" destOrd="0" presId="urn:microsoft.com/office/officeart/2008/layout/HorizontalMultiLevelHierarchy"/>
    <dgm:cxn modelId="{2F38102F-705A-4BCD-8A02-1DB2872B908C}" type="presOf" srcId="{7884AEEF-27BD-4BDC-B424-750641EC68C4}" destId="{5DDBB022-E79C-4FF4-A487-87904E97921F}" srcOrd="1" destOrd="0" presId="urn:microsoft.com/office/officeart/2008/layout/HorizontalMultiLevelHierarchy"/>
    <dgm:cxn modelId="{EA5666BE-4626-4141-A2C0-6430966BE59D}" srcId="{5A8C9E17-069E-44A9-934C-13DD99250310}" destId="{B99E80DB-3BF9-4C30-9629-5503B39DA202}" srcOrd="1" destOrd="0" parTransId="{EDC4C1F2-2CF5-4C9F-9740-1943F0FFD34D}" sibTransId="{08CE364C-EB23-4262-A8CD-9404F84FD878}"/>
    <dgm:cxn modelId="{9079A5BB-19FE-4918-8465-EEAE8D193C2A}" type="presOf" srcId="{7884AEEF-27BD-4BDC-B424-750641EC68C4}" destId="{2358C500-DA0D-4018-92B2-B1084D72538C}" srcOrd="0" destOrd="0" presId="urn:microsoft.com/office/officeart/2008/layout/HorizontalMultiLevelHierarchy"/>
    <dgm:cxn modelId="{A3B82DE4-B78A-491E-9306-5CD3B8332151}" srcId="{5A8C9E17-069E-44A9-934C-13DD99250310}" destId="{547436EE-C727-4CF9-9602-7C74BC5C41BB}" srcOrd="3" destOrd="0" parTransId="{DB1D41AA-C1D7-4B8B-9FE4-B7E593AB238C}" sibTransId="{599B8CC1-BE7B-4D40-A985-728853DE986B}"/>
    <dgm:cxn modelId="{F992EC87-F190-458B-B4BD-789FC3C107E3}" type="presOf" srcId="{EDC4C1F2-2CF5-4C9F-9740-1943F0FFD34D}" destId="{F95C0DA1-B4CD-4420-91E8-DDFA0454B45D}" srcOrd="1" destOrd="0" presId="urn:microsoft.com/office/officeart/2008/layout/HorizontalMultiLevelHierarchy"/>
    <dgm:cxn modelId="{BE84EC32-EF9E-4845-8D9D-11B3818F8288}" type="presOf" srcId="{DB1D41AA-C1D7-4B8B-9FE4-B7E593AB238C}" destId="{EEBDAA66-FAC8-4C7C-B80F-3E8608B46605}" srcOrd="0" destOrd="0" presId="urn:microsoft.com/office/officeart/2008/layout/HorizontalMultiLevelHierarchy"/>
    <dgm:cxn modelId="{8A91FE38-6E3A-46E1-B3F8-BAF4E6511FF0}" type="presOf" srcId="{41EA0776-B7FA-4EA5-AD5E-886EAD973290}" destId="{9EA7C1BC-5119-4A10-B3A2-1857F0930B04}" srcOrd="0" destOrd="0" presId="urn:microsoft.com/office/officeart/2008/layout/HorizontalMultiLevelHierarchy"/>
    <dgm:cxn modelId="{B86A47BF-79FD-414C-872F-2C1611C4E9F5}" type="presOf" srcId="{0467D1C9-AABE-4A4E-BF33-DFD68D9B737B}" destId="{1C90E83F-8FBD-4EFE-A263-5AB785C3CDA3}" srcOrd="0" destOrd="0" presId="urn:microsoft.com/office/officeart/2008/layout/HorizontalMultiLevelHierarchy"/>
    <dgm:cxn modelId="{8D985900-E103-48F7-88A7-1A739DB66F93}" type="presOf" srcId="{B431CFBC-F185-495B-A233-B1685DFBD999}" destId="{015A457D-D913-4352-AAAD-F005A5F80C72}" srcOrd="1" destOrd="0" presId="urn:microsoft.com/office/officeart/2008/layout/HorizontalMultiLevelHierarchy"/>
    <dgm:cxn modelId="{25C19F84-F668-4972-B84D-E303F9658513}" type="presOf" srcId="{5A8C9E17-069E-44A9-934C-13DD99250310}" destId="{960AA612-6D1B-4BA2-AF1C-D6B2F3E08E19}" srcOrd="0" destOrd="0" presId="urn:microsoft.com/office/officeart/2008/layout/HorizontalMultiLevelHierarchy"/>
    <dgm:cxn modelId="{B5BCAF36-F2FC-4B60-AEE5-3AF047C7068A}" type="presOf" srcId="{AADC55F3-96B1-43E7-96C2-8454612E1FAA}" destId="{37667005-8736-4E43-B175-88051A4E2E32}" srcOrd="0" destOrd="0" presId="urn:microsoft.com/office/officeart/2008/layout/HorizontalMultiLevelHierarchy"/>
    <dgm:cxn modelId="{A30F6AB7-7992-4F4D-A1AD-C9DDE44EC1FD}" srcId="{5A8C9E17-069E-44A9-934C-13DD99250310}" destId="{5C922061-5A5C-4618-B960-481D5E65B792}" srcOrd="2" destOrd="0" parTransId="{1226864E-3A65-48AB-91A9-6C5BB53A417F}" sibTransId="{E25DE0C7-4549-4620-88F5-3C5406194E7D}"/>
    <dgm:cxn modelId="{546C5B5C-6F0C-42EE-9A8C-DB525EE660D4}" srcId="{5A8C9E17-069E-44A9-934C-13DD99250310}" destId="{AADC55F3-96B1-43E7-96C2-8454612E1FAA}" srcOrd="0" destOrd="0" parTransId="{B431CFBC-F185-495B-A233-B1685DFBD999}" sibTransId="{B4F187DC-A6E9-4B30-A0D5-DD0810184FDB}"/>
    <dgm:cxn modelId="{0108457A-8FA7-4CE6-A7A5-879631486B15}" type="presOf" srcId="{B99E80DB-3BF9-4C30-9629-5503B39DA202}" destId="{8895C1C9-49BB-4BBB-99A8-7C95A0ECE4B1}" srcOrd="0" destOrd="0" presId="urn:microsoft.com/office/officeart/2008/layout/HorizontalMultiLevelHierarchy"/>
    <dgm:cxn modelId="{BF60DC27-45F9-4C7A-BB45-2B3D66BE0FC7}" type="presOf" srcId="{5C922061-5A5C-4618-B960-481D5E65B792}" destId="{A6C6E66E-8C1F-4D20-A5BA-ED1C872CA1A0}" srcOrd="0" destOrd="0" presId="urn:microsoft.com/office/officeart/2008/layout/HorizontalMultiLevelHierarchy"/>
    <dgm:cxn modelId="{D43220E8-D3ED-4CED-AA06-863BC850F71D}" srcId="{0467D1C9-AABE-4A4E-BF33-DFD68D9B737B}" destId="{5A8C9E17-069E-44A9-934C-13DD99250310}" srcOrd="0" destOrd="0" parTransId="{1C48BE72-1FFF-455F-81E0-C3D4A14ADFE7}" sibTransId="{775AAD1E-E017-4252-93A9-404211B2D70A}"/>
    <dgm:cxn modelId="{79C975C3-3328-46C7-9549-BD9D56631147}" type="presOf" srcId="{EDC4C1F2-2CF5-4C9F-9740-1943F0FFD34D}" destId="{C7103CCE-E87B-44E1-A141-A32473656AE6}" srcOrd="0" destOrd="0" presId="urn:microsoft.com/office/officeart/2008/layout/HorizontalMultiLevelHierarchy"/>
    <dgm:cxn modelId="{078A4149-C3F8-457B-BF64-3381A3342F49}" type="presOf" srcId="{B431CFBC-F185-495B-A233-B1685DFBD999}" destId="{0F3793D8-C90B-42AE-95D4-A04A4C9056BE}" srcOrd="0" destOrd="0" presId="urn:microsoft.com/office/officeart/2008/layout/HorizontalMultiLevelHierarchy"/>
    <dgm:cxn modelId="{099D49C0-064D-4CA2-AF83-C5E9FB6F58D8}" type="presParOf" srcId="{1C90E83F-8FBD-4EFE-A263-5AB785C3CDA3}" destId="{CC879850-7B7E-4272-9A82-32B054E7468C}" srcOrd="0" destOrd="0" presId="urn:microsoft.com/office/officeart/2008/layout/HorizontalMultiLevelHierarchy"/>
    <dgm:cxn modelId="{84F92A32-292D-4435-8B39-D857E655ECF0}" type="presParOf" srcId="{CC879850-7B7E-4272-9A82-32B054E7468C}" destId="{960AA612-6D1B-4BA2-AF1C-D6B2F3E08E19}" srcOrd="0" destOrd="0" presId="urn:microsoft.com/office/officeart/2008/layout/HorizontalMultiLevelHierarchy"/>
    <dgm:cxn modelId="{719984AE-883E-47FD-915F-811EFFAA90E4}" type="presParOf" srcId="{CC879850-7B7E-4272-9A82-32B054E7468C}" destId="{FAB6FC2F-D612-41A3-BF38-AD3C1170491D}" srcOrd="1" destOrd="0" presId="urn:microsoft.com/office/officeart/2008/layout/HorizontalMultiLevelHierarchy"/>
    <dgm:cxn modelId="{39FF7C74-AC37-4DD4-A6A5-5D9D36E60BA3}" type="presParOf" srcId="{FAB6FC2F-D612-41A3-BF38-AD3C1170491D}" destId="{0F3793D8-C90B-42AE-95D4-A04A4C9056BE}" srcOrd="0" destOrd="0" presId="urn:microsoft.com/office/officeart/2008/layout/HorizontalMultiLevelHierarchy"/>
    <dgm:cxn modelId="{EA337A98-1B23-474D-8076-02AB6D217023}" type="presParOf" srcId="{0F3793D8-C90B-42AE-95D4-A04A4C9056BE}" destId="{015A457D-D913-4352-AAAD-F005A5F80C72}" srcOrd="0" destOrd="0" presId="urn:microsoft.com/office/officeart/2008/layout/HorizontalMultiLevelHierarchy"/>
    <dgm:cxn modelId="{7621F2E2-63A9-45CD-9169-F039FA386C67}" type="presParOf" srcId="{FAB6FC2F-D612-41A3-BF38-AD3C1170491D}" destId="{71643D07-D48A-4FCB-B6CB-A5458039B0B4}" srcOrd="1" destOrd="0" presId="urn:microsoft.com/office/officeart/2008/layout/HorizontalMultiLevelHierarchy"/>
    <dgm:cxn modelId="{6391CA02-0C50-46BC-9827-DD108064124D}" type="presParOf" srcId="{71643D07-D48A-4FCB-B6CB-A5458039B0B4}" destId="{37667005-8736-4E43-B175-88051A4E2E32}" srcOrd="0" destOrd="0" presId="urn:microsoft.com/office/officeart/2008/layout/HorizontalMultiLevelHierarchy"/>
    <dgm:cxn modelId="{FD0CCB5B-C745-4B3E-863A-7D540F168CC5}" type="presParOf" srcId="{71643D07-D48A-4FCB-B6CB-A5458039B0B4}" destId="{7B9467AB-FE44-4D82-A65D-CF5A1A08E281}" srcOrd="1" destOrd="0" presId="urn:microsoft.com/office/officeart/2008/layout/HorizontalMultiLevelHierarchy"/>
    <dgm:cxn modelId="{6926D21C-92D0-4DF1-B677-C7DE0372C980}" type="presParOf" srcId="{FAB6FC2F-D612-41A3-BF38-AD3C1170491D}" destId="{C7103CCE-E87B-44E1-A141-A32473656AE6}" srcOrd="2" destOrd="0" presId="urn:microsoft.com/office/officeart/2008/layout/HorizontalMultiLevelHierarchy"/>
    <dgm:cxn modelId="{89FF5AAD-3127-4C18-8B8D-C5F91E4CF7B9}" type="presParOf" srcId="{C7103CCE-E87B-44E1-A141-A32473656AE6}" destId="{F95C0DA1-B4CD-4420-91E8-DDFA0454B45D}" srcOrd="0" destOrd="0" presId="urn:microsoft.com/office/officeart/2008/layout/HorizontalMultiLevelHierarchy"/>
    <dgm:cxn modelId="{F6C73F97-B22D-4D52-A7D9-8A07F4E40416}" type="presParOf" srcId="{FAB6FC2F-D612-41A3-BF38-AD3C1170491D}" destId="{1D65D147-FADC-4AD0-A338-DFAE5E7699C3}" srcOrd="3" destOrd="0" presId="urn:microsoft.com/office/officeart/2008/layout/HorizontalMultiLevelHierarchy"/>
    <dgm:cxn modelId="{3A5473B8-E3C1-4988-9451-3C4AD09E2605}" type="presParOf" srcId="{1D65D147-FADC-4AD0-A338-DFAE5E7699C3}" destId="{8895C1C9-49BB-4BBB-99A8-7C95A0ECE4B1}" srcOrd="0" destOrd="0" presId="urn:microsoft.com/office/officeart/2008/layout/HorizontalMultiLevelHierarchy"/>
    <dgm:cxn modelId="{DC497334-9D75-46A9-BBFC-BBFFD1440E43}" type="presParOf" srcId="{1D65D147-FADC-4AD0-A338-DFAE5E7699C3}" destId="{71595C62-D2C7-424B-9037-7970EBFC1279}" srcOrd="1" destOrd="0" presId="urn:microsoft.com/office/officeart/2008/layout/HorizontalMultiLevelHierarchy"/>
    <dgm:cxn modelId="{C30BD267-7D46-4018-962F-CCF857CB2C83}" type="presParOf" srcId="{FAB6FC2F-D612-41A3-BF38-AD3C1170491D}" destId="{CF82EC28-7EFC-4120-A7E4-F018A2E58F7C}" srcOrd="4" destOrd="0" presId="urn:microsoft.com/office/officeart/2008/layout/HorizontalMultiLevelHierarchy"/>
    <dgm:cxn modelId="{7228B034-6062-4C78-B950-A1993CB37945}" type="presParOf" srcId="{CF82EC28-7EFC-4120-A7E4-F018A2E58F7C}" destId="{70FF41B2-8F10-48EA-A268-032D3925802E}" srcOrd="0" destOrd="0" presId="urn:microsoft.com/office/officeart/2008/layout/HorizontalMultiLevelHierarchy"/>
    <dgm:cxn modelId="{9E3709B6-2843-4791-A56D-525F4ED5A249}" type="presParOf" srcId="{FAB6FC2F-D612-41A3-BF38-AD3C1170491D}" destId="{E28F1D9A-FEC0-4DEF-B184-49AAA3FE9F78}" srcOrd="5" destOrd="0" presId="urn:microsoft.com/office/officeart/2008/layout/HorizontalMultiLevelHierarchy"/>
    <dgm:cxn modelId="{3B9A9E67-041F-4D75-BA2D-A35900C266A0}" type="presParOf" srcId="{E28F1D9A-FEC0-4DEF-B184-49AAA3FE9F78}" destId="{A6C6E66E-8C1F-4D20-A5BA-ED1C872CA1A0}" srcOrd="0" destOrd="0" presId="urn:microsoft.com/office/officeart/2008/layout/HorizontalMultiLevelHierarchy"/>
    <dgm:cxn modelId="{69122109-C790-42DF-954D-CDA415F1844F}" type="presParOf" srcId="{E28F1D9A-FEC0-4DEF-B184-49AAA3FE9F78}" destId="{07B79AB2-A4EF-4D63-8C6D-57A1240C20DC}" srcOrd="1" destOrd="0" presId="urn:microsoft.com/office/officeart/2008/layout/HorizontalMultiLevelHierarchy"/>
    <dgm:cxn modelId="{321ADB5B-17D1-40BA-B7DD-FF7B46C65360}" type="presParOf" srcId="{FAB6FC2F-D612-41A3-BF38-AD3C1170491D}" destId="{EEBDAA66-FAC8-4C7C-B80F-3E8608B46605}" srcOrd="6" destOrd="0" presId="urn:microsoft.com/office/officeart/2008/layout/HorizontalMultiLevelHierarchy"/>
    <dgm:cxn modelId="{20FC3204-6136-486D-9DD7-D3E93A7C3C6C}" type="presParOf" srcId="{EEBDAA66-FAC8-4C7C-B80F-3E8608B46605}" destId="{797A5898-76F0-4C2E-9A54-49EFBB9BACA9}" srcOrd="0" destOrd="0" presId="urn:microsoft.com/office/officeart/2008/layout/HorizontalMultiLevelHierarchy"/>
    <dgm:cxn modelId="{2E0EE498-9DC2-4891-A769-15517B236117}" type="presParOf" srcId="{FAB6FC2F-D612-41A3-BF38-AD3C1170491D}" destId="{412F5AD8-723F-423C-B62E-3C7C79518309}" srcOrd="7" destOrd="0" presId="urn:microsoft.com/office/officeart/2008/layout/HorizontalMultiLevelHierarchy"/>
    <dgm:cxn modelId="{B917EB3B-2C62-4E2C-BFD4-ED9EF4AB3A93}" type="presParOf" srcId="{412F5AD8-723F-423C-B62E-3C7C79518309}" destId="{69BC3C7F-737B-49FE-B59E-B985FD4869EF}" srcOrd="0" destOrd="0" presId="urn:microsoft.com/office/officeart/2008/layout/HorizontalMultiLevelHierarchy"/>
    <dgm:cxn modelId="{490C808C-8746-45E4-AEB6-72DB4D2BDBF6}" type="presParOf" srcId="{412F5AD8-723F-423C-B62E-3C7C79518309}" destId="{E32FA1A3-15CD-422B-9FFF-89C10B12FD15}" srcOrd="1" destOrd="0" presId="urn:microsoft.com/office/officeart/2008/layout/HorizontalMultiLevelHierarchy"/>
    <dgm:cxn modelId="{1C84A1A4-3097-4E00-94FA-7F4DB9A91C1D}" type="presParOf" srcId="{FAB6FC2F-D612-41A3-BF38-AD3C1170491D}" destId="{2358C500-DA0D-4018-92B2-B1084D72538C}" srcOrd="8" destOrd="0" presId="urn:microsoft.com/office/officeart/2008/layout/HorizontalMultiLevelHierarchy"/>
    <dgm:cxn modelId="{676B912E-8F59-4CA7-9C2E-CC470BCA98C3}" type="presParOf" srcId="{2358C500-DA0D-4018-92B2-B1084D72538C}" destId="{5DDBB022-E79C-4FF4-A487-87904E97921F}" srcOrd="0" destOrd="0" presId="urn:microsoft.com/office/officeart/2008/layout/HorizontalMultiLevelHierarchy"/>
    <dgm:cxn modelId="{714CCFA6-8C2B-4021-843C-8D02B1FF3855}" type="presParOf" srcId="{FAB6FC2F-D612-41A3-BF38-AD3C1170491D}" destId="{A9B40206-9FC5-42EA-A18A-320A847F5202}" srcOrd="9" destOrd="0" presId="urn:microsoft.com/office/officeart/2008/layout/HorizontalMultiLevelHierarchy"/>
    <dgm:cxn modelId="{C93BE111-3002-431E-8695-66F3BE6496E4}" type="presParOf" srcId="{A9B40206-9FC5-42EA-A18A-320A847F5202}" destId="{9EA7C1BC-5119-4A10-B3A2-1857F0930B04}" srcOrd="0" destOrd="0" presId="urn:microsoft.com/office/officeart/2008/layout/HorizontalMultiLevelHierarchy"/>
    <dgm:cxn modelId="{32F20F7A-1BBB-41D3-9330-B0D10A7B56E7}" type="presParOf" srcId="{A9B40206-9FC5-42EA-A18A-320A847F5202}" destId="{2333F83E-CA50-4DD1-87F5-869905169CB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EDF20-3CDA-4BD6-8035-2B75ED524633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709BCF-B242-4EEF-A8B9-0021C25CB918}">
      <dgm:prSet phldrT="[Текст]" custT="1"/>
      <dgm:spPr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</dgm:spPr>
      <dgm:t>
        <a:bodyPr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Створення єдиної централізованої системи управління та 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фінансового аналізу і контролю</a:t>
          </a:r>
          <a:endParaRPr lang="uk-UA" sz="20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329EFB-3DC2-405A-AF84-31BFE3F97478}" type="parTrans" cxnId="{E0BC3EED-9202-4814-9424-3D8334206250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1CFD65-06DE-4582-9AAA-8F6EC69A6957}" type="sibTrans" cxnId="{E0BC3EED-9202-4814-9424-3D8334206250}">
      <dgm:prSet/>
      <dgm:spPr>
        <a:ln>
          <a:solidFill>
            <a:srgbClr val="006600"/>
          </a:solidFill>
        </a:ln>
      </dgm:spPr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937C1B-7F22-40D1-A2F8-0E7F2F87997B}">
      <dgm:prSet phldrT="[Текст]" custT="1"/>
      <dgm:spPr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</dgm:spPr>
      <dgm:t>
        <a:bodyPr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Створення автоматизованої системи внутрішнього 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документообігу</a:t>
          </a:r>
          <a:endParaRPr lang="uk-UA" sz="20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A3F052-FDDE-4AB8-88AB-E9907703C02C}" type="parTrans" cxnId="{2240E81B-416E-49AF-933C-55850934DCE4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CF595A-1ADC-43ED-A657-457839E2E5E5}" type="sibTrans" cxnId="{2240E81B-416E-49AF-933C-55850934DCE4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B757E-D63F-42CB-9D64-F4DF1FCBC95E}">
      <dgm:prSet phldrT="[Текст]" custT="1"/>
      <dgm:spPr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</dgm:spPr>
      <dgm:t>
        <a:bodyPr/>
        <a:lstStyle/>
        <a:p>
          <a:pPr algn="ctr"/>
          <a:r>
            <a:rPr lang="uk-UA" sz="2000" b="1" noProof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Оцифрування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архіву пенсійних справ</a:t>
          </a:r>
          <a:endParaRPr lang="uk-UA" sz="20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99FD13-1B45-4BC7-92BB-5D1DF9306EC8}" type="parTrans" cxnId="{F952F666-04C4-4895-A2C9-73A50D753B99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9190FE-BAF7-4D07-B7A2-6D9617794A3B}" type="sibTrans" cxnId="{F952F666-04C4-4895-A2C9-73A50D753B99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2243C4-1D8A-4AC1-A2B8-8AB8DA88A216}">
      <dgm:prSet phldrT="[Текст]" custT="1"/>
      <dgm:spPr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</dgm:spPr>
      <dgm:t>
        <a:bodyPr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Перехід на електронний документообіг під час виплати 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пенсій</a:t>
          </a:r>
          <a:endParaRPr lang="uk-UA" sz="20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BBF038-D2CC-473A-8B19-7790D99EDA37}" type="parTrans" cxnId="{A173A046-738A-4F62-8D55-782235803FC5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1939B-DEF1-4650-BD32-B35F35FCDD86}" type="sibTrans" cxnId="{A173A046-738A-4F62-8D55-782235803FC5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6A1160-7243-46A8-9FFF-B0FEFF28A72A}">
      <dgm:prSet phldrT="[Текст]" custT="1"/>
      <dgm:spPr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</dgm:spPr>
      <dgm:t>
        <a:bodyPr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Впровадження 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централізованої технології </a:t>
          </a:r>
          <a:r>
            <a:rPr lang="uk-UA" sz="2000" b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призначення та виплати пенсій</a:t>
          </a:r>
          <a:endParaRPr lang="uk-UA" sz="2000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18EA4-1760-4B86-8305-898585D53DA3}" type="parTrans" cxnId="{CEDE9207-335C-4518-B154-A3E8F0D9B641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BF1ADF-0EBE-4DEB-BD47-679E91569A0D}" type="sibTrans" cxnId="{CEDE9207-335C-4518-B154-A3E8F0D9B641}">
      <dgm:prSet/>
      <dgm:spPr/>
      <dgm:t>
        <a:bodyPr/>
        <a:lstStyle/>
        <a:p>
          <a:pPr algn="ctr"/>
          <a:endParaRPr lang="uk-UA" b="1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C0002D-6AF7-4DC2-83E0-217F49B7DE08}" type="pres">
      <dgm:prSet presAssocID="{A66EDF20-3CDA-4BD6-8035-2B75ED5246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F57A8FE-81B9-4725-BE14-9146072E3F81}" type="pres">
      <dgm:prSet presAssocID="{A66EDF20-3CDA-4BD6-8035-2B75ED524633}" presName="Name1" presStyleCnt="0"/>
      <dgm:spPr/>
    </dgm:pt>
    <dgm:pt modelId="{09B680C0-4B91-458F-9011-7BB3C23B3E7C}" type="pres">
      <dgm:prSet presAssocID="{A66EDF20-3CDA-4BD6-8035-2B75ED524633}" presName="cycle" presStyleCnt="0"/>
      <dgm:spPr/>
    </dgm:pt>
    <dgm:pt modelId="{237BF01B-9049-4CB2-B9DE-01494CE03C25}" type="pres">
      <dgm:prSet presAssocID="{A66EDF20-3CDA-4BD6-8035-2B75ED524633}" presName="srcNode" presStyleLbl="node1" presStyleIdx="0" presStyleCnt="5"/>
      <dgm:spPr/>
    </dgm:pt>
    <dgm:pt modelId="{2BCACC05-E2E3-44B1-BCF3-92C971E7389B}" type="pres">
      <dgm:prSet presAssocID="{A66EDF20-3CDA-4BD6-8035-2B75ED524633}" presName="conn" presStyleLbl="parChTrans1D2" presStyleIdx="0" presStyleCnt="1"/>
      <dgm:spPr/>
      <dgm:t>
        <a:bodyPr/>
        <a:lstStyle/>
        <a:p>
          <a:endParaRPr lang="ru-RU"/>
        </a:p>
      </dgm:t>
    </dgm:pt>
    <dgm:pt modelId="{9885558C-DA00-41E4-9565-6DCD49F394BA}" type="pres">
      <dgm:prSet presAssocID="{A66EDF20-3CDA-4BD6-8035-2B75ED524633}" presName="extraNode" presStyleLbl="node1" presStyleIdx="0" presStyleCnt="5"/>
      <dgm:spPr/>
    </dgm:pt>
    <dgm:pt modelId="{0B204789-1101-4C4B-8C97-8D9C2A4E2862}" type="pres">
      <dgm:prSet presAssocID="{A66EDF20-3CDA-4BD6-8035-2B75ED524633}" presName="dstNode" presStyleLbl="node1" presStyleIdx="0" presStyleCnt="5"/>
      <dgm:spPr/>
    </dgm:pt>
    <dgm:pt modelId="{644F7CA2-A943-4EF2-836D-E012A7699033}" type="pres">
      <dgm:prSet presAssocID="{A0709BCF-B242-4EEF-A8B9-0021C25CB91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DCB4D-7D7B-4C4F-BCBC-F88ACF00B652}" type="pres">
      <dgm:prSet presAssocID="{A0709BCF-B242-4EEF-A8B9-0021C25CB918}" presName="accent_1" presStyleCnt="0"/>
      <dgm:spPr/>
    </dgm:pt>
    <dgm:pt modelId="{D3D87BE1-E726-444E-86C0-128279DF0B34}" type="pres">
      <dgm:prSet presAssocID="{A0709BCF-B242-4EEF-A8B9-0021C25CB918}" presName="accentRepeatNode" presStyleLbl="solidFgAcc1" presStyleIdx="0" presStyleCnt="5" custLinFactNeighborX="1174" custLinFactNeighborY="4118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endParaRPr lang="ru-RU"/>
        </a:p>
      </dgm:t>
    </dgm:pt>
    <dgm:pt modelId="{13472E29-F949-4A85-8830-3166970F778D}" type="pres">
      <dgm:prSet presAssocID="{DD6A1160-7243-46A8-9FFF-B0FEFF28A72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E5B27-8E87-4ACF-92AB-BFCAD7787D98}" type="pres">
      <dgm:prSet presAssocID="{DD6A1160-7243-46A8-9FFF-B0FEFF28A72A}" presName="accent_2" presStyleCnt="0"/>
      <dgm:spPr/>
    </dgm:pt>
    <dgm:pt modelId="{31560435-A0B7-4383-8586-F26DB0231363}" type="pres">
      <dgm:prSet presAssocID="{DD6A1160-7243-46A8-9FFF-B0FEFF28A72A}" presName="accentRepeatNode" presStyleLbl="solidFgAcc1" presStyleIdx="1" presStyleCnt="5" custLinFactNeighborX="1174" custLinFactNeighborY="4118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endParaRPr lang="ru-RU"/>
        </a:p>
      </dgm:t>
    </dgm:pt>
    <dgm:pt modelId="{329349B8-4705-41DA-9695-9475EB1AC60A}" type="pres">
      <dgm:prSet presAssocID="{8E2243C4-1D8A-4AC1-A2B8-8AB8DA88A21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1767F-7E3B-4596-AA9D-CCBC4C0FAE33}" type="pres">
      <dgm:prSet presAssocID="{8E2243C4-1D8A-4AC1-A2B8-8AB8DA88A216}" presName="accent_3" presStyleCnt="0"/>
      <dgm:spPr/>
    </dgm:pt>
    <dgm:pt modelId="{BA740DEE-8F3F-4F4E-A10F-44AFCC751DB6}" type="pres">
      <dgm:prSet presAssocID="{8E2243C4-1D8A-4AC1-A2B8-8AB8DA88A216}" presName="accentRepeatNode" presStyleLbl="solidFgAcc1" presStyleIdx="2" presStyleCnt="5" custLinFactNeighborX="1174" custLinFactNeighborY="4118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endParaRPr lang="ru-RU"/>
        </a:p>
      </dgm:t>
    </dgm:pt>
    <dgm:pt modelId="{C6D290EC-0B90-448B-A340-09511D9E66C3}" type="pres">
      <dgm:prSet presAssocID="{21937C1B-7F22-40D1-A2F8-0E7F2F87997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02223-C915-488C-A819-1D3CE205D9B1}" type="pres">
      <dgm:prSet presAssocID="{21937C1B-7F22-40D1-A2F8-0E7F2F87997B}" presName="accent_4" presStyleCnt="0"/>
      <dgm:spPr/>
    </dgm:pt>
    <dgm:pt modelId="{B89E5A13-B613-47CE-B3A7-1036274262FE}" type="pres">
      <dgm:prSet presAssocID="{21937C1B-7F22-40D1-A2F8-0E7F2F87997B}" presName="accentRepeatNode" presStyleLbl="solidFgAcc1" presStyleIdx="3" presStyleCnt="5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endParaRPr lang="ru-RU"/>
        </a:p>
      </dgm:t>
    </dgm:pt>
    <dgm:pt modelId="{5344C8D0-E856-49B4-850D-043699EFEC41}" type="pres">
      <dgm:prSet presAssocID="{EE6B757E-D63F-42CB-9D64-F4DF1FCBC95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3F9E2-D110-4997-B724-20FA67067DAD}" type="pres">
      <dgm:prSet presAssocID="{EE6B757E-D63F-42CB-9D64-F4DF1FCBC95E}" presName="accent_5" presStyleCnt="0"/>
      <dgm:spPr/>
    </dgm:pt>
    <dgm:pt modelId="{25920795-C32A-4B47-B3AB-34E152002DAC}" type="pres">
      <dgm:prSet presAssocID="{EE6B757E-D63F-42CB-9D64-F4DF1FCBC95E}" presName="accentRepeatNode" presStyleLbl="solidFgAcc1" presStyleIdx="4" presStyleCnt="5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endParaRPr lang="ru-RU"/>
        </a:p>
      </dgm:t>
    </dgm:pt>
  </dgm:ptLst>
  <dgm:cxnLst>
    <dgm:cxn modelId="{CEDE9207-335C-4518-B154-A3E8F0D9B641}" srcId="{A66EDF20-3CDA-4BD6-8035-2B75ED524633}" destId="{DD6A1160-7243-46A8-9FFF-B0FEFF28A72A}" srcOrd="1" destOrd="0" parTransId="{42218EA4-1760-4B86-8305-898585D53DA3}" sibTransId="{C6BF1ADF-0EBE-4DEB-BD47-679E91569A0D}"/>
    <dgm:cxn modelId="{7E07A4F3-27F1-4DFB-8C4D-D8819B8C0146}" type="presOf" srcId="{21937C1B-7F22-40D1-A2F8-0E7F2F87997B}" destId="{C6D290EC-0B90-448B-A340-09511D9E66C3}" srcOrd="0" destOrd="0" presId="urn:microsoft.com/office/officeart/2008/layout/VerticalCurvedList"/>
    <dgm:cxn modelId="{F952F666-04C4-4895-A2C9-73A50D753B99}" srcId="{A66EDF20-3CDA-4BD6-8035-2B75ED524633}" destId="{EE6B757E-D63F-42CB-9D64-F4DF1FCBC95E}" srcOrd="4" destOrd="0" parTransId="{8399FD13-1B45-4BC7-92BB-5D1DF9306EC8}" sibTransId="{5E9190FE-BAF7-4D07-B7A2-6D9617794A3B}"/>
    <dgm:cxn modelId="{2215D0F6-B950-43DB-B850-EE9A44063D1F}" type="presOf" srcId="{A0709BCF-B242-4EEF-A8B9-0021C25CB918}" destId="{644F7CA2-A943-4EF2-836D-E012A7699033}" srcOrd="0" destOrd="0" presId="urn:microsoft.com/office/officeart/2008/layout/VerticalCurvedList"/>
    <dgm:cxn modelId="{3257A0EF-4FE3-464E-934E-86D81B17D46A}" type="presOf" srcId="{DD6A1160-7243-46A8-9FFF-B0FEFF28A72A}" destId="{13472E29-F949-4A85-8830-3166970F778D}" srcOrd="0" destOrd="0" presId="urn:microsoft.com/office/officeart/2008/layout/VerticalCurvedList"/>
    <dgm:cxn modelId="{319C66E7-283C-4718-8A28-D4D30D8653C6}" type="presOf" srcId="{A66EDF20-3CDA-4BD6-8035-2B75ED524633}" destId="{81C0002D-6AF7-4DC2-83E0-217F49B7DE08}" srcOrd="0" destOrd="0" presId="urn:microsoft.com/office/officeart/2008/layout/VerticalCurvedList"/>
    <dgm:cxn modelId="{0B1C5479-65F2-4BFA-AE96-2BBDD7BF4BD4}" type="presOf" srcId="{8E2243C4-1D8A-4AC1-A2B8-8AB8DA88A216}" destId="{329349B8-4705-41DA-9695-9475EB1AC60A}" srcOrd="0" destOrd="0" presId="urn:microsoft.com/office/officeart/2008/layout/VerticalCurvedList"/>
    <dgm:cxn modelId="{A173A046-738A-4F62-8D55-782235803FC5}" srcId="{A66EDF20-3CDA-4BD6-8035-2B75ED524633}" destId="{8E2243C4-1D8A-4AC1-A2B8-8AB8DA88A216}" srcOrd="2" destOrd="0" parTransId="{6FBBF038-D2CC-473A-8B19-7790D99EDA37}" sibTransId="{3D51939B-DEF1-4650-BD32-B35F35FCDD86}"/>
    <dgm:cxn modelId="{23E58495-F798-4FEE-B635-D12CD452AAEE}" type="presOf" srcId="{EF1CFD65-06DE-4582-9AAA-8F6EC69A6957}" destId="{2BCACC05-E2E3-44B1-BCF3-92C971E7389B}" srcOrd="0" destOrd="0" presId="urn:microsoft.com/office/officeart/2008/layout/VerticalCurvedList"/>
    <dgm:cxn modelId="{CD6170D0-A8A3-4428-974B-1DC012DA46B3}" type="presOf" srcId="{EE6B757E-D63F-42CB-9D64-F4DF1FCBC95E}" destId="{5344C8D0-E856-49B4-850D-043699EFEC41}" srcOrd="0" destOrd="0" presId="urn:microsoft.com/office/officeart/2008/layout/VerticalCurvedList"/>
    <dgm:cxn modelId="{E0BC3EED-9202-4814-9424-3D8334206250}" srcId="{A66EDF20-3CDA-4BD6-8035-2B75ED524633}" destId="{A0709BCF-B242-4EEF-A8B9-0021C25CB918}" srcOrd="0" destOrd="0" parTransId="{14329EFB-3DC2-405A-AF84-31BFE3F97478}" sibTransId="{EF1CFD65-06DE-4582-9AAA-8F6EC69A6957}"/>
    <dgm:cxn modelId="{2240E81B-416E-49AF-933C-55850934DCE4}" srcId="{A66EDF20-3CDA-4BD6-8035-2B75ED524633}" destId="{21937C1B-7F22-40D1-A2F8-0E7F2F87997B}" srcOrd="3" destOrd="0" parTransId="{2AA3F052-FDDE-4AB8-88AB-E9907703C02C}" sibTransId="{08CF595A-1ADC-43ED-A657-457839E2E5E5}"/>
    <dgm:cxn modelId="{A0854C24-0BB5-41DB-876A-4C257430C39E}" type="presParOf" srcId="{81C0002D-6AF7-4DC2-83E0-217F49B7DE08}" destId="{DF57A8FE-81B9-4725-BE14-9146072E3F81}" srcOrd="0" destOrd="0" presId="urn:microsoft.com/office/officeart/2008/layout/VerticalCurvedList"/>
    <dgm:cxn modelId="{E3F4394E-267A-4487-9ECC-FAE3E827C598}" type="presParOf" srcId="{DF57A8FE-81B9-4725-BE14-9146072E3F81}" destId="{09B680C0-4B91-458F-9011-7BB3C23B3E7C}" srcOrd="0" destOrd="0" presId="urn:microsoft.com/office/officeart/2008/layout/VerticalCurvedList"/>
    <dgm:cxn modelId="{6B2E1D44-F6DA-4162-85BA-0659FAC91081}" type="presParOf" srcId="{09B680C0-4B91-458F-9011-7BB3C23B3E7C}" destId="{237BF01B-9049-4CB2-B9DE-01494CE03C25}" srcOrd="0" destOrd="0" presId="urn:microsoft.com/office/officeart/2008/layout/VerticalCurvedList"/>
    <dgm:cxn modelId="{39EA6A96-109A-42E8-8623-53AF125235E6}" type="presParOf" srcId="{09B680C0-4B91-458F-9011-7BB3C23B3E7C}" destId="{2BCACC05-E2E3-44B1-BCF3-92C971E7389B}" srcOrd="1" destOrd="0" presId="urn:microsoft.com/office/officeart/2008/layout/VerticalCurvedList"/>
    <dgm:cxn modelId="{050E4C28-0793-4384-AFE0-D3775FFA9562}" type="presParOf" srcId="{09B680C0-4B91-458F-9011-7BB3C23B3E7C}" destId="{9885558C-DA00-41E4-9565-6DCD49F394BA}" srcOrd="2" destOrd="0" presId="urn:microsoft.com/office/officeart/2008/layout/VerticalCurvedList"/>
    <dgm:cxn modelId="{8DAF5FD6-F4C8-4766-8927-4F491A809ED1}" type="presParOf" srcId="{09B680C0-4B91-458F-9011-7BB3C23B3E7C}" destId="{0B204789-1101-4C4B-8C97-8D9C2A4E2862}" srcOrd="3" destOrd="0" presId="urn:microsoft.com/office/officeart/2008/layout/VerticalCurvedList"/>
    <dgm:cxn modelId="{B0C59F25-BF7D-43C7-8FE1-BEAC1E055288}" type="presParOf" srcId="{DF57A8FE-81B9-4725-BE14-9146072E3F81}" destId="{644F7CA2-A943-4EF2-836D-E012A7699033}" srcOrd="1" destOrd="0" presId="urn:microsoft.com/office/officeart/2008/layout/VerticalCurvedList"/>
    <dgm:cxn modelId="{5B0793C6-40C9-41D3-82D2-885FF5B34CB0}" type="presParOf" srcId="{DF57A8FE-81B9-4725-BE14-9146072E3F81}" destId="{F3DDCB4D-7D7B-4C4F-BCBC-F88ACF00B652}" srcOrd="2" destOrd="0" presId="urn:microsoft.com/office/officeart/2008/layout/VerticalCurvedList"/>
    <dgm:cxn modelId="{5D194068-436A-4C4A-99D4-039406E51791}" type="presParOf" srcId="{F3DDCB4D-7D7B-4C4F-BCBC-F88ACF00B652}" destId="{D3D87BE1-E726-444E-86C0-128279DF0B34}" srcOrd="0" destOrd="0" presId="urn:microsoft.com/office/officeart/2008/layout/VerticalCurvedList"/>
    <dgm:cxn modelId="{9E22683E-733E-4326-B2FD-29042639F106}" type="presParOf" srcId="{DF57A8FE-81B9-4725-BE14-9146072E3F81}" destId="{13472E29-F949-4A85-8830-3166970F778D}" srcOrd="3" destOrd="0" presId="urn:microsoft.com/office/officeart/2008/layout/VerticalCurvedList"/>
    <dgm:cxn modelId="{99C4DF2E-9561-4D3A-B0E7-5DFF93E7B0F4}" type="presParOf" srcId="{DF57A8FE-81B9-4725-BE14-9146072E3F81}" destId="{8DBE5B27-8E87-4ACF-92AB-BFCAD7787D98}" srcOrd="4" destOrd="0" presId="urn:microsoft.com/office/officeart/2008/layout/VerticalCurvedList"/>
    <dgm:cxn modelId="{ADD581F7-42CA-44CD-AFAE-3D1E5A4ED637}" type="presParOf" srcId="{8DBE5B27-8E87-4ACF-92AB-BFCAD7787D98}" destId="{31560435-A0B7-4383-8586-F26DB0231363}" srcOrd="0" destOrd="0" presId="urn:microsoft.com/office/officeart/2008/layout/VerticalCurvedList"/>
    <dgm:cxn modelId="{EE85959C-F6B3-4363-956E-2566CB866654}" type="presParOf" srcId="{DF57A8FE-81B9-4725-BE14-9146072E3F81}" destId="{329349B8-4705-41DA-9695-9475EB1AC60A}" srcOrd="5" destOrd="0" presId="urn:microsoft.com/office/officeart/2008/layout/VerticalCurvedList"/>
    <dgm:cxn modelId="{DD715677-17DA-43DF-8AFB-67B8C39E2CA5}" type="presParOf" srcId="{DF57A8FE-81B9-4725-BE14-9146072E3F81}" destId="{A201767F-7E3B-4596-AA9D-CCBC4C0FAE33}" srcOrd="6" destOrd="0" presId="urn:microsoft.com/office/officeart/2008/layout/VerticalCurvedList"/>
    <dgm:cxn modelId="{D7E4CEA0-75CE-49F0-ABE1-8DDB7AA2D023}" type="presParOf" srcId="{A201767F-7E3B-4596-AA9D-CCBC4C0FAE33}" destId="{BA740DEE-8F3F-4F4E-A10F-44AFCC751DB6}" srcOrd="0" destOrd="0" presId="urn:microsoft.com/office/officeart/2008/layout/VerticalCurvedList"/>
    <dgm:cxn modelId="{486354F7-2EDE-4CE4-8808-FAA0B59E4BF4}" type="presParOf" srcId="{DF57A8FE-81B9-4725-BE14-9146072E3F81}" destId="{C6D290EC-0B90-448B-A340-09511D9E66C3}" srcOrd="7" destOrd="0" presId="urn:microsoft.com/office/officeart/2008/layout/VerticalCurvedList"/>
    <dgm:cxn modelId="{60639784-540B-458B-9880-F2487D40FC0E}" type="presParOf" srcId="{DF57A8FE-81B9-4725-BE14-9146072E3F81}" destId="{AF502223-C915-488C-A819-1D3CE205D9B1}" srcOrd="8" destOrd="0" presId="urn:microsoft.com/office/officeart/2008/layout/VerticalCurvedList"/>
    <dgm:cxn modelId="{4572C3C7-D5FF-4645-8D8D-055BED2798A3}" type="presParOf" srcId="{AF502223-C915-488C-A819-1D3CE205D9B1}" destId="{B89E5A13-B613-47CE-B3A7-1036274262FE}" srcOrd="0" destOrd="0" presId="urn:microsoft.com/office/officeart/2008/layout/VerticalCurvedList"/>
    <dgm:cxn modelId="{96F5D1CF-082F-4A55-A833-EC9D4D87E1FB}" type="presParOf" srcId="{DF57A8FE-81B9-4725-BE14-9146072E3F81}" destId="{5344C8D0-E856-49B4-850D-043699EFEC41}" srcOrd="9" destOrd="0" presId="urn:microsoft.com/office/officeart/2008/layout/VerticalCurvedList"/>
    <dgm:cxn modelId="{4364AEF0-2984-4880-8CDF-4D74CC424310}" type="presParOf" srcId="{DF57A8FE-81B9-4725-BE14-9146072E3F81}" destId="{1F03F9E2-D110-4997-B724-20FA67067DAD}" srcOrd="10" destOrd="0" presId="urn:microsoft.com/office/officeart/2008/layout/VerticalCurvedList"/>
    <dgm:cxn modelId="{6103D032-5334-4A50-874C-C6A02B194FAA}" type="presParOf" srcId="{1F03F9E2-D110-4997-B724-20FA67067DAD}" destId="{25920795-C32A-4B47-B3AB-34E152002D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75EB0B-6AF2-46AF-86CC-7EF30929BC8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F37155C-B508-457C-83C3-B41182C99E22}">
      <dgm:prSet phldrT="[Текст]" custT="1"/>
      <dgm:spPr>
        <a:solidFill>
          <a:srgbClr val="006600"/>
        </a:solidFill>
      </dgm:spPr>
      <dgm:t>
        <a:bodyPr/>
        <a:lstStyle/>
        <a:p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Оперативне висвітлення </a:t>
          </a:r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діяльності </a:t>
          </a:r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Пенсійного фонду в засобах масової інформації, на офіційних веб-сайтах</a:t>
          </a:r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інформаційних стендах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222D9-ACBE-4D46-9BDA-B4DA33FC2910}" type="parTrans" cxnId="{9D01DAF3-829F-4409-9EC0-BF5A5831333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EA316D-F86A-43C6-AC52-E98F6741F381}" type="sibTrans" cxnId="{9D01DAF3-829F-4409-9EC0-BF5A5831333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F3D422-1DA3-4211-977D-CB76730EFCB0}">
      <dgm:prSet phldrT="[Текст]"/>
      <dgm:spPr>
        <a:solidFill>
          <a:srgbClr val="006600"/>
        </a:solidFill>
      </dgm:spPr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Залучення </a:t>
          </a:r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наукових </a:t>
          </a:r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 експертних </a:t>
          </a:r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установ </a:t>
          </a:r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розгляду питань формування та реалізації державної політики у сфері пенсійного забезпечення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6C0FC2-5973-4FBF-A93A-346C91564614}" type="parTrans" cxnId="{E1C6335D-E235-4B5B-9F7D-7F5F24F4228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BCFD6-54CF-495E-9CE5-FC23AD1C5E53}" type="sibTrans" cxnId="{E1C6335D-E235-4B5B-9F7D-7F5F24F4228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B8889-91B3-4240-88AC-538AAF2F1634}">
      <dgm:prSet phldrT="[Текст]" custT="1"/>
      <dgm:spPr>
        <a:solidFill>
          <a:srgbClr val="006600"/>
        </a:solidFill>
      </dgm:spPr>
      <dgm:t>
        <a:bodyPr/>
        <a:lstStyle/>
        <a:p>
          <a:r>
            <a:rPr lang="uk-UA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Сприяння діяльності  Громадської ради при Пенсійному фонді, врахування позицій інститутів громадянського суспільства під час реалізації державної політики з питань пенсійного забезпечення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FD2DC0-B306-4264-B790-CFB8BE958A1E}" type="parTrans" cxnId="{76DF6B0A-450F-4F2B-8006-B4CCD71F805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7A302E-26C2-4081-8B91-5CC40D0FC683}" type="sibTrans" cxnId="{76DF6B0A-450F-4F2B-8006-B4CCD71F805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978AAC-26EA-4DF7-B005-8C87C217F9D4}" type="pres">
      <dgm:prSet presAssocID="{8E75EB0B-6AF2-46AF-86CC-7EF30929BC82}" presName="compositeShape" presStyleCnt="0">
        <dgm:presLayoutVars>
          <dgm:chMax val="7"/>
          <dgm:dir/>
          <dgm:resizeHandles val="exact"/>
        </dgm:presLayoutVars>
      </dgm:prSet>
      <dgm:spPr/>
    </dgm:pt>
    <dgm:pt modelId="{EAE529FC-D1AF-4F18-B7BF-268AD7F9AC53}" type="pres">
      <dgm:prSet presAssocID="{8E75EB0B-6AF2-46AF-86CC-7EF30929BC82}" presName="wedge1" presStyleLbl="node1" presStyleIdx="0" presStyleCnt="3" custScaleX="168293"/>
      <dgm:spPr/>
      <dgm:t>
        <a:bodyPr/>
        <a:lstStyle/>
        <a:p>
          <a:endParaRPr lang="ru-RU"/>
        </a:p>
      </dgm:t>
    </dgm:pt>
    <dgm:pt modelId="{A353FA81-01D1-40FA-A6E1-63FAFE2A7CBA}" type="pres">
      <dgm:prSet presAssocID="{8E75EB0B-6AF2-46AF-86CC-7EF30929BC82}" presName="dummy1a" presStyleCnt="0"/>
      <dgm:spPr/>
    </dgm:pt>
    <dgm:pt modelId="{5D6B06C0-AFF6-438E-B8FB-E6CB3BE25EA6}" type="pres">
      <dgm:prSet presAssocID="{8E75EB0B-6AF2-46AF-86CC-7EF30929BC82}" presName="dummy1b" presStyleCnt="0"/>
      <dgm:spPr/>
    </dgm:pt>
    <dgm:pt modelId="{340D3F66-4915-4B43-9D7B-56104F8E9C8F}" type="pres">
      <dgm:prSet presAssocID="{8E75EB0B-6AF2-46AF-86CC-7EF30929BC8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120D8-C317-4D02-9E5B-EECE150E7B0E}" type="pres">
      <dgm:prSet presAssocID="{8E75EB0B-6AF2-46AF-86CC-7EF30929BC82}" presName="wedge2" presStyleLbl="node1" presStyleIdx="1" presStyleCnt="3" custScaleX="154285"/>
      <dgm:spPr/>
      <dgm:t>
        <a:bodyPr/>
        <a:lstStyle/>
        <a:p>
          <a:endParaRPr lang="ru-RU"/>
        </a:p>
      </dgm:t>
    </dgm:pt>
    <dgm:pt modelId="{E4294C6F-A55E-4DD0-BC27-9E564400920C}" type="pres">
      <dgm:prSet presAssocID="{8E75EB0B-6AF2-46AF-86CC-7EF30929BC82}" presName="dummy2a" presStyleCnt="0"/>
      <dgm:spPr/>
    </dgm:pt>
    <dgm:pt modelId="{1245F4F9-5181-4FD7-8383-97DFB2669A42}" type="pres">
      <dgm:prSet presAssocID="{8E75EB0B-6AF2-46AF-86CC-7EF30929BC82}" presName="dummy2b" presStyleCnt="0"/>
      <dgm:spPr/>
    </dgm:pt>
    <dgm:pt modelId="{7388C6C8-8B89-4A84-B2DE-DD4F9B8284A3}" type="pres">
      <dgm:prSet presAssocID="{8E75EB0B-6AF2-46AF-86CC-7EF30929BC8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67F1A-0F05-416E-9F42-C9136ACD8B79}" type="pres">
      <dgm:prSet presAssocID="{8E75EB0B-6AF2-46AF-86CC-7EF30929BC82}" presName="wedge3" presStyleLbl="node1" presStyleIdx="2" presStyleCnt="3" custScaleX="183040"/>
      <dgm:spPr/>
      <dgm:t>
        <a:bodyPr/>
        <a:lstStyle/>
        <a:p>
          <a:endParaRPr lang="ru-RU"/>
        </a:p>
      </dgm:t>
    </dgm:pt>
    <dgm:pt modelId="{962E4D68-066E-4BDD-B1C0-74AD1DCE1332}" type="pres">
      <dgm:prSet presAssocID="{8E75EB0B-6AF2-46AF-86CC-7EF30929BC82}" presName="dummy3a" presStyleCnt="0"/>
      <dgm:spPr/>
    </dgm:pt>
    <dgm:pt modelId="{204E4B99-1241-4129-B2D0-FCC2AD5AEFC3}" type="pres">
      <dgm:prSet presAssocID="{8E75EB0B-6AF2-46AF-86CC-7EF30929BC82}" presName="dummy3b" presStyleCnt="0"/>
      <dgm:spPr/>
    </dgm:pt>
    <dgm:pt modelId="{F9BF0CB1-AAF9-424A-BDA7-395F7EAB1642}" type="pres">
      <dgm:prSet presAssocID="{8E75EB0B-6AF2-46AF-86CC-7EF30929BC8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F7E7C-338B-4D02-8C61-A4FFCDFAF8DC}" type="pres">
      <dgm:prSet presAssocID="{16EA316D-F86A-43C6-AC52-E98F6741F381}" presName="arrowWedge1" presStyleLbl="fgSibTrans2D1" presStyleIdx="0" presStyleCnt="3" custScaleX="159156"/>
      <dgm:spPr>
        <a:pattFill prst="pct80">
          <a:fgClr>
            <a:srgbClr val="92D050"/>
          </a:fgClr>
          <a:bgClr>
            <a:schemeClr val="bg1"/>
          </a:bgClr>
        </a:pattFill>
      </dgm:spPr>
    </dgm:pt>
    <dgm:pt modelId="{A127BCBF-1670-43D5-856D-D3A3F507DF92}" type="pres">
      <dgm:prSet presAssocID="{BD9BCFD6-54CF-495E-9CE5-FC23AD1C5E53}" presName="arrowWedge2" presStyleLbl="fgSibTrans2D1" presStyleIdx="1" presStyleCnt="3" custScaleX="151782" custLinFactNeighborX="1320" custLinFactNeighborY="1057"/>
      <dgm:spPr>
        <a:pattFill prst="pct80">
          <a:fgClr>
            <a:srgbClr val="92D050"/>
          </a:fgClr>
          <a:bgClr>
            <a:schemeClr val="bg1"/>
          </a:bgClr>
        </a:pattFill>
      </dgm:spPr>
    </dgm:pt>
    <dgm:pt modelId="{E4AEF667-8D90-4F22-BF2D-78BCE864C738}" type="pres">
      <dgm:prSet presAssocID="{BD7A302E-26C2-4081-8B91-5CC40D0FC683}" presName="arrowWedge3" presStyleLbl="fgSibTrans2D1" presStyleIdx="2" presStyleCnt="3" custScaleX="169676"/>
      <dgm:spPr>
        <a:pattFill prst="pct80">
          <a:fgClr>
            <a:srgbClr val="92D050"/>
          </a:fgClr>
          <a:bgClr>
            <a:schemeClr val="bg1"/>
          </a:bgClr>
        </a:pattFill>
      </dgm:spPr>
    </dgm:pt>
  </dgm:ptLst>
  <dgm:cxnLst>
    <dgm:cxn modelId="{BE5346B9-C802-492F-BF62-62D1E20E0303}" type="presOf" srcId="{449B8889-91B3-4240-88AC-538AAF2F1634}" destId="{F9BF0CB1-AAF9-424A-BDA7-395F7EAB1642}" srcOrd="1" destOrd="0" presId="urn:microsoft.com/office/officeart/2005/8/layout/cycle8"/>
    <dgm:cxn modelId="{88697D2C-BFF5-48C5-8A84-2571AE23F662}" type="presOf" srcId="{06F3D422-1DA3-4211-977D-CB76730EFCB0}" destId="{7388C6C8-8B89-4A84-B2DE-DD4F9B8284A3}" srcOrd="1" destOrd="0" presId="urn:microsoft.com/office/officeart/2005/8/layout/cycle8"/>
    <dgm:cxn modelId="{3F3DAAC2-CAB1-4B34-B526-E7CF87868B55}" type="presOf" srcId="{AF37155C-B508-457C-83C3-B41182C99E22}" destId="{EAE529FC-D1AF-4F18-B7BF-268AD7F9AC53}" srcOrd="0" destOrd="0" presId="urn:microsoft.com/office/officeart/2005/8/layout/cycle8"/>
    <dgm:cxn modelId="{2683B7A5-2A56-4245-BC93-97CAEB6B0178}" type="presOf" srcId="{8E75EB0B-6AF2-46AF-86CC-7EF30929BC82}" destId="{ED978AAC-26EA-4DF7-B005-8C87C217F9D4}" srcOrd="0" destOrd="0" presId="urn:microsoft.com/office/officeart/2005/8/layout/cycle8"/>
    <dgm:cxn modelId="{9D01DAF3-829F-4409-9EC0-BF5A58313331}" srcId="{8E75EB0B-6AF2-46AF-86CC-7EF30929BC82}" destId="{AF37155C-B508-457C-83C3-B41182C99E22}" srcOrd="0" destOrd="0" parTransId="{6AB222D9-ACBE-4D46-9BDA-B4DA33FC2910}" sibTransId="{16EA316D-F86A-43C6-AC52-E98F6741F381}"/>
    <dgm:cxn modelId="{81D58254-78CB-4D72-95C1-FF0555B8E523}" type="presOf" srcId="{06F3D422-1DA3-4211-977D-CB76730EFCB0}" destId="{CFD120D8-C317-4D02-9E5B-EECE150E7B0E}" srcOrd="0" destOrd="0" presId="urn:microsoft.com/office/officeart/2005/8/layout/cycle8"/>
    <dgm:cxn modelId="{76DF6B0A-450F-4F2B-8006-B4CCD71F8051}" srcId="{8E75EB0B-6AF2-46AF-86CC-7EF30929BC82}" destId="{449B8889-91B3-4240-88AC-538AAF2F1634}" srcOrd="2" destOrd="0" parTransId="{41FD2DC0-B306-4264-B790-CFB8BE958A1E}" sibTransId="{BD7A302E-26C2-4081-8B91-5CC40D0FC683}"/>
    <dgm:cxn modelId="{06502FA0-280B-4BB2-B2F1-90D40789D37B}" type="presOf" srcId="{AF37155C-B508-457C-83C3-B41182C99E22}" destId="{340D3F66-4915-4B43-9D7B-56104F8E9C8F}" srcOrd="1" destOrd="0" presId="urn:microsoft.com/office/officeart/2005/8/layout/cycle8"/>
    <dgm:cxn modelId="{E99ED904-7AD3-4DEF-9E7E-6AF3D87C73C9}" type="presOf" srcId="{449B8889-91B3-4240-88AC-538AAF2F1634}" destId="{2A767F1A-0F05-416E-9F42-C9136ACD8B79}" srcOrd="0" destOrd="0" presId="urn:microsoft.com/office/officeart/2005/8/layout/cycle8"/>
    <dgm:cxn modelId="{E1C6335D-E235-4B5B-9F7D-7F5F24F42281}" srcId="{8E75EB0B-6AF2-46AF-86CC-7EF30929BC82}" destId="{06F3D422-1DA3-4211-977D-CB76730EFCB0}" srcOrd="1" destOrd="0" parTransId="{FB6C0FC2-5973-4FBF-A93A-346C91564614}" sibTransId="{BD9BCFD6-54CF-495E-9CE5-FC23AD1C5E53}"/>
    <dgm:cxn modelId="{9F1A2C19-B755-4688-886D-861B97377BDD}" type="presParOf" srcId="{ED978AAC-26EA-4DF7-B005-8C87C217F9D4}" destId="{EAE529FC-D1AF-4F18-B7BF-268AD7F9AC53}" srcOrd="0" destOrd="0" presId="urn:microsoft.com/office/officeart/2005/8/layout/cycle8"/>
    <dgm:cxn modelId="{8D477EB9-B7E7-4225-94E5-AA615CD6CA05}" type="presParOf" srcId="{ED978AAC-26EA-4DF7-B005-8C87C217F9D4}" destId="{A353FA81-01D1-40FA-A6E1-63FAFE2A7CBA}" srcOrd="1" destOrd="0" presId="urn:microsoft.com/office/officeart/2005/8/layout/cycle8"/>
    <dgm:cxn modelId="{F7F671EE-61AC-4B98-8FFD-8838D2AC955A}" type="presParOf" srcId="{ED978AAC-26EA-4DF7-B005-8C87C217F9D4}" destId="{5D6B06C0-AFF6-438E-B8FB-E6CB3BE25EA6}" srcOrd="2" destOrd="0" presId="urn:microsoft.com/office/officeart/2005/8/layout/cycle8"/>
    <dgm:cxn modelId="{C92AE860-1DBC-436E-96D1-C39163EFA51F}" type="presParOf" srcId="{ED978AAC-26EA-4DF7-B005-8C87C217F9D4}" destId="{340D3F66-4915-4B43-9D7B-56104F8E9C8F}" srcOrd="3" destOrd="0" presId="urn:microsoft.com/office/officeart/2005/8/layout/cycle8"/>
    <dgm:cxn modelId="{BB3EC7C8-A19A-4F4B-A6BC-70FB71BDE5C1}" type="presParOf" srcId="{ED978AAC-26EA-4DF7-B005-8C87C217F9D4}" destId="{CFD120D8-C317-4D02-9E5B-EECE150E7B0E}" srcOrd="4" destOrd="0" presId="urn:microsoft.com/office/officeart/2005/8/layout/cycle8"/>
    <dgm:cxn modelId="{D84096BD-43A1-4D05-BB58-752CF426676C}" type="presParOf" srcId="{ED978AAC-26EA-4DF7-B005-8C87C217F9D4}" destId="{E4294C6F-A55E-4DD0-BC27-9E564400920C}" srcOrd="5" destOrd="0" presId="urn:microsoft.com/office/officeart/2005/8/layout/cycle8"/>
    <dgm:cxn modelId="{8CCA7C22-4BEE-4F57-BD33-74C8F62EF836}" type="presParOf" srcId="{ED978AAC-26EA-4DF7-B005-8C87C217F9D4}" destId="{1245F4F9-5181-4FD7-8383-97DFB2669A42}" srcOrd="6" destOrd="0" presId="urn:microsoft.com/office/officeart/2005/8/layout/cycle8"/>
    <dgm:cxn modelId="{9C852434-B398-4F78-B189-CEF96F5A82F0}" type="presParOf" srcId="{ED978AAC-26EA-4DF7-B005-8C87C217F9D4}" destId="{7388C6C8-8B89-4A84-B2DE-DD4F9B8284A3}" srcOrd="7" destOrd="0" presId="urn:microsoft.com/office/officeart/2005/8/layout/cycle8"/>
    <dgm:cxn modelId="{2C45598A-F293-431D-9D89-6396C7F8CB5A}" type="presParOf" srcId="{ED978AAC-26EA-4DF7-B005-8C87C217F9D4}" destId="{2A767F1A-0F05-416E-9F42-C9136ACD8B79}" srcOrd="8" destOrd="0" presId="urn:microsoft.com/office/officeart/2005/8/layout/cycle8"/>
    <dgm:cxn modelId="{3F90279D-4E99-4FD0-B43B-36753DBA8CE9}" type="presParOf" srcId="{ED978AAC-26EA-4DF7-B005-8C87C217F9D4}" destId="{962E4D68-066E-4BDD-B1C0-74AD1DCE1332}" srcOrd="9" destOrd="0" presId="urn:microsoft.com/office/officeart/2005/8/layout/cycle8"/>
    <dgm:cxn modelId="{C1B2D54B-718B-47F0-A063-5FCAEFBFBE1A}" type="presParOf" srcId="{ED978AAC-26EA-4DF7-B005-8C87C217F9D4}" destId="{204E4B99-1241-4129-B2D0-FCC2AD5AEFC3}" srcOrd="10" destOrd="0" presId="urn:microsoft.com/office/officeart/2005/8/layout/cycle8"/>
    <dgm:cxn modelId="{5960B522-4D44-4E33-AD13-9F2EB6540B2E}" type="presParOf" srcId="{ED978AAC-26EA-4DF7-B005-8C87C217F9D4}" destId="{F9BF0CB1-AAF9-424A-BDA7-395F7EAB1642}" srcOrd="11" destOrd="0" presId="urn:microsoft.com/office/officeart/2005/8/layout/cycle8"/>
    <dgm:cxn modelId="{84A4E4A0-12E9-4BD8-A703-FA1D4235BAC7}" type="presParOf" srcId="{ED978AAC-26EA-4DF7-B005-8C87C217F9D4}" destId="{637F7E7C-338B-4D02-8C61-A4FFCDFAF8DC}" srcOrd="12" destOrd="0" presId="urn:microsoft.com/office/officeart/2005/8/layout/cycle8"/>
    <dgm:cxn modelId="{EE308006-CF93-45FA-A3FF-8EA000B63B24}" type="presParOf" srcId="{ED978AAC-26EA-4DF7-B005-8C87C217F9D4}" destId="{A127BCBF-1670-43D5-856D-D3A3F507DF92}" srcOrd="13" destOrd="0" presId="urn:microsoft.com/office/officeart/2005/8/layout/cycle8"/>
    <dgm:cxn modelId="{60D32B60-1575-4AC8-A352-A3090254D4DE}" type="presParOf" srcId="{ED978AAC-26EA-4DF7-B005-8C87C217F9D4}" destId="{E4AEF667-8D90-4F22-BF2D-78BCE864C73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6042A-292B-42CA-8321-BF1B8E3E093B}">
      <dsp:nvSpPr>
        <dsp:cNvPr id="0" name=""/>
        <dsp:cNvSpPr/>
      </dsp:nvSpPr>
      <dsp:spPr>
        <a:xfrm>
          <a:off x="986703" y="1507486"/>
          <a:ext cx="507519" cy="994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759" y="0"/>
              </a:lnTo>
              <a:lnTo>
                <a:pt x="253759" y="994962"/>
              </a:lnTo>
              <a:lnTo>
                <a:pt x="507519" y="994962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2540" y="1977044"/>
        <a:ext cx="55846" cy="55846"/>
      </dsp:txXfrm>
    </dsp:sp>
    <dsp:sp modelId="{CF82EC28-7EFC-4120-A7E4-F018A2E58F7C}">
      <dsp:nvSpPr>
        <dsp:cNvPr id="0" name=""/>
        <dsp:cNvSpPr/>
      </dsp:nvSpPr>
      <dsp:spPr>
        <a:xfrm>
          <a:off x="986703" y="1507486"/>
          <a:ext cx="507519" cy="301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759" y="0"/>
              </a:lnTo>
              <a:lnTo>
                <a:pt x="253759" y="301644"/>
              </a:lnTo>
              <a:lnTo>
                <a:pt x="507519" y="301644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5704" y="1643548"/>
        <a:ext cx="29519" cy="29519"/>
      </dsp:txXfrm>
    </dsp:sp>
    <dsp:sp modelId="{C7103CCE-E87B-44E1-A141-A32473656AE6}">
      <dsp:nvSpPr>
        <dsp:cNvPr id="0" name=""/>
        <dsp:cNvSpPr/>
      </dsp:nvSpPr>
      <dsp:spPr>
        <a:xfrm>
          <a:off x="986703" y="1115812"/>
          <a:ext cx="507519" cy="391673"/>
        </a:xfrm>
        <a:custGeom>
          <a:avLst/>
          <a:gdLst/>
          <a:ahLst/>
          <a:cxnLst/>
          <a:rect l="0" t="0" r="0" b="0"/>
          <a:pathLst>
            <a:path>
              <a:moveTo>
                <a:pt x="0" y="391673"/>
              </a:moveTo>
              <a:lnTo>
                <a:pt x="253759" y="391673"/>
              </a:lnTo>
              <a:lnTo>
                <a:pt x="253759" y="0"/>
              </a:lnTo>
              <a:lnTo>
                <a:pt x="507519" y="0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4436" y="1295622"/>
        <a:ext cx="32054" cy="32054"/>
      </dsp:txXfrm>
    </dsp:sp>
    <dsp:sp modelId="{0F3793D8-C90B-42AE-95D4-A04A4C9056BE}">
      <dsp:nvSpPr>
        <dsp:cNvPr id="0" name=""/>
        <dsp:cNvSpPr/>
      </dsp:nvSpPr>
      <dsp:spPr>
        <a:xfrm>
          <a:off x="986703" y="422494"/>
          <a:ext cx="507519" cy="1084991"/>
        </a:xfrm>
        <a:custGeom>
          <a:avLst/>
          <a:gdLst/>
          <a:ahLst/>
          <a:cxnLst/>
          <a:rect l="0" t="0" r="0" b="0"/>
          <a:pathLst>
            <a:path>
              <a:moveTo>
                <a:pt x="0" y="1084991"/>
              </a:moveTo>
              <a:lnTo>
                <a:pt x="253759" y="1084991"/>
              </a:lnTo>
              <a:lnTo>
                <a:pt x="253759" y="0"/>
              </a:lnTo>
              <a:lnTo>
                <a:pt x="507519" y="0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0518" y="935045"/>
        <a:ext cx="59891" cy="59891"/>
      </dsp:txXfrm>
    </dsp:sp>
    <dsp:sp modelId="{960AA612-6D1B-4BA2-AF1C-D6B2F3E08E19}">
      <dsp:nvSpPr>
        <dsp:cNvPr id="0" name=""/>
        <dsp:cNvSpPr/>
      </dsp:nvSpPr>
      <dsp:spPr>
        <a:xfrm rot="16200000">
          <a:off x="-582092" y="1230159"/>
          <a:ext cx="2582938" cy="554654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</a:t>
          </a:r>
          <a:endParaRPr lang="uk-UA" sz="36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582092" y="1230159"/>
        <a:ext cx="2582938" cy="554654"/>
      </dsp:txXfrm>
    </dsp:sp>
    <dsp:sp modelId="{37667005-8736-4E43-B175-88051A4E2E32}">
      <dsp:nvSpPr>
        <dsp:cNvPr id="0" name=""/>
        <dsp:cNvSpPr/>
      </dsp:nvSpPr>
      <dsp:spPr>
        <a:xfrm>
          <a:off x="1494223" y="145167"/>
          <a:ext cx="7707595" cy="55465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європейських стандартів функціонування та надання </a:t>
          </a:r>
          <a:r>
            <a:rPr lang="en-US" sz="1800" b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1800" b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послуг</a:t>
          </a:r>
          <a:endParaRPr lang="uk-UA" sz="18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1299" y="172243"/>
        <a:ext cx="7653443" cy="500502"/>
      </dsp:txXfrm>
    </dsp:sp>
    <dsp:sp modelId="{8895C1C9-49BB-4BBB-99A8-7C95A0ECE4B1}">
      <dsp:nvSpPr>
        <dsp:cNvPr id="0" name=""/>
        <dsp:cNvSpPr/>
      </dsp:nvSpPr>
      <dsp:spPr>
        <a:xfrm>
          <a:off x="1494223" y="838485"/>
          <a:ext cx="7707595" cy="55465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Зміцнення фінансової </a:t>
          </a:r>
          <a:r>
            <a:rPr lang="uk-UA" sz="18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стабільності  пенсійної системи</a:t>
          </a:r>
          <a:endParaRPr lang="uk-UA" sz="18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1299" y="865561"/>
        <a:ext cx="7653443" cy="500502"/>
      </dsp:txXfrm>
    </dsp:sp>
    <dsp:sp modelId="{A6C6E66E-8C1F-4D20-A5BA-ED1C872CA1A0}">
      <dsp:nvSpPr>
        <dsp:cNvPr id="0" name=""/>
        <dsp:cNvSpPr/>
      </dsp:nvSpPr>
      <dsp:spPr>
        <a:xfrm>
          <a:off x="1494223" y="1531803"/>
          <a:ext cx="7707595" cy="55465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Підвищення прозорості діяльності Пенсійного фонду</a:t>
          </a:r>
          <a:endParaRPr lang="uk-UA" sz="18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1299" y="1558879"/>
        <a:ext cx="7653443" cy="500502"/>
      </dsp:txXfrm>
    </dsp:sp>
    <dsp:sp modelId="{C5767547-5B5F-4A9F-9B88-77139C789535}">
      <dsp:nvSpPr>
        <dsp:cNvPr id="0" name=""/>
        <dsp:cNvSpPr/>
      </dsp:nvSpPr>
      <dsp:spPr>
        <a:xfrm>
          <a:off x="1494223" y="2225121"/>
          <a:ext cx="7707595" cy="55465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Оптимізація адміністративних </a:t>
          </a:r>
          <a:r>
            <a:rPr lang="uk-UA" sz="18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видатків Пенсійного фонду</a:t>
          </a:r>
          <a:endParaRPr lang="uk-UA" sz="18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1299" y="2252197"/>
        <a:ext cx="7653443" cy="500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8C500-DA0D-4018-92B2-B1084D72538C}">
      <dsp:nvSpPr>
        <dsp:cNvPr id="0" name=""/>
        <dsp:cNvSpPr/>
      </dsp:nvSpPr>
      <dsp:spPr>
        <a:xfrm>
          <a:off x="1219694" y="1694470"/>
          <a:ext cx="492943" cy="145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471" y="0"/>
              </a:lnTo>
              <a:lnTo>
                <a:pt x="246471" y="1454599"/>
              </a:lnTo>
              <a:lnTo>
                <a:pt x="492943" y="1454599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7769" y="2383373"/>
        <a:ext cx="76792" cy="76792"/>
      </dsp:txXfrm>
    </dsp:sp>
    <dsp:sp modelId="{EEBDAA66-FAC8-4C7C-B80F-3E8608B46605}">
      <dsp:nvSpPr>
        <dsp:cNvPr id="0" name=""/>
        <dsp:cNvSpPr/>
      </dsp:nvSpPr>
      <dsp:spPr>
        <a:xfrm>
          <a:off x="1219694" y="1694470"/>
          <a:ext cx="492943" cy="734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471" y="0"/>
              </a:lnTo>
              <a:lnTo>
                <a:pt x="246471" y="734521"/>
              </a:lnTo>
              <a:lnTo>
                <a:pt x="492943" y="734521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4051" y="2039615"/>
        <a:ext cx="44229" cy="44229"/>
      </dsp:txXfrm>
    </dsp:sp>
    <dsp:sp modelId="{CF82EC28-7EFC-4120-A7E4-F018A2E58F7C}">
      <dsp:nvSpPr>
        <dsp:cNvPr id="0" name=""/>
        <dsp:cNvSpPr/>
      </dsp:nvSpPr>
      <dsp:spPr>
        <a:xfrm>
          <a:off x="1219694" y="1648750"/>
          <a:ext cx="492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471" y="45720"/>
              </a:lnTo>
              <a:lnTo>
                <a:pt x="246471" y="60158"/>
              </a:lnTo>
              <a:lnTo>
                <a:pt x="492943" y="60158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3837" y="1682141"/>
        <a:ext cx="24657" cy="24657"/>
      </dsp:txXfrm>
    </dsp:sp>
    <dsp:sp modelId="{C7103CCE-E87B-44E1-A141-A32473656AE6}">
      <dsp:nvSpPr>
        <dsp:cNvPr id="0" name=""/>
        <dsp:cNvSpPr/>
      </dsp:nvSpPr>
      <dsp:spPr>
        <a:xfrm>
          <a:off x="1219694" y="988830"/>
          <a:ext cx="492943" cy="705639"/>
        </a:xfrm>
        <a:custGeom>
          <a:avLst/>
          <a:gdLst/>
          <a:ahLst/>
          <a:cxnLst/>
          <a:rect l="0" t="0" r="0" b="0"/>
          <a:pathLst>
            <a:path>
              <a:moveTo>
                <a:pt x="0" y="705639"/>
              </a:moveTo>
              <a:lnTo>
                <a:pt x="246471" y="705639"/>
              </a:lnTo>
              <a:lnTo>
                <a:pt x="246471" y="0"/>
              </a:lnTo>
              <a:lnTo>
                <a:pt x="492943" y="0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4646" y="1320130"/>
        <a:ext cx="43038" cy="43038"/>
      </dsp:txXfrm>
    </dsp:sp>
    <dsp:sp modelId="{0F3793D8-C90B-42AE-95D4-A04A4C9056BE}">
      <dsp:nvSpPr>
        <dsp:cNvPr id="0" name=""/>
        <dsp:cNvSpPr/>
      </dsp:nvSpPr>
      <dsp:spPr>
        <a:xfrm>
          <a:off x="1219694" y="268751"/>
          <a:ext cx="492943" cy="1425718"/>
        </a:xfrm>
        <a:custGeom>
          <a:avLst/>
          <a:gdLst/>
          <a:ahLst/>
          <a:cxnLst/>
          <a:rect l="0" t="0" r="0" b="0"/>
          <a:pathLst>
            <a:path>
              <a:moveTo>
                <a:pt x="0" y="1425718"/>
              </a:moveTo>
              <a:lnTo>
                <a:pt x="246471" y="1425718"/>
              </a:lnTo>
              <a:lnTo>
                <a:pt x="246471" y="0"/>
              </a:lnTo>
              <a:lnTo>
                <a:pt x="492943" y="0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8452" y="943897"/>
        <a:ext cx="75426" cy="75426"/>
      </dsp:txXfrm>
    </dsp:sp>
    <dsp:sp modelId="{960AA612-6D1B-4BA2-AF1C-D6B2F3E08E19}">
      <dsp:nvSpPr>
        <dsp:cNvPr id="0" name=""/>
        <dsp:cNvSpPr/>
      </dsp:nvSpPr>
      <dsp:spPr>
        <a:xfrm rot="16200000">
          <a:off x="-758362" y="1406319"/>
          <a:ext cx="3379811" cy="576301"/>
        </a:xfrm>
        <a:prstGeom prst="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завдання</a:t>
          </a:r>
          <a:endParaRPr lang="uk-UA" sz="32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758362" y="1406319"/>
        <a:ext cx="3379811" cy="576301"/>
      </dsp:txXfrm>
    </dsp:sp>
    <dsp:sp modelId="{37667005-8736-4E43-B175-88051A4E2E32}">
      <dsp:nvSpPr>
        <dsp:cNvPr id="0" name=""/>
        <dsp:cNvSpPr/>
      </dsp:nvSpPr>
      <dsp:spPr>
        <a:xfrm>
          <a:off x="1712637" y="36006"/>
          <a:ext cx="7700127" cy="465491"/>
        </a:xfrm>
        <a:prstGeom prst="round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Поліпшення якості обслуговування громадян</a:t>
          </a:r>
          <a:endParaRPr lang="uk-UA" sz="1600" b="1" kern="1200" noProof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5360" y="58729"/>
        <a:ext cx="7654681" cy="420045"/>
      </dsp:txXfrm>
    </dsp:sp>
    <dsp:sp modelId="{8895C1C9-49BB-4BBB-99A8-7C95A0ECE4B1}">
      <dsp:nvSpPr>
        <dsp:cNvPr id="0" name=""/>
        <dsp:cNvSpPr/>
      </dsp:nvSpPr>
      <dsp:spPr>
        <a:xfrm>
          <a:off x="1712637" y="756084"/>
          <a:ext cx="7700127" cy="465491"/>
        </a:xfrm>
        <a:prstGeom prst="round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Вдосконалення системи управління фінансовими ресурсами Пенсійного фонду</a:t>
          </a:r>
          <a:endParaRPr lang="uk-UA" sz="1600" b="1" kern="1200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5360" y="778807"/>
        <a:ext cx="7654681" cy="420045"/>
      </dsp:txXfrm>
    </dsp:sp>
    <dsp:sp modelId="{A6C6E66E-8C1F-4D20-A5BA-ED1C872CA1A0}">
      <dsp:nvSpPr>
        <dsp:cNvPr id="0" name=""/>
        <dsp:cNvSpPr/>
      </dsp:nvSpPr>
      <dsp:spPr>
        <a:xfrm>
          <a:off x="1712637" y="1476162"/>
          <a:ext cx="7700127" cy="465491"/>
        </a:xfrm>
        <a:prstGeom prst="round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Максимальна автоматизація функціональних процесів,  технологічний розвиток інформаційних ресурсів</a:t>
          </a:r>
          <a:endParaRPr lang="uk-UA" sz="1600" b="1" kern="1200" noProof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5360" y="1498885"/>
        <a:ext cx="7654681" cy="420045"/>
      </dsp:txXfrm>
    </dsp:sp>
    <dsp:sp modelId="{69BC3C7F-737B-49FE-B59E-B985FD4869EF}">
      <dsp:nvSpPr>
        <dsp:cNvPr id="0" name=""/>
        <dsp:cNvSpPr/>
      </dsp:nvSpPr>
      <dsp:spPr>
        <a:xfrm>
          <a:off x="1712637" y="2196245"/>
          <a:ext cx="7700127" cy="465491"/>
        </a:xfrm>
        <a:prstGeom prst="round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Оптимізація управління пенсійною системою</a:t>
          </a:r>
          <a:endParaRPr lang="uk-UA" sz="1600" b="1" kern="1200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5360" y="2218968"/>
        <a:ext cx="7654681" cy="420045"/>
      </dsp:txXfrm>
    </dsp:sp>
    <dsp:sp modelId="{9EA7C1BC-5119-4A10-B3A2-1857F0930B04}">
      <dsp:nvSpPr>
        <dsp:cNvPr id="0" name=""/>
        <dsp:cNvSpPr/>
      </dsp:nvSpPr>
      <dsp:spPr>
        <a:xfrm>
          <a:off x="1712637" y="2916323"/>
          <a:ext cx="7700127" cy="465491"/>
        </a:xfrm>
        <a:prstGeom prst="roundRect">
          <a:avLst/>
        </a:prstGeom>
        <a:pattFill prst="pct90">
          <a:fgClr>
            <a:srgbClr val="008000"/>
          </a:fgClr>
          <a:bgClr>
            <a:schemeClr val="bg1"/>
          </a:bgClr>
        </a:patt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прозорості та відкритості діяльності органів Пенсійного фонду</a:t>
          </a:r>
          <a:endParaRPr lang="uk-UA" sz="1600" b="1" kern="1200" noProof="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5360" y="2939046"/>
        <a:ext cx="7654681" cy="420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ACC05-E2E3-44B1-BCF3-92C971E7389B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F7CA2-A943-4EF2-836D-E012A7699033}">
      <dsp:nvSpPr>
        <dsp:cNvPr id="0" name=""/>
        <dsp:cNvSpPr/>
      </dsp:nvSpPr>
      <dsp:spPr>
        <a:xfrm>
          <a:off x="547972" y="364423"/>
          <a:ext cx="8174446" cy="729314"/>
        </a:xfrm>
        <a:prstGeom prst="rect">
          <a:avLst/>
        </a:prstGeom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Створення єдиної централізованої системи управління та 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фінансового аналізу і контролю</a:t>
          </a:r>
          <a:endParaRPr lang="uk-UA" sz="20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7972" y="364423"/>
        <a:ext cx="8174446" cy="729314"/>
      </dsp:txXfrm>
    </dsp:sp>
    <dsp:sp modelId="{D3D87BE1-E726-444E-86C0-128279DF0B34}">
      <dsp:nvSpPr>
        <dsp:cNvPr id="0" name=""/>
        <dsp:cNvSpPr/>
      </dsp:nvSpPr>
      <dsp:spPr>
        <a:xfrm>
          <a:off x="102853" y="310801"/>
          <a:ext cx="911642" cy="91164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72E29-F949-4A85-8830-3166970F778D}">
      <dsp:nvSpPr>
        <dsp:cNvPr id="0" name=""/>
        <dsp:cNvSpPr/>
      </dsp:nvSpPr>
      <dsp:spPr>
        <a:xfrm>
          <a:off x="1070577" y="1458045"/>
          <a:ext cx="7651841" cy="729314"/>
        </a:xfrm>
        <a:prstGeom prst="rect">
          <a:avLst/>
        </a:prstGeom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Впровадження 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централізованої технології 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призначення та виплати пенсій</a:t>
          </a:r>
          <a:endParaRPr lang="uk-UA" sz="20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0577" y="1458045"/>
        <a:ext cx="7651841" cy="729314"/>
      </dsp:txXfrm>
    </dsp:sp>
    <dsp:sp modelId="{31560435-A0B7-4383-8586-F26DB0231363}">
      <dsp:nvSpPr>
        <dsp:cNvPr id="0" name=""/>
        <dsp:cNvSpPr/>
      </dsp:nvSpPr>
      <dsp:spPr>
        <a:xfrm>
          <a:off x="625458" y="1404422"/>
          <a:ext cx="911642" cy="91164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349B8-4705-41DA-9695-9475EB1AC60A}">
      <dsp:nvSpPr>
        <dsp:cNvPr id="0" name=""/>
        <dsp:cNvSpPr/>
      </dsp:nvSpPr>
      <dsp:spPr>
        <a:xfrm>
          <a:off x="1230975" y="2551666"/>
          <a:ext cx="7491443" cy="729314"/>
        </a:xfrm>
        <a:prstGeom prst="rect">
          <a:avLst/>
        </a:prstGeom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Перехід на електронний документообіг під час виплати 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пенсій</a:t>
          </a:r>
          <a:endParaRPr lang="uk-UA" sz="20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0975" y="2551666"/>
        <a:ext cx="7491443" cy="729314"/>
      </dsp:txXfrm>
    </dsp:sp>
    <dsp:sp modelId="{BA740DEE-8F3F-4F4E-A10F-44AFCC751DB6}">
      <dsp:nvSpPr>
        <dsp:cNvPr id="0" name=""/>
        <dsp:cNvSpPr/>
      </dsp:nvSpPr>
      <dsp:spPr>
        <a:xfrm>
          <a:off x="785856" y="2498044"/>
          <a:ext cx="911642" cy="91164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290EC-0B90-448B-A340-09511D9E66C3}">
      <dsp:nvSpPr>
        <dsp:cNvPr id="0" name=""/>
        <dsp:cNvSpPr/>
      </dsp:nvSpPr>
      <dsp:spPr>
        <a:xfrm>
          <a:off x="1070577" y="3645288"/>
          <a:ext cx="7651841" cy="729314"/>
        </a:xfrm>
        <a:prstGeom prst="rect">
          <a:avLst/>
        </a:prstGeom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Створення автоматизованої системи внутрішнього 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документообігу</a:t>
          </a:r>
          <a:endParaRPr lang="uk-UA" sz="20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70577" y="3645288"/>
        <a:ext cx="7651841" cy="729314"/>
      </dsp:txXfrm>
    </dsp:sp>
    <dsp:sp modelId="{B89E5A13-B613-47CE-B3A7-1036274262FE}">
      <dsp:nvSpPr>
        <dsp:cNvPr id="0" name=""/>
        <dsp:cNvSpPr/>
      </dsp:nvSpPr>
      <dsp:spPr>
        <a:xfrm>
          <a:off x="614755" y="3554124"/>
          <a:ext cx="911642" cy="91164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4C8D0-E856-49B4-850D-043699EFEC41}">
      <dsp:nvSpPr>
        <dsp:cNvPr id="0" name=""/>
        <dsp:cNvSpPr/>
      </dsp:nvSpPr>
      <dsp:spPr>
        <a:xfrm>
          <a:off x="547972" y="4738909"/>
          <a:ext cx="8174446" cy="729314"/>
        </a:xfrm>
        <a:prstGeom prst="rect">
          <a:avLst/>
        </a:prstGeom>
        <a:pattFill prst="dkUpDiag">
          <a:fgClr>
            <a:srgbClr val="006600"/>
          </a:fgClr>
          <a:bgClr>
            <a:schemeClr val="accent3">
              <a:lumMod val="75000"/>
            </a:schemeClr>
          </a:bgClr>
        </a:patt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8893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Оцифрування</a:t>
          </a:r>
          <a:r>
            <a:rPr lang="uk-UA" sz="20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архіву пенсійних справ</a:t>
          </a:r>
          <a:endParaRPr lang="uk-UA" sz="2000" b="1" kern="1200" noProof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7972" y="4738909"/>
        <a:ext cx="8174446" cy="729314"/>
      </dsp:txXfrm>
    </dsp:sp>
    <dsp:sp modelId="{25920795-C32A-4B47-B3AB-34E152002DAC}">
      <dsp:nvSpPr>
        <dsp:cNvPr id="0" name=""/>
        <dsp:cNvSpPr/>
      </dsp:nvSpPr>
      <dsp:spPr>
        <a:xfrm>
          <a:off x="92150" y="4647745"/>
          <a:ext cx="911642" cy="91164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529FC-D1AF-4F18-B7BF-268AD7F9AC53}">
      <dsp:nvSpPr>
        <dsp:cNvPr id="0" name=""/>
        <dsp:cNvSpPr/>
      </dsp:nvSpPr>
      <dsp:spPr>
        <a:xfrm>
          <a:off x="808493" y="400744"/>
          <a:ext cx="8715651" cy="5178855"/>
        </a:xfrm>
        <a:prstGeom prst="pie">
          <a:avLst>
            <a:gd name="adj1" fmla="val 16200000"/>
            <a:gd name="adj2" fmla="val 180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Оперативне висвітлення </a:t>
          </a: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діяльності </a:t>
          </a: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Пенсійного фонду в засобах масової інформації, на офіційних веб-сайтах</a:t>
          </a: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інформаційних стендах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1849" y="1498168"/>
        <a:ext cx="3112732" cy="1541326"/>
      </dsp:txXfrm>
    </dsp:sp>
    <dsp:sp modelId="{CFD120D8-C317-4D02-9E5B-EECE150E7B0E}">
      <dsp:nvSpPr>
        <dsp:cNvPr id="0" name=""/>
        <dsp:cNvSpPr/>
      </dsp:nvSpPr>
      <dsp:spPr>
        <a:xfrm>
          <a:off x="1064561" y="585703"/>
          <a:ext cx="7990196" cy="5178855"/>
        </a:xfrm>
        <a:prstGeom prst="pie">
          <a:avLst>
            <a:gd name="adj1" fmla="val 1800000"/>
            <a:gd name="adj2" fmla="val 900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Залучення </a:t>
          </a:r>
          <a:r>
            <a:rPr lang="uk-UA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наукових </a:t>
          </a:r>
          <a:r>
            <a:rPr lang="uk-UA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 експертних </a:t>
          </a:r>
          <a:r>
            <a:rPr lang="uk-UA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установ </a:t>
          </a:r>
          <a:r>
            <a:rPr lang="uk-UA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розгляду питань формування та реалізації державної політики у сфері пенсійного забезпечення</a:t>
          </a:r>
          <a:endParaRPr lang="ru-R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66989" y="3945794"/>
        <a:ext cx="4280462" cy="1356366"/>
      </dsp:txXfrm>
    </dsp:sp>
    <dsp:sp modelId="{2A767F1A-0F05-416E-9F42-C9136ACD8B79}">
      <dsp:nvSpPr>
        <dsp:cNvPr id="0" name=""/>
        <dsp:cNvSpPr/>
      </dsp:nvSpPr>
      <dsp:spPr>
        <a:xfrm>
          <a:off x="213311" y="400744"/>
          <a:ext cx="9479376" cy="5178855"/>
        </a:xfrm>
        <a:prstGeom prst="pie">
          <a:avLst>
            <a:gd name="adj1" fmla="val 9000000"/>
            <a:gd name="adj2" fmla="val 16200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Сприяння діяльності  Громадської ради при Пенсійному фонді, врахування позицій інститутів громадянського суспільства під час реалізації державної політики з питань пенсійного забезпечення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1339" y="1498168"/>
        <a:ext cx="3385491" cy="1541326"/>
      </dsp:txXfrm>
    </dsp:sp>
    <dsp:sp modelId="{637F7E7C-338B-4D02-8C61-A4FFCDFAF8DC}">
      <dsp:nvSpPr>
        <dsp:cNvPr id="0" name=""/>
        <dsp:cNvSpPr/>
      </dsp:nvSpPr>
      <dsp:spPr>
        <a:xfrm>
          <a:off x="514582" y="80148"/>
          <a:ext cx="9262953" cy="58200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pattFill prst="pct80">
          <a:fgClr>
            <a:srgbClr val="92D050"/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7BCBF-1670-43D5-856D-D3A3F507DF92}">
      <dsp:nvSpPr>
        <dsp:cNvPr id="0" name=""/>
        <dsp:cNvSpPr/>
      </dsp:nvSpPr>
      <dsp:spPr>
        <a:xfrm>
          <a:off x="704516" y="326298"/>
          <a:ext cx="8833783" cy="58200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pattFill prst="pct80">
          <a:fgClr>
            <a:srgbClr val="92D050"/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EF667-8D90-4F22-BF2D-78BCE864C738}">
      <dsp:nvSpPr>
        <dsp:cNvPr id="0" name=""/>
        <dsp:cNvSpPr/>
      </dsp:nvSpPr>
      <dsp:spPr>
        <a:xfrm>
          <a:off x="-12398" y="80148"/>
          <a:ext cx="9875222" cy="58200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pattFill prst="pct80">
          <a:fgClr>
            <a:srgbClr val="92D050"/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FCD5EB65-93E4-4599-8295-7F4ADE8316C1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6F03FE47-60FA-46CD-B465-33F8C64A3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6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FE47-60FA-46CD-B465-33F8C64A323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FE47-60FA-46CD-B465-33F8C64A32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1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FE47-60FA-46CD-B465-33F8C64A323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48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3525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1753F-EE8B-423F-8E09-12790F378BB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5061-7434-4A0B-AE67-44C520BFE1A9}" type="datetime1">
              <a:rPr lang="uk-UA" smtClean="0"/>
              <a:pPr/>
              <a:t>13.09.2016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66C6-7DC8-4C7B-B701-B91EFE536E2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image" Target="../media/image19.jpeg"/><Relationship Id="rId3" Type="http://schemas.openxmlformats.org/officeDocument/2006/relationships/image" Target="../media/image16.jpg"/><Relationship Id="rId7" Type="http://schemas.openxmlformats.org/officeDocument/2006/relationships/diagramColors" Target="../diagrams/colors3.xml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7.jpeg"/><Relationship Id="rId5" Type="http://schemas.openxmlformats.org/officeDocument/2006/relationships/diagramLayout" Target="../diagrams/layout3.xml"/><Relationship Id="rId10" Type="http://schemas.openxmlformats.org/officeDocument/2006/relationships/image" Target="../media/image15.jpeg"/><Relationship Id="rId4" Type="http://schemas.openxmlformats.org/officeDocument/2006/relationships/diagramData" Target="../diagrams/data3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496" y="2357430"/>
            <a:ext cx="9179216" cy="2071702"/>
          </a:xfrm>
          <a:pattFill prst="pct8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 anchorCtr="0">
            <a:noAutofit/>
          </a:bodyPr>
          <a:lstStyle/>
          <a:p>
            <a:pPr algn="ctr"/>
            <a:r>
              <a:rPr lang="uk-UA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Стратегія модернізації та розвитку Пенсійного фонду України</a:t>
            </a:r>
            <a:br>
              <a:rPr lang="uk-UA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період до 2020 року</a:t>
            </a:r>
            <a:endParaRPr lang="uk-UA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ПФУ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947" y="214290"/>
            <a:ext cx="1857388" cy="1857388"/>
          </a:xfrm>
          <a:prstGeom prst="rect">
            <a:avLst/>
          </a:prstGeom>
        </p:spPr>
      </p:pic>
      <p:sp>
        <p:nvSpPr>
          <p:cNvPr id="5" name="Объект 11"/>
          <p:cNvSpPr txBox="1">
            <a:spLocks/>
          </p:cNvSpPr>
          <p:nvPr/>
        </p:nvSpPr>
        <p:spPr>
          <a:xfrm>
            <a:off x="2603803" y="6021288"/>
            <a:ext cx="4283676" cy="63505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b="1" dirty="0" smtClean="0">
                <a:solidFill>
                  <a:srgbClr val="008000"/>
                </a:solidFill>
              </a:rPr>
              <a:t>м. Київ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kumimoji="0" lang="uk-UA" b="1" i="0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 рік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89659995"/>
              </p:ext>
            </p:extLst>
          </p:nvPr>
        </p:nvGraphicFramePr>
        <p:xfrm>
          <a:off x="200472" y="188640"/>
          <a:ext cx="9777536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25722215"/>
              </p:ext>
            </p:extLst>
          </p:nvPr>
        </p:nvGraphicFramePr>
        <p:xfrm>
          <a:off x="0" y="3320988"/>
          <a:ext cx="100500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2657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906000" cy="8367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Поліпшення якості обслуговування громадян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11"/>
          <p:cNvSpPr txBox="1">
            <a:spLocks/>
          </p:cNvSpPr>
          <p:nvPr/>
        </p:nvSpPr>
        <p:spPr>
          <a:xfrm>
            <a:off x="1194176" y="992710"/>
            <a:ext cx="8439344" cy="708098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</a:t>
            </a:r>
            <a:r>
              <a:rPr lang="uk-UA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обслуговування </a:t>
            </a: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 незалежно від місця їх реєстрації</a:t>
            </a:r>
          </a:p>
        </p:txBody>
      </p:sp>
      <p:sp>
        <p:nvSpPr>
          <p:cNvPr id="7" name="Объект 11"/>
          <p:cNvSpPr txBox="1">
            <a:spLocks/>
          </p:cNvSpPr>
          <p:nvPr/>
        </p:nvSpPr>
        <p:spPr>
          <a:xfrm>
            <a:off x="1194176" y="1844824"/>
            <a:ext cx="8439344" cy="72008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 єдиних стандартів </a:t>
            </a:r>
            <a:r>
              <a:rPr lang="uk-UA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обслуговування громадян за принципом «єдиного вікна» у залах обслуговування (фронт-офісах)</a:t>
            </a:r>
          </a:p>
        </p:txBody>
      </p:sp>
      <p:sp>
        <p:nvSpPr>
          <p:cNvPr id="8" name="Объект 11"/>
          <p:cNvSpPr txBox="1">
            <a:spLocks/>
          </p:cNvSpPr>
          <p:nvPr/>
        </p:nvSpPr>
        <p:spPr>
          <a:xfrm>
            <a:off x="1194176" y="2664668"/>
            <a:ext cx="8439344" cy="692324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 електронних пенсійних справ і системи централізованого призначення (перерахунку) та виплати пенсій на їх основі</a:t>
            </a:r>
            <a:endParaRPr lang="uk-UA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11"/>
          <p:cNvSpPr txBox="1">
            <a:spLocks/>
          </p:cNvSpPr>
          <p:nvPr/>
        </p:nvSpPr>
        <p:spPr>
          <a:xfrm>
            <a:off x="1174586" y="3506998"/>
            <a:ext cx="8439345" cy="714090"/>
          </a:xfrm>
          <a:prstGeom prst="rect">
            <a:avLst/>
          </a:prstGeom>
          <a:pattFill prst="pct90">
            <a:fgClr>
              <a:srgbClr val="008000"/>
            </a:fgClr>
            <a:bgClr>
              <a:srgbClr val="FFFFFF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агентських пунктів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обслуговування громадян на базі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банківської,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поштової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іншої інфраструктури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1"/>
          <p:cNvSpPr txBox="1">
            <a:spLocks/>
          </p:cNvSpPr>
          <p:nvPr/>
        </p:nvSpPr>
        <p:spPr>
          <a:xfrm>
            <a:off x="1174586" y="4365104"/>
            <a:ext cx="8439345" cy="72008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умов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дистанційного обслуговування громадян (подання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заяв, звернень тощо) через Веб-портал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ПФУ з використанням ЕЦП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 txBox="1">
            <a:spLocks/>
          </p:cNvSpPr>
          <p:nvPr/>
        </p:nvSpPr>
        <p:spPr>
          <a:xfrm>
            <a:off x="1194176" y="5157192"/>
            <a:ext cx="8439345" cy="720080"/>
          </a:xfrm>
          <a:prstGeom prst="rect">
            <a:avLst/>
          </a:prstGeom>
          <a:pattFill prst="pct90">
            <a:fgClr>
              <a:srgbClr val="008000"/>
            </a:fgClr>
            <a:bgClr>
              <a:srgbClr val="FFFFFF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 технологій індивідуально-масового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інформування громадян</a:t>
            </a:r>
          </a:p>
        </p:txBody>
      </p:sp>
      <p:sp>
        <p:nvSpPr>
          <p:cNvPr id="13" name="Объект 11"/>
          <p:cNvSpPr txBox="1">
            <a:spLocks/>
          </p:cNvSpPr>
          <p:nvPr/>
        </p:nvSpPr>
        <p:spPr>
          <a:xfrm>
            <a:off x="1194175" y="6021290"/>
            <a:ext cx="8439345" cy="720078"/>
          </a:xfrm>
          <a:prstGeom prst="rect">
            <a:avLst/>
          </a:prstGeom>
          <a:pattFill prst="pct90">
            <a:fgClr>
              <a:srgbClr val="008000"/>
            </a:fgClr>
            <a:bgClr>
              <a:srgbClr val="FFFFFF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Запровадження модернізованого пенсійного посвідчення у вигляді електронного документу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 descr="Чел и куча стрел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64" y="1024614"/>
            <a:ext cx="861304" cy="642942"/>
          </a:xfrm>
          <a:prstGeom prst="rect">
            <a:avLst/>
          </a:prstGeom>
        </p:spPr>
      </p:pic>
      <p:pic>
        <p:nvPicPr>
          <p:cNvPr id="15" name="Рисунок 14" descr="Оцифровка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05" y="2712787"/>
            <a:ext cx="807551" cy="59608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2" y="1863756"/>
            <a:ext cx="934864" cy="701148"/>
          </a:xfrm>
          <a:prstGeom prst="rect">
            <a:avLst/>
          </a:prstGeom>
        </p:spPr>
      </p:pic>
      <p:pic>
        <p:nvPicPr>
          <p:cNvPr id="16" name="Рисунок 15" descr="Информировани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322" y="5148319"/>
            <a:ext cx="736316" cy="7289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6" y="6144073"/>
            <a:ext cx="782694" cy="489927"/>
          </a:xfrm>
          <a:prstGeom prst="rect">
            <a:avLst/>
          </a:prstGeom>
        </p:spPr>
      </p:pic>
      <p:pic>
        <p:nvPicPr>
          <p:cNvPr id="18" name="Рисунок 17" descr="Дистанционное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3794" y="4418345"/>
            <a:ext cx="736316" cy="613597"/>
          </a:xfrm>
          <a:prstGeom prst="rect">
            <a:avLst/>
          </a:prstGeom>
        </p:spPr>
      </p:pic>
      <p:pic>
        <p:nvPicPr>
          <p:cNvPr id="19" name="Picture 2" descr="http://www.infoster.ru/images/stories/icons/bank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2925" y="3573910"/>
            <a:ext cx="701109" cy="64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991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Доступ к перс данні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751" y="5155157"/>
            <a:ext cx="982586" cy="5715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9" y="5967819"/>
            <a:ext cx="904415" cy="674274"/>
          </a:xfrm>
          <a:prstGeom prst="rect">
            <a:avLst/>
          </a:prstGeom>
        </p:spPr>
      </p:pic>
      <p:pic>
        <p:nvPicPr>
          <p:cNvPr id="21" name="Рисунок 20" descr="Защита в суд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9512" y="4221088"/>
            <a:ext cx="785818" cy="785818"/>
          </a:xfrm>
          <a:prstGeom prst="rect">
            <a:avLst/>
          </a:prstGeom>
        </p:spPr>
      </p:pic>
      <p:pic>
        <p:nvPicPr>
          <p:cNvPr id="19" name="Рисунок 18" descr="Информировани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15393" y="3327083"/>
            <a:ext cx="793034" cy="785104"/>
          </a:xfrm>
          <a:prstGeom prst="rect">
            <a:avLst/>
          </a:prstGeom>
        </p:spPr>
      </p:pic>
      <p:pic>
        <p:nvPicPr>
          <p:cNvPr id="18" name="Рисунок 17" descr="Карточка в терминале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11678" y="1671433"/>
            <a:ext cx="727670" cy="727670"/>
          </a:xfrm>
          <a:prstGeom prst="rect">
            <a:avLst/>
          </a:prstGeom>
        </p:spPr>
      </p:pic>
      <p:pic>
        <p:nvPicPr>
          <p:cNvPr id="17" name="Рисунок 16" descr="Рукопожатие-компьютер-300x3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2745" y="2592322"/>
            <a:ext cx="771524" cy="771524"/>
          </a:xfrm>
          <a:prstGeom prst="rect">
            <a:avLst/>
          </a:prstGeom>
        </p:spPr>
      </p:pic>
      <p:pic>
        <p:nvPicPr>
          <p:cNvPr id="16" name="Рисунок 15" descr="Мониторинг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574" y="797570"/>
            <a:ext cx="823695" cy="753173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92696"/>
          </a:xfrm>
        </p:spPr>
        <p:txBody>
          <a:bodyPr>
            <a:noAutofit/>
          </a:bodyPr>
          <a:lstStyle/>
          <a:p>
            <a:pPr defTabSz="622300"/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Вдосконалення системи управління фінансовими </a:t>
            </a:r>
            <a:b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ресурсами Пенсійного фонду</a:t>
            </a:r>
            <a:endParaRPr lang="uk-UA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11"/>
          <p:cNvSpPr txBox="1">
            <a:spLocks/>
          </p:cNvSpPr>
          <p:nvPr/>
        </p:nvSpPr>
        <p:spPr>
          <a:xfrm>
            <a:off x="1090177" y="5930643"/>
            <a:ext cx="8649172" cy="711450"/>
          </a:xfrm>
          <a:prstGeom prst="rect">
            <a:avLst/>
          </a:prstGeom>
          <a:pattFill prst="pct75">
            <a:fgClr>
              <a:srgbClr val="008000"/>
            </a:fgClr>
            <a:bgClr>
              <a:srgbClr val="92D050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умов для впровадження обов'язкової накопичувальної пенсійної системи, в т.ч. професійної</a:t>
            </a:r>
          </a:p>
        </p:txBody>
      </p:sp>
      <p:sp>
        <p:nvSpPr>
          <p:cNvPr id="23" name="Объект 11"/>
          <p:cNvSpPr txBox="1">
            <a:spLocks/>
          </p:cNvSpPr>
          <p:nvPr/>
        </p:nvSpPr>
        <p:spPr>
          <a:xfrm>
            <a:off x="1136577" y="825982"/>
            <a:ext cx="8607760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 персоніфікованих даних про зарплату, співставлення їх з даними інших інформаційних ресурсів, реагування на виявлені ознаки </a:t>
            </a:r>
            <a:r>
              <a:rPr lang="uk-UA" sz="1700" b="1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тінізації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зарплати</a:t>
            </a:r>
          </a:p>
        </p:txBody>
      </p:sp>
      <p:sp>
        <p:nvSpPr>
          <p:cNvPr id="24" name="Объект 11"/>
          <p:cNvSpPr txBox="1">
            <a:spLocks/>
          </p:cNvSpPr>
          <p:nvPr/>
        </p:nvSpPr>
        <p:spPr>
          <a:xfrm>
            <a:off x="210574" y="1679543"/>
            <a:ext cx="8558849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електронного свідоцтва </a:t>
            </a:r>
            <a:r>
              <a:rPr lang="uk-UA" sz="17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державного соціального страхування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метою підтвердження даних про доходи для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пільг,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кредитів тощо</a:t>
            </a:r>
          </a:p>
        </p:txBody>
      </p:sp>
      <p:sp>
        <p:nvSpPr>
          <p:cNvPr id="25" name="Объект 11"/>
          <p:cNvSpPr txBox="1">
            <a:spLocks/>
          </p:cNvSpPr>
          <p:nvPr/>
        </p:nvSpPr>
        <p:spPr>
          <a:xfrm>
            <a:off x="1136578" y="2501771"/>
            <a:ext cx="8602768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Електронна централізована система реєстрації та обліку трудових відносин на базі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Реєстру застрахованих осіб (Електронна </a:t>
            </a: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трудова книжка)</a:t>
            </a:r>
          </a:p>
        </p:txBody>
      </p:sp>
      <p:sp>
        <p:nvSpPr>
          <p:cNvPr id="26" name="Объект 11"/>
          <p:cNvSpPr txBox="1">
            <a:spLocks/>
          </p:cNvSpPr>
          <p:nvPr/>
        </p:nvSpPr>
        <p:spPr>
          <a:xfrm>
            <a:off x="210575" y="3377141"/>
            <a:ext cx="8558848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Регулярне інформування громадян про набуті соціальні права та перспективи їх втрат в разі роботи «в тіні»</a:t>
            </a:r>
          </a:p>
        </p:txBody>
      </p:sp>
      <p:sp>
        <p:nvSpPr>
          <p:cNvPr id="27" name="Объект 11"/>
          <p:cNvSpPr txBox="1">
            <a:spLocks/>
          </p:cNvSpPr>
          <p:nvPr/>
        </p:nvSpPr>
        <p:spPr>
          <a:xfrm>
            <a:off x="1136579" y="4221088"/>
            <a:ext cx="8602770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Механізми захисту прав застрахованих осіб (фіскальні, правоохоронні, судові)</a:t>
            </a:r>
          </a:p>
        </p:txBody>
      </p:sp>
      <p:sp>
        <p:nvSpPr>
          <p:cNvPr id="28" name="Объект 11"/>
          <p:cNvSpPr txBox="1">
            <a:spLocks/>
          </p:cNvSpPr>
          <p:nvPr/>
        </p:nvSpPr>
        <p:spPr>
          <a:xfrm>
            <a:off x="262746" y="5085184"/>
            <a:ext cx="8506678" cy="711450"/>
          </a:xfrm>
          <a:prstGeom prst="rect">
            <a:avLst/>
          </a:prstGeom>
          <a:pattFill prst="pct90">
            <a:fgClr>
              <a:srgbClr val="0080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uk-UA" sz="17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 доступу роботодавців, банків тощо до персональних даних громадян (за їх згодою) з метою їх якісного і повноцінного обслуговування</a:t>
            </a:r>
          </a:p>
        </p:txBody>
      </p:sp>
    </p:spTree>
    <p:extLst>
      <p:ext uri="{BB962C8B-B14F-4D97-AF65-F5344CB8AC3E}">
        <p14:creationId xmlns:p14="http://schemas.microsoft.com/office/powerpoint/2010/main" val="1245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0" y="2852936"/>
            <a:ext cx="1692920" cy="16439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66C6-7DC8-4C7B-B701-B91EFE536E20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906000" cy="6926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22300"/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 автоматизація функціональних процесів</a:t>
            </a:r>
            <a:endParaRPr lang="uk-UA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03138185"/>
              </p:ext>
            </p:extLst>
          </p:nvPr>
        </p:nvGraphicFramePr>
        <p:xfrm>
          <a:off x="1100461" y="908720"/>
          <a:ext cx="880553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Рисунок 5" descr="Оцифровка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4352" y="5742216"/>
            <a:ext cx="670733" cy="495094"/>
          </a:xfrm>
          <a:prstGeom prst="rect">
            <a:avLst/>
          </a:prstGeom>
        </p:spPr>
      </p:pic>
      <p:pic>
        <p:nvPicPr>
          <p:cNvPr id="8" name="Рисунок 7" descr="Мониторинг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9979" y="1414656"/>
            <a:ext cx="549195" cy="502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74" y="4623107"/>
            <a:ext cx="541268" cy="5760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770" y="2492896"/>
            <a:ext cx="672075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34" y="3589387"/>
            <a:ext cx="683658" cy="4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363" y="5295309"/>
            <a:ext cx="1213983" cy="7768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69" y="1870175"/>
            <a:ext cx="1040878" cy="7712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9" y="1879675"/>
            <a:ext cx="1070624" cy="76679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" y="0"/>
            <a:ext cx="9993560" cy="6926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Технологічний розвиток інформаційних ресурсів </a:t>
            </a:r>
          </a:p>
        </p:txBody>
      </p:sp>
      <p:sp>
        <p:nvSpPr>
          <p:cNvPr id="7" name="Объект 11"/>
          <p:cNvSpPr txBox="1">
            <a:spLocks/>
          </p:cNvSpPr>
          <p:nvPr/>
        </p:nvSpPr>
        <p:spPr>
          <a:xfrm>
            <a:off x="282890" y="928670"/>
            <a:ext cx="4884425" cy="916154"/>
          </a:xfrm>
          <a:prstGeom prst="rect">
            <a:avLst/>
          </a:prstGeom>
          <a:pattFill prst="pct75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Інтеграція інформаційних ресурсів пенсійної </a:t>
            </a: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endParaRPr kumimoji="0" lang="uk-UA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8" name="Объект 11"/>
          <p:cNvSpPr txBox="1">
            <a:spLocks/>
          </p:cNvSpPr>
          <p:nvPr/>
        </p:nvSpPr>
        <p:spPr>
          <a:xfrm>
            <a:off x="5455670" y="4590152"/>
            <a:ext cx="4283676" cy="635058"/>
          </a:xfrm>
          <a:prstGeom prst="rect">
            <a:avLst/>
          </a:prstGeom>
          <a:pattFill prst="pct75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Зміцнення технічної бази пенсійної системи</a:t>
            </a:r>
            <a:endParaRPr kumimoji="0" lang="uk-UA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9" name="Объект 11"/>
          <p:cNvSpPr txBox="1">
            <a:spLocks/>
          </p:cNvSpPr>
          <p:nvPr/>
        </p:nvSpPr>
        <p:spPr>
          <a:xfrm>
            <a:off x="5453065" y="928670"/>
            <a:ext cx="4286280" cy="916154"/>
          </a:xfrm>
          <a:prstGeom prst="rect">
            <a:avLst/>
          </a:prstGeom>
          <a:pattFill prst="pct75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kumimoji="0" lang="uk-UA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Модернізація системи адміністрування інформаційних ресурсів та інформаційної безпеки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82890" y="2643469"/>
            <a:ext cx="5000661" cy="4000243"/>
          </a:xfrm>
          <a:prstGeom prst="rect">
            <a:avLst/>
          </a:prstGeom>
          <a:pattFill prst="pct60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завершення переходу інформаційних ресурсів Пенсійного фонду на веб-орієнтовані технології;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</a:t>
            </a:r>
            <a:r>
              <a:rPr lang="uk-UA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централізованої системи багатомірної </a:t>
            </a: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аналітики;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</a:t>
            </a:r>
            <a:r>
              <a:rPr lang="uk-UA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ефективної системи зовнішньої інформаційної взаємодії </a:t>
            </a: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(із системами органів  соціального захисту, юстиції, соціального страхування, правоохоронними органами та органами фіскальної служби)</a:t>
            </a:r>
            <a:endParaRPr lang="uk-UA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453065" y="2643467"/>
            <a:ext cx="4286280" cy="1715082"/>
          </a:xfrm>
          <a:prstGeom prst="rect">
            <a:avLst/>
          </a:prstGeom>
          <a:pattFill prst="pct60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t" anchorCtr="0">
            <a:noAutofit/>
          </a:bodyPr>
          <a:lstStyle/>
          <a:p>
            <a:pPr marL="182563" marR="0" lvl="0" indent="-182563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внутрішній контроль;</a:t>
            </a:r>
          </a:p>
          <a:p>
            <a:pPr marL="182563" marR="0" lvl="0" indent="-182563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  <a:p>
            <a:pPr marL="182563" marR="0" lvl="0" indent="-182563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моніторинг стану інформаційної безпеки;</a:t>
            </a:r>
          </a:p>
          <a:p>
            <a:pPr marL="182563" marR="0" lvl="0" indent="-182563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  <a:p>
            <a:pPr marL="182563" marR="0" lvl="0" indent="-182563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технічний захист інформації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453067" y="6072206"/>
            <a:ext cx="4324380" cy="571504"/>
          </a:xfrm>
          <a:prstGeom prst="rect">
            <a:avLst/>
          </a:prstGeom>
          <a:pattFill prst="pct60">
            <a:fgClr>
              <a:srgbClr val="006600"/>
            </a:fgClr>
            <a:bgClr>
              <a:schemeClr val="bg1"/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Autofit/>
          </a:bodyPr>
          <a:lstStyle/>
          <a:p>
            <a:pPr marL="182563" indent="-182563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оновлення парку комп'ютерної техніки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471022" y="1920484"/>
            <a:ext cx="484632" cy="670681"/>
          </a:xfrm>
          <a:prstGeom prst="downArrow">
            <a:avLst/>
          </a:prstGeom>
          <a:pattFill prst="dkUpDiag">
            <a:fgClr>
              <a:srgbClr val="008000"/>
            </a:fgClr>
            <a:bgClr>
              <a:schemeClr val="bg1"/>
            </a:bgClr>
          </a:patt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372941" y="1920484"/>
            <a:ext cx="484632" cy="670681"/>
          </a:xfrm>
          <a:prstGeom prst="downArrow">
            <a:avLst/>
          </a:prstGeom>
          <a:pattFill prst="dkUpDiag">
            <a:fgClr>
              <a:srgbClr val="008000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87883" y="5337913"/>
            <a:ext cx="484632" cy="670681"/>
          </a:xfrm>
          <a:prstGeom prst="downArrow">
            <a:avLst/>
          </a:prstGeom>
          <a:pattFill prst="dkUpDiag">
            <a:fgClr>
              <a:srgbClr val="008000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8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2" y="5183972"/>
            <a:ext cx="1469741" cy="9752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7" y="1104545"/>
            <a:ext cx="1368240" cy="96926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99" y="3192974"/>
            <a:ext cx="1424608" cy="813807"/>
          </a:xfrm>
          <a:prstGeom prst="rect">
            <a:avLst/>
          </a:prstGeom>
        </p:spPr>
      </p:pic>
      <p:sp>
        <p:nvSpPr>
          <p:cNvPr id="9" name="Объект 11"/>
          <p:cNvSpPr txBox="1">
            <a:spLocks/>
          </p:cNvSpPr>
          <p:nvPr/>
        </p:nvSpPr>
        <p:spPr>
          <a:xfrm>
            <a:off x="5106517" y="836712"/>
            <a:ext cx="4572032" cy="1643074"/>
          </a:xfrm>
          <a:prstGeom prst="rect">
            <a:avLst/>
          </a:prstGeom>
          <a:pattFill prst="trellis">
            <a:fgClr>
              <a:srgbClr val="008000"/>
            </a:fgClr>
            <a:bgClr>
              <a:schemeClr val="accent3">
                <a:lumMod val="60000"/>
                <a:lumOff val="40000"/>
              </a:schemeClr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 сучасних інформаційних технологій;</a:t>
            </a:r>
            <a:endParaRPr lang="ru-RU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технічне переоснащення органів Пенсійного фонду </a:t>
            </a:r>
            <a:endParaRPr kumimoji="0" lang="uk-UA" sz="1600" b="1" i="0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906000" cy="714355"/>
          </a:xfrm>
        </p:spPr>
        <p:txBody>
          <a:bodyPr>
            <a:noAutofit/>
          </a:bodyPr>
          <a:lstStyle/>
          <a:p>
            <a:pPr defTabSz="622300"/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Оптимізація управління пенсійною системою </a:t>
            </a:r>
            <a:b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(кадрова складова)</a:t>
            </a:r>
            <a:endParaRPr lang="uk-UA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низ 14"/>
          <p:cNvSpPr/>
          <p:nvPr/>
        </p:nvSpPr>
        <p:spPr>
          <a:xfrm rot="5400000">
            <a:off x="4424932" y="5385828"/>
            <a:ext cx="484632" cy="571504"/>
          </a:xfrm>
          <a:prstGeom prst="downArrow">
            <a:avLst/>
          </a:prstGeom>
          <a:pattFill prst="dkDnDiag">
            <a:fgClr>
              <a:srgbClr val="008000"/>
            </a:fgClr>
            <a:bgClr>
              <a:schemeClr val="bg1"/>
            </a:bgClr>
          </a:patt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5400000">
            <a:off x="4455417" y="3314126"/>
            <a:ext cx="484632" cy="571504"/>
          </a:xfrm>
          <a:prstGeom prst="downArrow">
            <a:avLst/>
          </a:prstGeom>
          <a:pattFill prst="dkDnDiag">
            <a:fgClr>
              <a:srgbClr val="008000"/>
            </a:fgClr>
            <a:bgClr>
              <a:schemeClr val="bg1"/>
            </a:bgClr>
          </a:patt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11"/>
          <p:cNvSpPr txBox="1">
            <a:spLocks/>
          </p:cNvSpPr>
          <p:nvPr/>
        </p:nvSpPr>
        <p:spPr>
          <a:xfrm>
            <a:off x="1556806" y="3000372"/>
            <a:ext cx="2753251" cy="121444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 кваліфікаційного рівня та ефективності роботи персоналу</a:t>
            </a:r>
            <a:endParaRPr kumimoji="0" lang="uk-UA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Объект 11"/>
          <p:cNvSpPr txBox="1">
            <a:spLocks/>
          </p:cNvSpPr>
          <p:nvPr/>
        </p:nvSpPr>
        <p:spPr>
          <a:xfrm>
            <a:off x="1556806" y="5072074"/>
            <a:ext cx="2753252" cy="121444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Збільшення рівня оплати праці</a:t>
            </a:r>
            <a:endParaRPr kumimoji="0" lang="uk-UA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Объект 11"/>
          <p:cNvSpPr txBox="1">
            <a:spLocks/>
          </p:cNvSpPr>
          <p:nvPr/>
        </p:nvSpPr>
        <p:spPr>
          <a:xfrm>
            <a:off x="1556806" y="981952"/>
            <a:ext cx="2753251" cy="121444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Tx/>
              <a:tabLst/>
              <a:defRPr/>
            </a:pPr>
            <a:r>
              <a:rPr lang="uk-U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Скорочення чисельності працівників органів ПФУ</a:t>
            </a:r>
            <a:endParaRPr kumimoji="0" lang="uk-UA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5400000">
            <a:off x="4455417" y="1372497"/>
            <a:ext cx="484632" cy="571504"/>
          </a:xfrm>
          <a:prstGeom prst="downArrow">
            <a:avLst/>
          </a:prstGeom>
          <a:pattFill prst="dkDnDiag">
            <a:fgClr>
              <a:srgbClr val="008000"/>
            </a:fgClr>
            <a:bgClr>
              <a:schemeClr val="bg1"/>
            </a:bgClr>
          </a:patt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ъект 11"/>
          <p:cNvSpPr txBox="1">
            <a:spLocks/>
          </p:cNvSpPr>
          <p:nvPr/>
        </p:nvSpPr>
        <p:spPr>
          <a:xfrm>
            <a:off x="5095877" y="4786322"/>
            <a:ext cx="4572032" cy="1785950"/>
          </a:xfrm>
          <a:prstGeom prst="rect">
            <a:avLst/>
          </a:prstGeom>
          <a:pattFill prst="trellis">
            <a:fgClr>
              <a:srgbClr val="008000"/>
            </a:fgClr>
            <a:bgClr>
              <a:schemeClr val="accent3">
                <a:lumMod val="60000"/>
                <a:lumOff val="40000"/>
              </a:schemeClr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marL="182563" lvl="0" indent="-182563" algn="just"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економія коштів від оптимізації штатної чисельності персоналу органів Пенсійного фонду</a:t>
            </a:r>
            <a:endParaRPr lang="uk-UA" sz="17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Объект 11"/>
          <p:cNvSpPr txBox="1">
            <a:spLocks/>
          </p:cNvSpPr>
          <p:nvPr/>
        </p:nvSpPr>
        <p:spPr>
          <a:xfrm>
            <a:off x="5095877" y="2714620"/>
            <a:ext cx="4572032" cy="1785950"/>
          </a:xfrm>
          <a:prstGeom prst="rect">
            <a:avLst/>
          </a:prstGeom>
          <a:pattFill prst="trellis">
            <a:fgClr>
              <a:srgbClr val="008000"/>
            </a:fgClr>
            <a:bgClr>
              <a:schemeClr val="accent3">
                <a:lumMod val="60000"/>
                <a:lumOff val="40000"/>
              </a:schemeClr>
            </a:bgClr>
          </a:patt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 anchorCtr="0">
            <a:norm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механізму виявлення необхідності підвищення рівня професійної компетентності;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uk-UA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цінювання результативності та ефективності роботи;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uk-UA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стимулювання результативної діяльності</a:t>
            </a:r>
            <a:endParaRPr lang="uk-UA" sz="17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0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92696"/>
          </a:xfrm>
        </p:spPr>
        <p:txBody>
          <a:bodyPr>
            <a:noAutofit/>
          </a:bodyPr>
          <a:lstStyle/>
          <a:p>
            <a:pPr defTabSz="622300"/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прозорості та відкритості діяльності </a:t>
            </a:r>
            <a:b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Пенсійного фонду</a:t>
            </a:r>
            <a:endParaRPr lang="uk-UA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12830847"/>
              </p:ext>
            </p:extLst>
          </p:nvPr>
        </p:nvGraphicFramePr>
        <p:xfrm>
          <a:off x="0" y="692696"/>
          <a:ext cx="9906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800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20092</TotalTime>
  <Words>526</Words>
  <Application>Microsoft Office PowerPoint</Application>
  <PresentationFormat>Лист A4 (210x297 мм)</PresentationFormat>
  <Paragraphs>71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Стратегія модернізації та розвитку Пенсійного фонду України на період до 2020 року</vt:lpstr>
      <vt:lpstr>Презентация PowerPoint</vt:lpstr>
      <vt:lpstr>Презентация PowerPoint</vt:lpstr>
      <vt:lpstr>Вдосконалення системи управління фінансовими  ресурсами Пенсійного фонду</vt:lpstr>
      <vt:lpstr>Презентация PowerPoint</vt:lpstr>
      <vt:lpstr>Презентация PowerPoint</vt:lpstr>
      <vt:lpstr>Оптимізація управління пенсійною системою  (кадрова складова)</vt:lpstr>
      <vt:lpstr>Забезпечення прозорості та відкритості діяльності  Пенсійного фонду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соціального гарантування</dc:title>
  <dc:creator>SamLab.ws</dc:creator>
  <cp:lastModifiedBy>User1</cp:lastModifiedBy>
  <cp:revision>2163</cp:revision>
  <cp:lastPrinted>2016-09-13T11:13:12Z</cp:lastPrinted>
  <dcterms:created xsi:type="dcterms:W3CDTF">2010-12-24T12:59:38Z</dcterms:created>
  <dcterms:modified xsi:type="dcterms:W3CDTF">2016-09-13T14:33:50Z</dcterms:modified>
</cp:coreProperties>
</file>